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2">
  <p:sldMasterIdLst>
    <p:sldMasterId id="2147483662" r:id="rId1"/>
  </p:sldMasterIdLst>
  <p:notesMasterIdLst>
    <p:notesMasterId r:id="rId63"/>
  </p:notesMasterIdLst>
  <p:sldIdLst>
    <p:sldId id="295" r:id="rId2"/>
    <p:sldId id="1300" r:id="rId3"/>
    <p:sldId id="1330" r:id="rId4"/>
    <p:sldId id="1306" r:id="rId5"/>
    <p:sldId id="1331" r:id="rId6"/>
    <p:sldId id="1015" r:id="rId7"/>
    <p:sldId id="1100" r:id="rId8"/>
    <p:sldId id="396" r:id="rId9"/>
    <p:sldId id="1261" r:id="rId10"/>
    <p:sldId id="1317" r:id="rId11"/>
    <p:sldId id="1333" r:id="rId12"/>
    <p:sldId id="1288" r:id="rId13"/>
    <p:sldId id="1338" r:id="rId14"/>
    <p:sldId id="802" r:id="rId15"/>
    <p:sldId id="809" r:id="rId16"/>
    <p:sldId id="810" r:id="rId17"/>
    <p:sldId id="811" r:id="rId18"/>
    <p:sldId id="812" r:id="rId19"/>
    <p:sldId id="815" r:id="rId20"/>
    <p:sldId id="1287" r:id="rId21"/>
    <p:sldId id="1143" r:id="rId22"/>
    <p:sldId id="1281" r:id="rId23"/>
    <p:sldId id="1341" r:id="rId24"/>
    <p:sldId id="1342" r:id="rId25"/>
    <p:sldId id="836" r:id="rId26"/>
    <p:sldId id="838" r:id="rId27"/>
    <p:sldId id="844" r:id="rId28"/>
    <p:sldId id="843" r:id="rId29"/>
    <p:sldId id="861" r:id="rId30"/>
    <p:sldId id="864" r:id="rId31"/>
    <p:sldId id="947" r:id="rId32"/>
    <p:sldId id="870" r:id="rId33"/>
    <p:sldId id="874" r:id="rId34"/>
    <p:sldId id="875" r:id="rId35"/>
    <p:sldId id="877" r:id="rId36"/>
    <p:sldId id="884" r:id="rId37"/>
    <p:sldId id="886" r:id="rId38"/>
    <p:sldId id="887" r:id="rId39"/>
    <p:sldId id="925" r:id="rId40"/>
    <p:sldId id="926" r:id="rId41"/>
    <p:sldId id="891" r:id="rId42"/>
    <p:sldId id="892" r:id="rId43"/>
    <p:sldId id="898" r:id="rId44"/>
    <p:sldId id="900" r:id="rId45"/>
    <p:sldId id="1144" r:id="rId46"/>
    <p:sldId id="824" r:id="rId47"/>
    <p:sldId id="827" r:id="rId48"/>
    <p:sldId id="828" r:id="rId49"/>
    <p:sldId id="829" r:id="rId50"/>
    <p:sldId id="830" r:id="rId51"/>
    <p:sldId id="831" r:id="rId52"/>
    <p:sldId id="987" r:id="rId53"/>
    <p:sldId id="1035" r:id="rId54"/>
    <p:sldId id="1056" r:id="rId55"/>
    <p:sldId id="1057" r:id="rId56"/>
    <p:sldId id="1062" r:id="rId57"/>
    <p:sldId id="1067" r:id="rId58"/>
    <p:sldId id="398" r:id="rId59"/>
    <p:sldId id="1156" r:id="rId60"/>
    <p:sldId id="1107" r:id="rId61"/>
    <p:sldId id="268" r:id="rId62"/>
  </p:sldIdLst>
  <p:sldSz cx="9906000" cy="6858000" type="A4"/>
  <p:notesSz cx="6797675" cy="9926638"/>
  <p:embeddedFontLst>
    <p:embeddedFont>
      <p:font typeface="휴먼명조" panose="020B0600000101010101" charset="-127"/>
      <p:regular r:id="rId64"/>
    </p:embeddedFont>
    <p:embeddedFont>
      <p:font typeface="맑은 고딕" panose="020B0503020000020004" pitchFamily="50" charset="-127"/>
      <p:regular r:id="rId65"/>
      <p:bold r:id="rId66"/>
    </p:embeddedFont>
    <p:embeddedFont>
      <p:font typeface="함초롬바탕" panose="02030604000101010101" pitchFamily="18" charset="-127"/>
      <p:regular r:id="rId67"/>
      <p:bold r:id="rId68"/>
    </p:embeddedFont>
    <p:embeddedFont>
      <p:font typeface="Century Gothic" panose="020B0502020202020204" pitchFamily="34" charset="0"/>
      <p:regular r:id="rId69"/>
      <p:bold r:id="rId70"/>
      <p:italic r:id="rId71"/>
      <p:boldItalic r:id="rId72"/>
    </p:embeddedFont>
    <p:embeddedFont>
      <p:font typeface="Calibri" panose="020F0502020204030204" pitchFamily="34" charset="0"/>
      <p:regular r:id="rId73"/>
      <p:bold r:id="rId74"/>
      <p:italic r:id="rId75"/>
      <p:boldItalic r:id="rId76"/>
    </p:embeddedFont>
    <p:embeddedFont>
      <p:font typeface="Yu Gothic UI" panose="020B0500000000000000" pitchFamily="34" charset="-128"/>
      <p:regular r:id="rId77"/>
      <p:bold r:id="rId7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4B4E414E-C82C-4DD8-9080-5F7E08D71C1B}">
          <p14:sldIdLst>
            <p14:sldId id="295"/>
            <p14:sldId id="1300"/>
            <p14:sldId id="1330"/>
            <p14:sldId id="1306"/>
            <p14:sldId id="1331"/>
            <p14:sldId id="1015"/>
            <p14:sldId id="1100"/>
            <p14:sldId id="396"/>
            <p14:sldId id="1261"/>
            <p14:sldId id="1317"/>
            <p14:sldId id="1333"/>
            <p14:sldId id="1288"/>
            <p14:sldId id="1338"/>
            <p14:sldId id="802"/>
            <p14:sldId id="809"/>
            <p14:sldId id="810"/>
            <p14:sldId id="811"/>
            <p14:sldId id="812"/>
            <p14:sldId id="815"/>
            <p14:sldId id="1287"/>
            <p14:sldId id="1143"/>
            <p14:sldId id="1281"/>
            <p14:sldId id="1341"/>
            <p14:sldId id="1342"/>
            <p14:sldId id="836"/>
            <p14:sldId id="838"/>
            <p14:sldId id="844"/>
            <p14:sldId id="843"/>
            <p14:sldId id="861"/>
            <p14:sldId id="864"/>
            <p14:sldId id="947"/>
            <p14:sldId id="870"/>
            <p14:sldId id="874"/>
            <p14:sldId id="875"/>
            <p14:sldId id="877"/>
            <p14:sldId id="884"/>
            <p14:sldId id="886"/>
            <p14:sldId id="887"/>
            <p14:sldId id="925"/>
            <p14:sldId id="926"/>
            <p14:sldId id="891"/>
            <p14:sldId id="892"/>
            <p14:sldId id="898"/>
            <p14:sldId id="900"/>
            <p14:sldId id="1144"/>
            <p14:sldId id="824"/>
            <p14:sldId id="827"/>
            <p14:sldId id="828"/>
            <p14:sldId id="829"/>
            <p14:sldId id="830"/>
            <p14:sldId id="831"/>
            <p14:sldId id="987"/>
            <p14:sldId id="1035"/>
            <p14:sldId id="1056"/>
            <p14:sldId id="1057"/>
            <p14:sldId id="1062"/>
            <p14:sldId id="1067"/>
            <p14:sldId id="398"/>
            <p14:sldId id="1156"/>
            <p14:sldId id="1107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00" userDrawn="1">
          <p15:clr>
            <a:srgbClr val="A4A3A4"/>
          </p15:clr>
        </p15:guide>
        <p15:guide id="2" pos="3120" userDrawn="1">
          <p15:clr>
            <a:srgbClr val="A4A3A4"/>
          </p15:clr>
        </p15:guide>
        <p15:guide id="3" orient="horz" pos="2976" userDrawn="1">
          <p15:clr>
            <a:srgbClr val="A4A3A4"/>
          </p15:clr>
        </p15:guide>
        <p15:guide id="4" pos="38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서범창" initials="서" lastIdx="1" clrIdx="0">
    <p:extLst>
      <p:ext uri="{19B8F6BF-5375-455C-9EA6-DF929625EA0E}">
        <p15:presenceInfo xmlns:p15="http://schemas.microsoft.com/office/powerpoint/2012/main" userId="서범창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5189ED"/>
    <a:srgbClr val="184AA8"/>
    <a:srgbClr val="1963E7"/>
    <a:srgbClr val="595959"/>
    <a:srgbClr val="007EF0"/>
    <a:srgbClr val="282828"/>
    <a:srgbClr val="A6A6A6"/>
    <a:srgbClr val="D9D9D9"/>
    <a:srgbClr val="B3C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90" autoAdjust="0"/>
    <p:restoredTop sz="83911" autoAdjust="0"/>
  </p:normalViewPr>
  <p:slideViewPr>
    <p:cSldViewPr snapToGrid="0">
      <p:cViewPr varScale="1">
        <p:scale>
          <a:sx n="96" d="100"/>
          <a:sy n="96" d="100"/>
        </p:scale>
        <p:origin x="1338" y="96"/>
      </p:cViewPr>
      <p:guideLst>
        <p:guide orient="horz" pos="2200"/>
        <p:guide pos="3120"/>
        <p:guide orient="horz" pos="2976"/>
        <p:guide pos="38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1" d="100"/>
          <a:sy n="81" d="100"/>
        </p:scale>
        <p:origin x="229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1.fntdata"/><Relationship Id="rId79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9.fntdata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7.fntdata"/><Relationship Id="rId75" Type="http://schemas.openxmlformats.org/officeDocument/2006/relationships/font" Target="fonts/font12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font" Target="fonts/font15.fntdata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3.fntdata"/><Relationship Id="rId7" Type="http://schemas.openxmlformats.org/officeDocument/2006/relationships/slide" Target="slides/slide6.xml"/><Relationship Id="rId71" Type="http://schemas.openxmlformats.org/officeDocument/2006/relationships/font" Target="fonts/font8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3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042121851735652E-2"/>
          <c:y val="2.0849265433377218E-2"/>
          <c:w val="0.93346424360839342"/>
          <c:h val="0.9496378944608454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비율</c:v>
                </c:pt>
              </c:strCache>
            </c:strRef>
          </c:tx>
          <c:spPr>
            <a:ln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rgbClr val="1248A8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290-403B-BFB8-9E03BAE4CD05}"/>
              </c:ext>
            </c:extLst>
          </c:dPt>
          <c:dPt>
            <c:idx val="1"/>
            <c:bubble3D val="0"/>
            <c:spPr>
              <a:solidFill>
                <a:srgbClr val="1963E7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290-403B-BFB8-9E03BAE4CD05}"/>
              </c:ext>
            </c:extLst>
          </c:dPt>
          <c:dPt>
            <c:idx val="2"/>
            <c:bubble3D val="0"/>
            <c:spPr>
              <a:solidFill>
                <a:srgbClr val="5189ED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290-403B-BFB8-9E03BAE4CD05}"/>
              </c:ext>
            </c:extLst>
          </c:dPt>
          <c:dPt>
            <c:idx val="3"/>
            <c:bubble3D val="0"/>
            <c:spPr>
              <a:solidFill>
                <a:srgbClr val="B3CBF7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290-403B-BFB8-9E03BAE4CD05}"/>
              </c:ext>
            </c:extLst>
          </c:dPt>
          <c:dPt>
            <c:idx val="4"/>
            <c:bubble3D val="0"/>
            <c:spPr>
              <a:solidFill>
                <a:srgbClr val="D9D9D9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290-403B-BFB8-9E03BAE4CD05}"/>
              </c:ext>
            </c:extLst>
          </c:dPt>
          <c:dPt>
            <c:idx val="5"/>
            <c:bubble3D val="0"/>
            <c:spPr>
              <a:solidFill>
                <a:srgbClr val="A6A6A6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290-403B-BFB8-9E03BAE4CD05}"/>
              </c:ext>
            </c:extLst>
          </c:dPt>
          <c:dPt>
            <c:idx val="6"/>
            <c:bubble3D val="0"/>
            <c:spPr>
              <a:solidFill>
                <a:srgbClr val="595959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290-403B-BFB8-9E03BAE4CD05}"/>
              </c:ext>
            </c:extLst>
          </c:dPt>
          <c:dPt>
            <c:idx val="7"/>
            <c:bubble3D val="0"/>
            <c:spPr>
              <a:solidFill>
                <a:srgbClr val="404040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290-403B-BFB8-9E03BAE4CD05}"/>
              </c:ext>
            </c:extLst>
          </c:dPt>
          <c:dPt>
            <c:idx val="8"/>
            <c:bubble3D val="0"/>
            <c:spPr>
              <a:solidFill>
                <a:srgbClr val="0D0D0D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6290-403B-BFB8-9E03BAE4CD05}"/>
              </c:ext>
            </c:extLst>
          </c:dPt>
          <c:dLbls>
            <c:dLbl>
              <c:idx val="0"/>
              <c:tx>
                <c:rich>
                  <a:bodyPr rot="0" spcFirstLastPara="1" vertOverflow="ellipsis" horzOverflow="clip" vert="horz" wrap="none" lIns="0" tIns="0" rIns="0" bIns="0" anchor="ctr" anchorCtr="1">
                    <a:spAutoFit/>
                  </a:bodyPr>
                  <a:lstStyle/>
                  <a:p>
                    <a:pPr>
                      <a:defRPr sz="1050" b="1" i="0" u="none" strike="noStrike" kern="1200" baseline="0">
                        <a:gradFill>
                          <a:gsLst>
                            <a:gs pos="99000">
                              <a:schemeClr val="bg1"/>
                            </a:gs>
                            <a:gs pos="100000">
                              <a:schemeClr val="bg1"/>
                            </a:gs>
                          </a:gsLst>
                          <a:lin ang="13500000" scaled="1"/>
                        </a:gradFill>
                        <a:latin typeface="Century Gothic" panose="020B0502020202020204" pitchFamily="34" charset="0"/>
                        <a:ea typeface="+mn-ea"/>
                        <a:cs typeface="+mn-cs"/>
                      </a:defRPr>
                    </a:pPr>
                    <a:r>
                      <a:rPr lang="en-US" altLang="ko-KR" sz="1050"/>
                      <a:t>66.7%</a:t>
                    </a:r>
                    <a:endParaRPr lang="en-US" altLang="ko-KR" sz="1050" dirty="0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clip" vert="horz" wrap="none" lIns="0" tIns="0" rIns="0" bIns="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gradFill>
                        <a:gsLst>
                          <a:gs pos="99000">
                            <a:schemeClr val="bg1"/>
                          </a:gs>
                          <a:gs pos="100000">
                            <a:schemeClr val="bg1"/>
                          </a:gs>
                        </a:gsLst>
                        <a:lin ang="13500000" scaled="1"/>
                      </a:gra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ko-K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6290-403B-BFB8-9E03BAE4CD05}"/>
                </c:ext>
              </c:extLst>
            </c:dLbl>
            <c:dLbl>
              <c:idx val="1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clip" vert="horz" wrap="none" lIns="0" tIns="0" rIns="0" bIns="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gradFill>
                        <a:gsLst>
                          <a:gs pos="99000">
                            <a:schemeClr val="bg1"/>
                          </a:gs>
                          <a:gs pos="100000">
                            <a:schemeClr val="bg1"/>
                          </a:gs>
                        </a:gsLst>
                        <a:lin ang="13500000" scaled="1"/>
                      </a:gra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ko-K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6290-403B-BFB8-9E03BAE4CD05}"/>
                </c:ext>
              </c:extLst>
            </c:dLbl>
            <c:dLbl>
              <c:idx val="2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clip" vert="horz" wrap="none" lIns="0" tIns="0" rIns="0" bIns="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gradFill>
                        <a:gsLst>
                          <a:gs pos="99000">
                            <a:schemeClr val="bg1"/>
                          </a:gs>
                          <a:gs pos="100000">
                            <a:schemeClr val="bg1"/>
                          </a:gs>
                        </a:gsLst>
                        <a:lin ang="13500000" scaled="1"/>
                      </a:gra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ko-K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6290-403B-BFB8-9E03BAE4CD05}"/>
                </c:ext>
              </c:extLst>
            </c:dLbl>
            <c:dLbl>
              <c:idx val="3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clip" vert="horz" wrap="none" lIns="0" tIns="0" rIns="0" bIns="0" anchor="ctr" anchorCtr="1">
                  <a:spAutoFit/>
                </a:bodyPr>
                <a:lstStyle/>
                <a:p>
                  <a:pPr>
                    <a:defRPr sz="500" b="1" i="0" u="none" strike="noStrike" kern="1200" baseline="0">
                      <a:gradFill>
                        <a:gsLst>
                          <a:gs pos="99000">
                            <a:schemeClr val="bg1"/>
                          </a:gs>
                          <a:gs pos="100000">
                            <a:schemeClr val="bg1"/>
                          </a:gs>
                        </a:gsLst>
                        <a:lin ang="13500000" scaled="1"/>
                      </a:gra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ko-K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6290-403B-BFB8-9E03BAE4CD05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290-403B-BFB8-9E03BAE4CD0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290-403B-BFB8-9E03BAE4CD05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290-403B-BFB8-9E03BAE4CD05}"/>
                </c:ext>
              </c:extLst>
            </c:dLbl>
            <c:dLbl>
              <c:idx val="7"/>
              <c:layout>
                <c:manualLayout>
                  <c:x val="-5.8626813315264891E-17"/>
                  <c:y val="0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clip" vert="horz" wrap="none" lIns="0" tIns="0" rIns="0" bIns="0" anchor="ctr" anchorCtr="1">
                  <a:spAutoFit/>
                </a:bodyPr>
                <a:lstStyle/>
                <a:p>
                  <a:pPr>
                    <a:defRPr sz="500" b="1" i="0" u="none" strike="noStrike" kern="1200" baseline="0">
                      <a:gradFill>
                        <a:gsLst>
                          <a:gs pos="99000">
                            <a:schemeClr val="bg1"/>
                          </a:gs>
                          <a:gs pos="100000">
                            <a:schemeClr val="bg1"/>
                          </a:gs>
                        </a:gsLst>
                        <a:lin ang="13500000" scaled="1"/>
                      </a:gra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ko-K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F-6290-403B-BFB8-9E03BAE4CD05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none" lIns="0" tIns="0" rIns="0" bIns="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gradFill>
                      <a:gsLst>
                        <a:gs pos="99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13500000" scaled="1"/>
                    </a:gra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pattFill prst="pct75">
                    <a:fgClr>
                      <a:schemeClr val="dk1">
                        <a:lumMod val="75000"/>
                        <a:lumOff val="25000"/>
                      </a:schemeClr>
                    </a:fgClr>
                    <a:bgClr>
                      <a:schemeClr val="dk1">
                        <a:lumMod val="65000"/>
                        <a:lumOff val="35000"/>
                      </a:schemeClr>
                    </a:bgClr>
                  </a:pattFill>
                  <a:ln>
                    <a:noFill/>
                  </a:ln>
                </c15:spPr>
              </c:ext>
            </c:extLst>
          </c:dLbls>
          <c:cat>
            <c:strRef>
              <c:f>Sheet1!$A$2:$A$10</c:f>
              <c:strCache>
                <c:ptCount val="9"/>
                <c:pt idx="0">
                  <c:v>참고 넘어감</c:v>
                </c:pt>
                <c:pt idx="1">
                  <c:v>동료에게 알리고 의논함</c:v>
                </c:pt>
                <c:pt idx="2">
                  <c:v>행위자에게 사과 요구 등 개인적 처리</c:v>
                </c:pt>
                <c:pt idx="3">
                  <c:v>상급자에게 조치 상의</c:v>
                </c:pt>
                <c:pt idx="4">
                  <c:v>고충상담 창구 상담</c:v>
                </c:pt>
                <c:pt idx="5">
                  <c:v>사내기구 통해 공식 신고</c:v>
                </c:pt>
                <c:pt idx="6">
                  <c:v>외부기관 통해 신고</c:v>
                </c:pt>
                <c:pt idx="7">
                  <c:v>기타</c:v>
                </c:pt>
                <c:pt idx="8">
                  <c:v>모름/무응답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66.7</c:v>
                </c:pt>
                <c:pt idx="1">
                  <c:v>10.9</c:v>
                </c:pt>
                <c:pt idx="2">
                  <c:v>7.3</c:v>
                </c:pt>
                <c:pt idx="3">
                  <c:v>3.3</c:v>
                </c:pt>
                <c:pt idx="4">
                  <c:v>1.6</c:v>
                </c:pt>
                <c:pt idx="5">
                  <c:v>1.1000000000000001</c:v>
                </c:pt>
                <c:pt idx="6">
                  <c:v>0.3</c:v>
                </c:pt>
                <c:pt idx="7">
                  <c:v>3.3</c:v>
                </c:pt>
                <c:pt idx="8">
                  <c:v>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6290-403B-BFB8-9E03BAE4CD0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000"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4646458214211E-2"/>
          <c:y val="7.2701270069010962E-2"/>
          <c:w val="0.94968582662157819"/>
          <c:h val="0.9025319429437644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비율</c:v>
                </c:pt>
              </c:strCache>
            </c:strRef>
          </c:tx>
          <c:spPr>
            <a:solidFill>
              <a:srgbClr val="0E46A8"/>
            </a:solidFill>
            <a:ln w="9525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267-490A-A787-B97B1209822C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3-4267-490A-A787-B97B1209822C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952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267-490A-A787-B97B1209822C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67-490A-A787-B97B1209822C}"/>
                </c:ext>
              </c:extLst>
            </c:dLbl>
            <c:dLbl>
              <c:idx val="2"/>
              <c:layout>
                <c:manualLayout>
                  <c:x val="-5.1480885295843382E-17"/>
                  <c:y val="-0.1446250583636656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0" tIns="0" rIns="0" bIns="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gradFill>
                        <a:gsLst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bg1"/>
                          </a:gs>
                        </a:gsLst>
                        <a:lin ang="13500000" scaled="1"/>
                      </a:gra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ko-K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4267-490A-A787-B97B1209822C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0" tIns="0" rIns="0" bIns="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13500000" scaled="1"/>
                    </a:gra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Sheet1!$A$2:$A$4</c:f>
              <c:strCache>
                <c:ptCount val="3"/>
                <c:pt idx="0">
                  <c:v>없다</c:v>
                </c:pt>
                <c:pt idx="1">
                  <c:v>있다</c:v>
                </c:pt>
                <c:pt idx="2">
                  <c:v>모름/무응답</c:v>
                </c:pt>
              </c:strCache>
            </c:strRef>
          </c:cat>
          <c:val>
            <c:numRef>
              <c:f>Sheet1!$B$2:$B$4</c:f>
              <c:numCache>
                <c:formatCode>0.0</c:formatCode>
                <c:ptCount val="3"/>
                <c:pt idx="0">
                  <c:v>95</c:v>
                </c:pt>
                <c:pt idx="1">
                  <c:v>4.8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267-490A-A787-B97B1209822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4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000"/>
      </a:pPr>
      <a:endParaRPr lang="ko-K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63192166012594E-2"/>
          <c:y val="2.113463595173537E-2"/>
          <c:w val="0.94473615667974808"/>
          <c:h val="0.9577307280965292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dPt>
            <c:idx val="0"/>
            <c:bubble3D val="0"/>
            <c:spPr>
              <a:solidFill>
                <a:srgbClr val="0095D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261-4264-9ADC-893964337A28}"/>
              </c:ext>
            </c:extLst>
          </c:dPt>
          <c:dPt>
            <c:idx val="1"/>
            <c:bubble3D val="0"/>
            <c:spPr>
              <a:solidFill>
                <a:srgbClr val="1BC3A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261-4264-9ADC-893964337A2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261-4264-9ADC-893964337A28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261-4264-9ADC-893964337A28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261-4264-9ADC-893964337A28}"/>
                </c:ext>
              </c:extLst>
            </c:dLbl>
            <c:dLbl>
              <c:idx val="2"/>
              <c:layout>
                <c:manualLayout>
                  <c:x val="0.17556047753446799"/>
                  <c:y val="0.17344575705325632"/>
                </c:manualLayout>
              </c:layout>
              <c:tx>
                <c:rich>
                  <a:bodyPr rot="0" spcFirstLastPara="1" vertOverflow="ellipsis" horzOverflow="clip" vert="horz" wrap="none" lIns="0" tIns="0" rIns="0" bIns="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gradFill>
                          <a:gsLst>
                            <a:gs pos="100000">
                              <a:schemeClr val="bg1"/>
                            </a:gs>
                            <a:gs pos="89000">
                              <a:schemeClr val="bg1"/>
                            </a:gs>
                          </a:gsLst>
                          <a:lin ang="13500000" scaled="1"/>
                        </a:gradFill>
                        <a:latin typeface="Century Gothic" panose="020B0502020202020204" pitchFamily="34" charset="0"/>
                        <a:ea typeface="+mn-ea"/>
                        <a:cs typeface="+mn-cs"/>
                      </a:defRPr>
                    </a:pPr>
                    <a:fld id="{9681EA60-250E-4E46-923D-3A1EE3D6127E}" type="VALUE">
                      <a:rPr lang="en-US" altLang="ko-KR" sz="900" smtClean="0"/>
                      <a:pPr>
                        <a:defRPr sz="900" b="1">
                          <a:gradFill>
                            <a:gsLst>
                              <a:gs pos="100000">
                                <a:schemeClr val="bg1"/>
                              </a:gs>
                              <a:gs pos="89000">
                                <a:schemeClr val="bg1"/>
                              </a:gs>
                            </a:gsLst>
                            <a:lin ang="13500000" scaled="1"/>
                          </a:gradFill>
                          <a:latin typeface="Century Gothic" panose="020B0502020202020204" pitchFamily="34" charset="0"/>
                        </a:defRPr>
                      </a:pPr>
                      <a:t>[값]</a:t>
                    </a:fld>
                    <a:r>
                      <a:rPr lang="en-US" altLang="ko-KR" sz="90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clip" vert="horz" wrap="none" lIns="0" tIns="0" rIns="0" bIns="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gradFill>
                        <a:gsLst>
                          <a:gs pos="100000">
                            <a:schemeClr val="bg1"/>
                          </a:gs>
                          <a:gs pos="89000">
                            <a:schemeClr val="bg1"/>
                          </a:gs>
                        </a:gsLst>
                        <a:lin ang="13500000" scaled="1"/>
                      </a:gra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261-4264-9ADC-893964337A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none" lIns="0" tIns="0" rIns="0" bIns="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gradFill>
                      <a:gsLst>
                        <a:gs pos="100000">
                          <a:schemeClr val="bg1"/>
                        </a:gs>
                        <a:gs pos="89000">
                          <a:schemeClr val="bg1"/>
                        </a:gs>
                      </a:gsLst>
                      <a:lin ang="13500000" scaled="1"/>
                    </a:gra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Sheet1!$A$2:$A$4</c:f>
              <c:strCache>
                <c:ptCount val="3"/>
                <c:pt idx="0">
                  <c:v>행위조치</c:v>
                </c:pt>
                <c:pt idx="1">
                  <c:v>피해자 보호조치</c:v>
                </c:pt>
                <c:pt idx="2">
                  <c:v>기타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46.3</c:v>
                </c:pt>
                <c:pt idx="1">
                  <c:v>40.5</c:v>
                </c:pt>
                <c:pt idx="2">
                  <c:v>13.2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261-4264-9ADC-893964337A2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042121851735652E-2"/>
          <c:y val="2.0849265433377218E-2"/>
          <c:w val="0.93346424360839342"/>
          <c:h val="0.9496378944608454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비율</c:v>
                </c:pt>
              </c:strCache>
            </c:strRef>
          </c:tx>
          <c:spPr>
            <a:ln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rgbClr val="1248A8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290-403B-BFB8-9E03BAE4CD05}"/>
              </c:ext>
            </c:extLst>
          </c:dPt>
          <c:dPt>
            <c:idx val="1"/>
            <c:bubble3D val="0"/>
            <c:spPr>
              <a:solidFill>
                <a:srgbClr val="1963E7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290-403B-BFB8-9E03BAE4CD05}"/>
              </c:ext>
            </c:extLst>
          </c:dPt>
          <c:dPt>
            <c:idx val="2"/>
            <c:bubble3D val="0"/>
            <c:spPr>
              <a:solidFill>
                <a:srgbClr val="5189ED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290-403B-BFB8-9E03BAE4CD05}"/>
              </c:ext>
            </c:extLst>
          </c:dPt>
          <c:dPt>
            <c:idx val="3"/>
            <c:bubble3D val="0"/>
            <c:spPr>
              <a:solidFill>
                <a:srgbClr val="B3CBF7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290-403B-BFB8-9E03BAE4CD05}"/>
              </c:ext>
            </c:extLst>
          </c:dPt>
          <c:dPt>
            <c:idx val="4"/>
            <c:bubble3D val="0"/>
            <c:spPr>
              <a:solidFill>
                <a:srgbClr val="D9D9D9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290-403B-BFB8-9E03BAE4CD05}"/>
              </c:ext>
            </c:extLst>
          </c:dPt>
          <c:dPt>
            <c:idx val="5"/>
            <c:bubble3D val="0"/>
            <c:spPr>
              <a:solidFill>
                <a:srgbClr val="A6A6A6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290-403B-BFB8-9E03BAE4CD05}"/>
              </c:ext>
            </c:extLst>
          </c:dPt>
          <c:dPt>
            <c:idx val="6"/>
            <c:bubble3D val="0"/>
            <c:spPr>
              <a:solidFill>
                <a:srgbClr val="595959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290-403B-BFB8-9E03BAE4CD05}"/>
              </c:ext>
            </c:extLst>
          </c:dPt>
          <c:dPt>
            <c:idx val="7"/>
            <c:bubble3D val="0"/>
            <c:spPr>
              <a:solidFill>
                <a:srgbClr val="404040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290-403B-BFB8-9E03BAE4CD05}"/>
              </c:ext>
            </c:extLst>
          </c:dPt>
          <c:dPt>
            <c:idx val="8"/>
            <c:bubble3D val="0"/>
            <c:spPr>
              <a:solidFill>
                <a:srgbClr val="0D0D0D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6290-403B-BFB8-9E03BAE4CD05}"/>
              </c:ext>
            </c:extLst>
          </c:dPt>
          <c:dLbls>
            <c:dLbl>
              <c:idx val="5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0" tIns="0" rIns="0" bIns="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6290-403B-BFB8-9E03BAE4CD05}"/>
                </c:ext>
              </c:extLst>
            </c:dLbl>
            <c:dLbl>
              <c:idx val="6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0" tIns="0" rIns="0" bIns="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D-6290-403B-BFB8-9E03BAE4CD05}"/>
                </c:ext>
              </c:extLst>
            </c:dLbl>
            <c:dLbl>
              <c:idx val="7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0" tIns="0" rIns="0" bIns="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F-6290-403B-BFB8-9E03BAE4CD05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0" tIns="0" rIns="0" bIns="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Sheet1!$A$2:$A$9</c:f>
              <c:strCache>
                <c:ptCount val="8"/>
                <c:pt idx="0">
                  <c:v>외모 평가, 성적 비유</c:v>
                </c:pt>
                <c:pt idx="1">
                  <c:v>음담패설, 성적 농담</c:v>
                </c:pt>
                <c:pt idx="2">
                  <c:v>회식에서 술을 따르기 강요</c:v>
                </c:pt>
                <c:pt idx="3">
                  <c:v>특정 신체부위 쳐다보는 행위</c:v>
                </c:pt>
                <c:pt idx="4">
                  <c:v>성적 질문, 관련 정보 유포</c:v>
                </c:pt>
                <c:pt idx="5">
                  <c:v>사적 만남 강요</c:v>
                </c:pt>
                <c:pt idx="6">
                  <c:v>성적 관계 요구</c:v>
                </c:pt>
                <c:pt idx="7">
                  <c:v>기타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34</c:v>
                </c:pt>
                <c:pt idx="1">
                  <c:v>22</c:v>
                </c:pt>
                <c:pt idx="2">
                  <c:v>13</c:v>
                </c:pt>
                <c:pt idx="3">
                  <c:v>6</c:v>
                </c:pt>
                <c:pt idx="4">
                  <c:v>5</c:v>
                </c:pt>
                <c:pt idx="5">
                  <c:v>4</c:v>
                </c:pt>
                <c:pt idx="6">
                  <c:v>1</c:v>
                </c:pt>
                <c:pt idx="7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6290-403B-BFB8-9E03BAE4CD0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000"/>
      </a:pPr>
      <a:endParaRPr lang="ko-K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0095DD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3135666-F348-493D-83D1-1D4A9CF7AD47}" type="VALUE">
                      <a:rPr lang="en-US" altLang="ko-KR" smtClean="0"/>
                      <a:pPr/>
                      <a:t>[값]</a:t>
                    </a:fld>
                    <a:r>
                      <a:rPr lang="ko-KR" altLang="en-US"/>
                      <a:t>건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5EB-4BE2-A312-863867BAC3C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7137F80-030A-4193-9D29-E8E58E90D226}" type="VALUE">
                      <a:rPr lang="en-US" altLang="ko-KR" smtClean="0"/>
                      <a:pPr/>
                      <a:t>[값]</a:t>
                    </a:fld>
                    <a:r>
                      <a:rPr lang="ko-KR" altLang="en-US"/>
                      <a:t>건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C5EB-4BE2-A312-863867BAC3C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B80FA8F4-00E1-49D4-8249-B03562F1EB0F}" type="VALUE">
                      <a:rPr lang="en-US" altLang="ko-KR" smtClean="0"/>
                      <a:pPr/>
                      <a:t>[값]</a:t>
                    </a:fld>
                    <a:r>
                      <a:rPr lang="ko-KR" altLang="en-US"/>
                      <a:t>건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5EB-4BE2-A312-863867BAC3C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9403ACC4-9EE3-4706-A645-581CA889F4E3}" type="VALUE">
                      <a:rPr lang="en-US" altLang="ko-KR" smtClean="0"/>
                      <a:pPr/>
                      <a:t>[값]</a:t>
                    </a:fld>
                    <a:r>
                      <a:rPr lang="ko-KR" altLang="en-US"/>
                      <a:t>건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5EB-4BE2-A312-863867BAC3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1"/>
                    </a:gra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발생 건수</c:v>
                </c:pt>
                <c:pt idx="1">
                  <c:v>조사 건수</c:v>
                </c:pt>
                <c:pt idx="2">
                  <c:v>심의 건수</c:v>
                </c:pt>
                <c:pt idx="3">
                  <c:v>성희롱 인정 건수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7651</c:v>
                </c:pt>
                <c:pt idx="1">
                  <c:v>6028</c:v>
                </c:pt>
                <c:pt idx="2">
                  <c:v>4407</c:v>
                </c:pt>
                <c:pt idx="3">
                  <c:v>3708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EB-4BE2-A312-863867BAC3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axId val="1712988256"/>
        <c:axId val="1712987840"/>
      </c:barChart>
      <c:catAx>
        <c:axId val="17129882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spc="-100" baseline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712987840"/>
        <c:crosses val="autoZero"/>
        <c:auto val="1"/>
        <c:lblAlgn val="ctr"/>
        <c:lblOffset val="100"/>
        <c:noMultiLvlLbl val="0"/>
      </c:catAx>
      <c:valAx>
        <c:axId val="1712987840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spPr>
          <a:noFill/>
          <a:ln w="63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712988256"/>
        <c:crosses val="autoZero"/>
        <c:crossBetween val="between"/>
        <c:majorUnit val="200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8056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8056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72C5B741-4C25-4133-8141-C1B9D778E197}" type="datetimeFigureOut">
              <a:rPr lang="ko-KR" altLang="en-US" smtClean="0"/>
              <a:t>2023-03-09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79488" y="1241425"/>
            <a:ext cx="48387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8" tIns="46054" rIns="92108" bIns="46054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2108" tIns="46054" rIns="92108" bIns="46054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60" cy="498055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2" y="9428584"/>
            <a:ext cx="2945660" cy="498055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3A572EA6-A715-4AC5-8825-B9EE3F7419A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7391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075">
              <a:defRPr/>
            </a:pPr>
            <a:r>
              <a:rPr lang="en-US" altLang="ko-KR"/>
              <a:t>(</a:t>
            </a:r>
            <a:r>
              <a:rPr lang="ko-KR" altLang="en-US"/>
              <a:t>출처</a:t>
            </a:r>
            <a:r>
              <a:rPr lang="en-US" altLang="ko-KR"/>
              <a:t>: </a:t>
            </a:r>
            <a:r>
              <a:rPr lang="ko-KR" altLang="en-US"/>
              <a:t>노동인권감수성측정지표개발연구 고용노동교육원 </a:t>
            </a:r>
            <a:r>
              <a:rPr lang="en-US" altLang="ko-KR"/>
              <a:t>2020 </a:t>
            </a:r>
            <a:r>
              <a:rPr lang="ko-KR" altLang="en-US"/>
              <a:t>송태수 이원희</a:t>
            </a:r>
            <a:r>
              <a:rPr lang="en-US" altLang="ko-KR"/>
              <a:t>)</a:t>
            </a:r>
            <a:endParaRPr lang="ko-KR" altLang="en-US"/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2140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27927" algn="just" fontAlgn="base">
              <a:lnSpc>
                <a:spcPct val="175000"/>
              </a:lnSpc>
            </a:pPr>
            <a:r>
              <a:rPr lang="ko-KR" altLang="en-US" sz="1800" b="1" kern="0" spc="-71" dirty="0">
                <a:solidFill>
                  <a:srgbClr val="000000"/>
                </a:solidFill>
                <a:latin typeface="휴먼명조"/>
                <a:ea typeface="휴먼명조"/>
              </a:rPr>
              <a:t>① 직장 내 성희롱 발생시 조사의무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344124" indent="-113855" algn="just" fontAlgn="base">
              <a:lnSpc>
                <a:spcPct val="175000"/>
              </a:lnSpc>
            </a:pP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- (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신고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)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사업장에서 직장 내 성희롱이 발생한 경우 피해근로자 외 제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3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자 등 누구든지 사업주에게 신고할 수 있음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.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353079" indent="-118972" algn="just" fontAlgn="base">
              <a:lnSpc>
                <a:spcPct val="175000"/>
              </a:lnSpc>
            </a:pP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- (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조사개시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)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사업주는 직장 내 성희롱에 대해 신고 또는 제보를 받거나 고충처리 과정 등으로 경로에 관계없이 인지하게 되었다면 지체 없이 조사하여야 함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.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359475" indent="-121531" algn="just" fontAlgn="base">
              <a:lnSpc>
                <a:spcPct val="175000"/>
              </a:lnSpc>
            </a:pP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- (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조사과정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)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피해 근로자 등에게 부적절한 질문이나 특정한 답변 요구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강요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회유 등으로 성적 불쾌감을 유발해서는 안되며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특히 직장 내 성희롱 조사 및 조치의 목적은 피해 근로자 등의 침해된 권리 회복에 있으므로 사업주는 그 처리 과정에서 추가 피해가 발생하지 않도록 각별히 주의해야 함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.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27927" algn="just" fontAlgn="base">
              <a:lnSpc>
                <a:spcPct val="175000"/>
              </a:lnSpc>
            </a:pP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- (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위반시 조치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)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직장 내 성희롱 인지에도 불구하고 조사를 하지 않은 경우 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500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만원 이하의 과태료 부과</a:t>
            </a:r>
            <a:r>
              <a:rPr lang="ko-KR" altLang="en-US" sz="1800" b="1" kern="0" spc="-71" dirty="0">
                <a:solidFill>
                  <a:srgbClr val="000000"/>
                </a:solidFill>
                <a:latin typeface="휴먼명조"/>
                <a:ea typeface="휴먼명조"/>
              </a:rPr>
              <a:t>① 직장 내 성희롱 발생시 조사의무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344124" indent="-113855" algn="just" fontAlgn="base">
              <a:lnSpc>
                <a:spcPct val="175000"/>
              </a:lnSpc>
            </a:pP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- (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신고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)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사업장에서 직장 내 성희롱이 발생한 경우 피해근로자 외 제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3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자 등 누구든지 사업주에게 신고할 수 있음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.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353079" indent="-118972" algn="just" fontAlgn="base">
              <a:lnSpc>
                <a:spcPct val="175000"/>
              </a:lnSpc>
            </a:pP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- (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조사개시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)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사업주는 직장 내 성희롱에 대해 신고 또는 제보를 받거나 고충처리 과정 등으로 경로에 관계없이 인지하게 되었다면 지체 없이 조사하여야 함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.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359475" indent="-121531" algn="just" fontAlgn="base">
              <a:lnSpc>
                <a:spcPct val="175000"/>
              </a:lnSpc>
            </a:pP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- (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조사과정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)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피해 근로자 등에게 부적절한 질문이나 특정한 답변 요구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강요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회유 등으로 성적 불쾌감을 유발해서는 안되며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특히 직장 내 성희롱 조사 및 조치의 목적은 피해 근로자 등의 침해된 권리 회복에 있으므로 사업주는 그 처리 과정에서 추가 피해가 발생하지 않도록 각별히 주의해야 함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.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336448" indent="-110017" algn="just" fontAlgn="base">
              <a:lnSpc>
                <a:spcPct val="175000"/>
              </a:lnSpc>
            </a:pP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- (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위반시 조치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)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직장 내 성희롱 인지에도 불구하고 조사를 하지 않은 경우 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500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만원 이하의 과태료 부과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336448" indent="-110017" algn="just" fontAlgn="base">
              <a:lnSpc>
                <a:spcPct val="175000"/>
              </a:lnSpc>
            </a:pP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5163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27927" algn="just" fontAlgn="base">
              <a:lnSpc>
                <a:spcPct val="175000"/>
              </a:lnSpc>
            </a:pPr>
            <a:r>
              <a:rPr lang="ko-KR" altLang="en-US" sz="1800" b="1" kern="0" spc="-71" dirty="0">
                <a:solidFill>
                  <a:srgbClr val="000000"/>
                </a:solidFill>
                <a:latin typeface="휴먼명조"/>
                <a:ea typeface="휴먼명조"/>
              </a:rPr>
              <a:t>② 비밀누설 금지 의무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345403" indent="-345403" algn="just" fontAlgn="base">
              <a:lnSpc>
                <a:spcPct val="175000"/>
              </a:lnSpc>
              <a:buFont typeface="Wingdings" panose="05000000000000000000" pitchFamily="2" charset="2"/>
              <a:buChar char="-"/>
            </a:pP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사업주는 직장 내 성희롱을 조사하는 과정에서 성희롱 발생 사실을 조사한 사람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조사 내용을 보고 받은 사람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 err="1">
                <a:solidFill>
                  <a:srgbClr val="000000"/>
                </a:solidFill>
                <a:latin typeface="휴먼명조"/>
                <a:ea typeface="휴먼명조"/>
              </a:rPr>
              <a:t>그밖에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 조사 과정에 참여한 사람 모두로 하여금 해당 조사 과정에서 알게 된 비밀을 피해 </a:t>
            </a:r>
            <a:r>
              <a:rPr lang="ko-KR" altLang="en-US" sz="1800" kern="0" spc="-71" dirty="0" err="1">
                <a:solidFill>
                  <a:srgbClr val="000000"/>
                </a:solidFill>
                <a:latin typeface="휴먼명조"/>
                <a:ea typeface="휴먼명조"/>
              </a:rPr>
              <a:t>근로자등의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 의사에 반하여 다른 사람에게 누설해서는 안됨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.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345403" indent="-345403" algn="just" fontAlgn="base">
              <a:lnSpc>
                <a:spcPct val="175000"/>
              </a:lnSpc>
              <a:buFont typeface="Wingdings" panose="05000000000000000000" pitchFamily="2" charset="2"/>
              <a:buChar char="-"/>
            </a:pP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단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조사와 관련된 내용을 사업주에게 보고하거나 관계 기관의 요청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(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노동위원회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노동청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검찰 등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)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에 따라 필요한 정보를 제공하는 경우는 해당 내용을 제공할 수 있음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. (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제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7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항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)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30767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27927" fontAlgn="base">
              <a:lnSpc>
                <a:spcPct val="175000"/>
              </a:lnSpc>
            </a:pPr>
            <a:r>
              <a:rPr lang="ko-KR" altLang="en-US" sz="1800" b="1" kern="0" spc="-71" dirty="0">
                <a:solidFill>
                  <a:srgbClr val="000000"/>
                </a:solidFill>
                <a:latin typeface="휴먼명조"/>
                <a:ea typeface="휴먼명조"/>
              </a:rPr>
              <a:t>③ 직장 내 성희롱 피해 </a:t>
            </a:r>
            <a:r>
              <a:rPr lang="ko-KR" altLang="en-US" sz="1800" b="1" kern="0" spc="-71" dirty="0" err="1">
                <a:solidFill>
                  <a:srgbClr val="000000"/>
                </a:solidFill>
                <a:latin typeface="휴먼명조"/>
                <a:ea typeface="휴먼명조"/>
              </a:rPr>
              <a:t>근로자등에</a:t>
            </a:r>
            <a:r>
              <a:rPr lang="ko-KR" altLang="en-US" sz="1800" b="1" kern="0" spc="-71" dirty="0">
                <a:solidFill>
                  <a:srgbClr val="000000"/>
                </a:solidFill>
                <a:latin typeface="휴먼명조"/>
                <a:ea typeface="휴먼명조"/>
              </a:rPr>
              <a:t> 대한 보호의무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529618" indent="-287836" fontAlgn="base">
              <a:lnSpc>
                <a:spcPct val="175000"/>
              </a:lnSpc>
              <a:buFontTx/>
              <a:buChar char="-"/>
            </a:pP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(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조사기간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)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직장 내 성희롱 조사가 시작된 경우 아직 성희롱 사실이 확인되지 않은 상황이라도 피해근로자는 그동안의 직장 내 성희롱 행위로 인해 정신적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신체적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업무적 피해를 입고 있는 상황인 경우가 많고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조사 진행 과정에서 행위자 등에 의한 추가적인 발생 위험이 있으므로 추가 피해 예방을 위해 사업주는 조사 기간동안 필요한 경우 해당 피해 근로자 등에 대하여 근무장소 변경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유급휴가 명령 등 적절한 조치를 해야 함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.</a:t>
            </a:r>
            <a:endParaRPr lang="en-US" altLang="ko-KR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529618" indent="-287836" fontAlgn="base">
              <a:lnSpc>
                <a:spcPct val="175000"/>
              </a:lnSpc>
              <a:buFontTx/>
              <a:buChar char="-"/>
            </a:pP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(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성희롱 사실 확인 시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)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조사 결과 직장 내 성희롱 발생이 확인된 때 피해근로자가 요청하면 근무장소변경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배치전환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유급휴가 명령 등 적절한 조치를 취해야 하며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가급적 피해 근로자의 요청을 반영하여 피해 근로자의 상태 및 요청 취지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당해 사업장의 사정을 충분히 고려하여 적절한 조치 수준 결정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753491" indent="-312142" fontAlgn="base">
              <a:lnSpc>
                <a:spcPct val="175000"/>
              </a:lnSpc>
            </a:pPr>
            <a:r>
              <a:rPr lang="en-US" altLang="ko-KR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※</a:t>
            </a:r>
            <a:r>
              <a:rPr lang="ko-KR" altLang="en-US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‘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조사 결과 직장 내 성희롱 발생이 확인된 </a:t>
            </a:r>
            <a:r>
              <a:rPr lang="ko-KR" altLang="en-US" sz="1800" kern="0" spc="-71" dirty="0" err="1">
                <a:solidFill>
                  <a:srgbClr val="000000"/>
                </a:solidFill>
                <a:latin typeface="휴먼명조"/>
                <a:ea typeface="휴먼명조"/>
              </a:rPr>
              <a:t>때</a:t>
            </a:r>
            <a:r>
              <a:rPr lang="ko-KR" altLang="en-US" sz="1800" kern="0" spc="-40" dirty="0" err="1">
                <a:solidFill>
                  <a:srgbClr val="000000"/>
                </a:solidFill>
                <a:latin typeface="휴먼명조"/>
                <a:ea typeface="휴먼명조"/>
              </a:rPr>
              <a:t>’</a:t>
            </a:r>
            <a:r>
              <a:rPr lang="ko-KR" altLang="en-US" sz="1800" kern="0" spc="-71" dirty="0" err="1">
                <a:solidFill>
                  <a:srgbClr val="000000"/>
                </a:solidFill>
                <a:latin typeface="휴먼명조"/>
                <a:ea typeface="휴먼명조"/>
              </a:rPr>
              <a:t>란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 직장 내 성희롱에 대한 회사 내 자체기구 조사결과 성희롱으로 </a:t>
            </a:r>
            <a:r>
              <a:rPr lang="ko-KR" altLang="en-US" sz="1800" kern="0" spc="-71" dirty="0" err="1">
                <a:solidFill>
                  <a:srgbClr val="000000"/>
                </a:solidFill>
                <a:latin typeface="휴먼명조"/>
                <a:ea typeface="휴먼명조"/>
              </a:rPr>
              <a:t>판다뇌거나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지방관서에 진정이 접수되어 조사 후 성희롱 행위자로 </a:t>
            </a:r>
            <a:r>
              <a:rPr lang="ko-KR" altLang="en-US" sz="1800" kern="0" spc="-71" dirty="0" err="1">
                <a:solidFill>
                  <a:srgbClr val="000000"/>
                </a:solidFill>
                <a:latin typeface="휴먼명조"/>
                <a:ea typeface="휴먼명조"/>
              </a:rPr>
              <a:t>통보받은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 시점을 의미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345403" indent="-345403" fontAlgn="base">
              <a:lnSpc>
                <a:spcPct val="175000"/>
              </a:lnSpc>
              <a:buFont typeface="Wingdings" panose="05000000000000000000" pitchFamily="2" charset="2"/>
              <a:buChar char="-"/>
            </a:pP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(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불리한 처우 금지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)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피해자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피해주장자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신고자 등의 성희롱 신고 등을 이유로 한 사업주의 인사상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·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신분상의 불이익한 조치는 금지됨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.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만약 피해근로자 등이 부당한 해고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징계 등 인사처분을 받게 되면 노동위원회에 구제신청을 할 수 있으며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관할 지방고용노동관서에 진정 또는 고소 제기가 가능함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.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단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피해 </a:t>
            </a:r>
            <a:r>
              <a:rPr lang="ko-KR" altLang="en-US" sz="1800" kern="0" spc="-71" dirty="0" err="1">
                <a:solidFill>
                  <a:srgbClr val="000000"/>
                </a:solidFill>
                <a:latin typeface="휴먼명조"/>
                <a:ea typeface="휴먼명조"/>
              </a:rPr>
              <a:t>근로자등에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 대한 정당한 인사조치까지 금지되는 것은 아님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.</a:t>
            </a:r>
            <a:r>
              <a:rPr lang="ko-KR" altLang="en-US" sz="18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/>
            </a:r>
            <a:br>
              <a:rPr lang="ko-KR" altLang="en-US" sz="18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</a:br>
            <a:r>
              <a:rPr lang="en-US" altLang="ko-KR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※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참고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)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불리한 처우 판단기준 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(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대법원 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2017.12.22.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선고 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2016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다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202947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판결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)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27927" fontAlgn="base">
              <a:lnSpc>
                <a:spcPct val="175000"/>
              </a:lnSpc>
            </a:pP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0781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27927" algn="just" fontAlgn="base">
              <a:lnSpc>
                <a:spcPct val="175000"/>
              </a:lnSpc>
            </a:pPr>
            <a:r>
              <a:rPr lang="ko-KR" altLang="en-US" sz="1800" b="1" kern="0" spc="-71" dirty="0">
                <a:solidFill>
                  <a:srgbClr val="000000"/>
                </a:solidFill>
                <a:latin typeface="휴먼명조"/>
                <a:ea typeface="휴먼명조"/>
              </a:rPr>
              <a:t>④ 직장 내 성희롱 행위자 제재의무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355637" indent="-113855" algn="just" fontAlgn="base">
              <a:lnSpc>
                <a:spcPct val="175000"/>
              </a:lnSpc>
            </a:pP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-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조사결과 직장 내 성희롱 발생 사실이 확인된 때에는 지체없이 직장 내 성희롱 행위를 한 사람에 대하여 징계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근무장소 변경 등 필요한 조치를 해야 함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.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529618" indent="-287836" algn="just" fontAlgn="base">
              <a:lnSpc>
                <a:spcPct val="175000"/>
              </a:lnSpc>
              <a:buFontTx/>
              <a:buChar char="-"/>
            </a:pP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이 때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‘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지체 </a:t>
            </a:r>
            <a:r>
              <a:rPr lang="ko-KR" altLang="en-US" sz="1800" kern="0" spc="-71" dirty="0" err="1">
                <a:solidFill>
                  <a:srgbClr val="000000"/>
                </a:solidFill>
                <a:latin typeface="휴먼명조"/>
                <a:ea typeface="휴먼명조"/>
              </a:rPr>
              <a:t>없이</a:t>
            </a:r>
            <a:r>
              <a:rPr lang="ko-KR" altLang="en-US" sz="1800" kern="0" spc="-40" dirty="0" err="1">
                <a:solidFill>
                  <a:srgbClr val="000000"/>
                </a:solidFill>
                <a:latin typeface="휴먼명조"/>
                <a:ea typeface="휴먼명조"/>
              </a:rPr>
              <a:t>’</a:t>
            </a:r>
            <a:r>
              <a:rPr lang="ko-KR" altLang="en-US" sz="1800" kern="0" spc="-71" dirty="0" err="1">
                <a:solidFill>
                  <a:srgbClr val="000000"/>
                </a:solidFill>
                <a:latin typeface="휴먼명조"/>
                <a:ea typeface="휴먼명조"/>
              </a:rPr>
              <a:t>란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 성희롱 발생 사실이 확인되었다면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징계조치 등을 지연없이 해야 한다는 것을 말하며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징계절차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(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징계위원회 개최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심의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통보 등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)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에 소요되는 최소한의 기간은 정당한 사유가 있는 지연이라고 볼 수 있음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.</a:t>
            </a:r>
            <a:endParaRPr lang="en-US" altLang="ko-KR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529618" indent="-287836" algn="just" fontAlgn="base">
              <a:lnSpc>
                <a:spcPct val="175000"/>
              </a:lnSpc>
              <a:buFontTx/>
              <a:buChar char="-"/>
            </a:pP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징계 등 조치 이전에는 피해근로자의 의견을 청취하여 피해자 권리 회복과 조직규범 확립이라는 원칙의 범위 하에서 피해자가 원하는 방향과 피해자가 납득할 수 있는 수준으로 조치가 이루어지도록 해야 함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.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355637" indent="-113855" algn="just" fontAlgn="base">
              <a:lnSpc>
                <a:spcPct val="175000"/>
              </a:lnSpc>
            </a:pP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</a:rPr>
              <a:t/>
            </a:r>
            <a:br>
              <a:rPr lang="ko-KR" altLang="en-US" sz="1800" kern="0" spc="-71" dirty="0">
                <a:solidFill>
                  <a:srgbClr val="000000"/>
                </a:solidFill>
                <a:latin typeface="휴먼명조"/>
              </a:rPr>
            </a:br>
            <a:r>
              <a:rPr lang="en-US" altLang="ko-KR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※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성희롱 행위자 징계수준 결정시 고려사항 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(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기업의 성희롱 예방교육 현황과 표준교육모델 개발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,‘12. 12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월 </a:t>
            </a:r>
            <a:r>
              <a:rPr lang="ko-KR" altLang="en-US" sz="1800" kern="0" spc="-71" dirty="0" err="1">
                <a:solidFill>
                  <a:srgbClr val="000000"/>
                </a:solidFill>
                <a:latin typeface="휴먼명조"/>
                <a:ea typeface="휴먼명조"/>
              </a:rPr>
              <a:t>여가부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)</a:t>
            </a:r>
            <a:endParaRPr lang="ko-KR" altLang="en-US" sz="1800" kern="0" spc="-71" dirty="0">
              <a:solidFill>
                <a:srgbClr val="000000"/>
              </a:solidFill>
              <a:latin typeface="휴먼명조"/>
            </a:endParaRPr>
          </a:p>
          <a:p>
            <a:pPr marL="241782" indent="2559" algn="just" fontAlgn="base">
              <a:lnSpc>
                <a:spcPct val="175000"/>
              </a:lnSpc>
            </a:pPr>
            <a:r>
              <a:rPr lang="en-US" altLang="ko-KR" sz="1800" kern="0" spc="-101" dirty="0">
                <a:solidFill>
                  <a:srgbClr val="000000"/>
                </a:solidFill>
                <a:latin typeface="휴먼명조"/>
                <a:ea typeface="휴먼명조"/>
              </a:rPr>
              <a:t>1) </a:t>
            </a:r>
            <a:r>
              <a:rPr lang="ko-KR" altLang="en-US" sz="1800" kern="0" spc="-131" dirty="0">
                <a:solidFill>
                  <a:srgbClr val="000000"/>
                </a:solidFill>
                <a:latin typeface="휴먼명조"/>
                <a:ea typeface="휴먼명조"/>
              </a:rPr>
              <a:t>성희롱 행위의 정도는 어떠했는가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241782" indent="2559" algn="just" fontAlgn="base">
              <a:lnSpc>
                <a:spcPct val="175000"/>
              </a:lnSpc>
            </a:pPr>
            <a:r>
              <a:rPr lang="en-US" altLang="ko-KR" sz="1800" kern="0" spc="-101" dirty="0">
                <a:solidFill>
                  <a:srgbClr val="000000"/>
                </a:solidFill>
                <a:latin typeface="휴먼명조"/>
                <a:ea typeface="휴먼명조"/>
              </a:rPr>
              <a:t>2) </a:t>
            </a:r>
            <a:r>
              <a:rPr lang="ko-KR" altLang="en-US" sz="1800" kern="0" spc="-131" dirty="0">
                <a:solidFill>
                  <a:srgbClr val="000000"/>
                </a:solidFill>
                <a:latin typeface="휴먼명조"/>
                <a:ea typeface="휴먼명조"/>
              </a:rPr>
              <a:t>성희롱이 지속적</a:t>
            </a:r>
            <a:r>
              <a:rPr lang="en-US" altLang="ko-KR" sz="1800" kern="0" spc="-101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131" dirty="0">
                <a:solidFill>
                  <a:srgbClr val="000000"/>
                </a:solidFill>
                <a:latin typeface="휴먼명조"/>
                <a:ea typeface="휴먼명조"/>
              </a:rPr>
              <a:t>반복적으로 이루어졌는가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241782" indent="2559" algn="just" fontAlgn="base">
              <a:lnSpc>
                <a:spcPct val="175000"/>
              </a:lnSpc>
            </a:pPr>
            <a:r>
              <a:rPr lang="en-US" altLang="ko-KR" sz="1800" kern="0" spc="-101" dirty="0">
                <a:solidFill>
                  <a:srgbClr val="000000"/>
                </a:solidFill>
                <a:latin typeface="휴먼명조"/>
                <a:ea typeface="휴먼명조"/>
              </a:rPr>
              <a:t>3) </a:t>
            </a:r>
            <a:r>
              <a:rPr lang="ko-KR" altLang="en-US" sz="1800" kern="0" spc="-131" dirty="0">
                <a:solidFill>
                  <a:srgbClr val="000000"/>
                </a:solidFill>
                <a:latin typeface="휴먼명조"/>
                <a:ea typeface="휴먼명조"/>
              </a:rPr>
              <a:t>성희롱 행위자는 피해자가 그 행동을 원치 않았다는 사실을 알았는가</a:t>
            </a:r>
            <a:r>
              <a:rPr lang="en-US" altLang="ko-KR" sz="1800" kern="0" spc="-101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131" dirty="0">
                <a:solidFill>
                  <a:srgbClr val="000000"/>
                </a:solidFill>
                <a:latin typeface="휴먼명조"/>
                <a:ea typeface="휴먼명조"/>
              </a:rPr>
              <a:t>그럼에도 불구하고 지속되었는가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241782" indent="2559" algn="just" fontAlgn="base">
              <a:lnSpc>
                <a:spcPct val="175000"/>
              </a:lnSpc>
            </a:pPr>
            <a:r>
              <a:rPr lang="en-US" altLang="ko-KR" sz="1800" kern="0" spc="-101" dirty="0">
                <a:solidFill>
                  <a:srgbClr val="000000"/>
                </a:solidFill>
                <a:latin typeface="휴먼명조"/>
                <a:ea typeface="휴먼명조"/>
              </a:rPr>
              <a:t>4) </a:t>
            </a:r>
            <a:r>
              <a:rPr lang="ko-KR" altLang="en-US" sz="1800" kern="0" spc="-131" dirty="0">
                <a:solidFill>
                  <a:srgbClr val="000000"/>
                </a:solidFill>
                <a:latin typeface="휴먼명조"/>
                <a:ea typeface="휴먼명조"/>
              </a:rPr>
              <a:t>피해자의 범위 및 피해자가 입은 피해의 정도는 </a:t>
            </a:r>
            <a:r>
              <a:rPr lang="ko-KR" altLang="en-US" sz="1800" kern="0" spc="-131" dirty="0" err="1">
                <a:solidFill>
                  <a:srgbClr val="000000"/>
                </a:solidFill>
                <a:latin typeface="휴먼명조"/>
                <a:ea typeface="휴먼명조"/>
              </a:rPr>
              <a:t>어느정도인가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241782" indent="2559" algn="just" fontAlgn="base">
              <a:lnSpc>
                <a:spcPct val="175000"/>
              </a:lnSpc>
            </a:pPr>
            <a:r>
              <a:rPr lang="en-US" altLang="ko-KR" sz="1800" kern="0" spc="-101" dirty="0">
                <a:solidFill>
                  <a:srgbClr val="000000"/>
                </a:solidFill>
                <a:latin typeface="휴먼명조"/>
                <a:ea typeface="휴먼명조"/>
              </a:rPr>
              <a:t>5) </a:t>
            </a:r>
            <a:r>
              <a:rPr lang="ko-KR" altLang="en-US" sz="1800" kern="0" spc="-131" dirty="0">
                <a:solidFill>
                  <a:srgbClr val="000000"/>
                </a:solidFill>
                <a:latin typeface="휴먼명조"/>
                <a:ea typeface="휴먼명조"/>
              </a:rPr>
              <a:t>성희롱 행위자와 피해자 사이에 권력관계는 </a:t>
            </a:r>
            <a:r>
              <a:rPr lang="ko-KR" altLang="en-US" sz="1800" kern="0" spc="-131" dirty="0" err="1">
                <a:solidFill>
                  <a:srgbClr val="000000"/>
                </a:solidFill>
                <a:latin typeface="휴먼명조"/>
                <a:ea typeface="휴먼명조"/>
              </a:rPr>
              <a:t>어떠한가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241782" indent="2559" algn="just" fontAlgn="base">
              <a:lnSpc>
                <a:spcPct val="175000"/>
              </a:lnSpc>
            </a:pPr>
            <a:r>
              <a:rPr lang="en-US" altLang="ko-KR" sz="1800" kern="0" spc="-101" dirty="0">
                <a:solidFill>
                  <a:srgbClr val="000000"/>
                </a:solidFill>
                <a:latin typeface="휴먼명조"/>
                <a:ea typeface="휴먼명조"/>
              </a:rPr>
              <a:t>6) </a:t>
            </a:r>
            <a:r>
              <a:rPr lang="ko-KR" altLang="en-US" sz="1800" kern="0" spc="-131" dirty="0">
                <a:solidFill>
                  <a:srgbClr val="000000"/>
                </a:solidFill>
                <a:latin typeface="휴먼명조"/>
                <a:ea typeface="휴먼명조"/>
              </a:rPr>
              <a:t>성희롱 행위자가 성희롱을 예방하고 관리할 </a:t>
            </a:r>
            <a:r>
              <a:rPr lang="ko-KR" altLang="en-US" sz="1800" kern="0" spc="-131" dirty="0" err="1">
                <a:solidFill>
                  <a:srgbClr val="000000"/>
                </a:solidFill>
                <a:latin typeface="휴먼명조"/>
                <a:ea typeface="휴먼명조"/>
              </a:rPr>
              <a:t>책임있는</a:t>
            </a:r>
            <a:r>
              <a:rPr lang="ko-KR" altLang="en-US" sz="1800" kern="0" spc="-131" dirty="0">
                <a:solidFill>
                  <a:srgbClr val="000000"/>
                </a:solidFill>
                <a:latin typeface="휴먼명조"/>
                <a:ea typeface="휴먼명조"/>
              </a:rPr>
              <a:t> 지위에 있었는가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241782" indent="2559" algn="just" fontAlgn="base">
              <a:lnSpc>
                <a:spcPct val="175000"/>
              </a:lnSpc>
            </a:pPr>
            <a:r>
              <a:rPr lang="en-US" altLang="ko-KR" sz="1800" kern="0" spc="-101" dirty="0">
                <a:solidFill>
                  <a:srgbClr val="000000"/>
                </a:solidFill>
                <a:latin typeface="휴먼명조"/>
                <a:ea typeface="휴먼명조"/>
              </a:rPr>
              <a:t>7) </a:t>
            </a:r>
            <a:r>
              <a:rPr lang="ko-KR" altLang="en-US" sz="1800" kern="0" spc="-131" dirty="0">
                <a:solidFill>
                  <a:srgbClr val="000000"/>
                </a:solidFill>
                <a:latin typeface="휴먼명조"/>
                <a:ea typeface="휴먼명조"/>
              </a:rPr>
              <a:t>성희롱 행위자로 지목된 후 태도는 어떠하였는가</a:t>
            </a:r>
            <a:r>
              <a:rPr lang="en-US" altLang="ko-KR" sz="1800" kern="0" spc="-101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131" dirty="0">
                <a:solidFill>
                  <a:srgbClr val="000000"/>
                </a:solidFill>
                <a:latin typeface="휴먼명조"/>
                <a:ea typeface="휴먼명조"/>
              </a:rPr>
              <a:t>개선의 여지가 있는가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241782" indent="2559" algn="just" fontAlgn="base">
              <a:lnSpc>
                <a:spcPct val="175000"/>
              </a:lnSpc>
            </a:pPr>
            <a:r>
              <a:rPr lang="en-US" altLang="ko-KR" sz="1800" kern="0" spc="-101" dirty="0">
                <a:solidFill>
                  <a:srgbClr val="000000"/>
                </a:solidFill>
                <a:latin typeface="휴먼명조"/>
                <a:ea typeface="휴먼명조"/>
              </a:rPr>
              <a:t>8) </a:t>
            </a:r>
            <a:r>
              <a:rPr lang="ko-KR" altLang="en-US" sz="1800" kern="0" spc="-131" dirty="0">
                <a:solidFill>
                  <a:srgbClr val="000000"/>
                </a:solidFill>
                <a:latin typeface="휴먼명조"/>
                <a:ea typeface="휴먼명조"/>
              </a:rPr>
              <a:t>피해자의 요구는 </a:t>
            </a:r>
            <a:r>
              <a:rPr lang="ko-KR" altLang="en-US" sz="1800" kern="0" spc="-131" dirty="0" err="1">
                <a:solidFill>
                  <a:srgbClr val="000000"/>
                </a:solidFill>
                <a:latin typeface="휴먼명조"/>
                <a:ea typeface="휴먼명조"/>
              </a:rPr>
              <a:t>어떠한가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470772" indent="-112576" algn="just" fontAlgn="base">
              <a:lnSpc>
                <a:spcPct val="175000"/>
              </a:lnSpc>
            </a:pP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-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다른 한편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직장 내 성희롱의 행위자가 사업주인 경우에는 법 제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39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조에 따라 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1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천만원 이하의 과태료를 부과함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.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127927" fontAlgn="base">
              <a:lnSpc>
                <a:spcPct val="175000"/>
              </a:lnSpc>
            </a:pP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6541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5403" indent="-345403" algn="just" fontAlgn="base">
              <a:lnSpc>
                <a:spcPct val="175000"/>
              </a:lnSpc>
              <a:buFont typeface="Wingdings" panose="05000000000000000000" pitchFamily="2" charset="2"/>
              <a:buChar char="-"/>
            </a:pP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사업주가 직장 내 성희롱 피해근로자에 대한 근무장소의 변경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배치전환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유급휴가 명령 등 적절한 조치의무를 이행하지 않거나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해고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·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징계 등 불리한 처우를 한 때에는 해당 근로자는 그 행위가 있었던 날로 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6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개월 이내에 지방노동위원회에 구제신청을 제기할 수 있음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. (2022. 5. 19.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시행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)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345403" indent="-345403" algn="just" fontAlgn="base">
              <a:lnSpc>
                <a:spcPct val="175000"/>
              </a:lnSpc>
              <a:buFont typeface="Wingdings" panose="05000000000000000000" pitchFamily="2" charset="2"/>
              <a:buChar char="-"/>
            </a:pP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남녀고용평등법은 상시 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1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인 이상 사업장에 전부 적용되므로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이에 따라 노동위원회 시정신청 역시 상시 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1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인 이상의 모든 사업장에 적용됨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.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345403" indent="-345403" algn="just" fontAlgn="base">
              <a:lnSpc>
                <a:spcPct val="175000"/>
              </a:lnSpc>
              <a:buFont typeface="Wingdings" panose="05000000000000000000" pitchFamily="2" charset="2"/>
              <a:buChar char="-"/>
            </a:pP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노동위원회는 적절한 조치 </a:t>
            </a:r>
            <a:r>
              <a:rPr lang="ko-KR" altLang="en-US" sz="1800" kern="0" spc="-71" dirty="0" err="1">
                <a:solidFill>
                  <a:srgbClr val="000000"/>
                </a:solidFill>
                <a:latin typeface="휴먼명조"/>
                <a:ea typeface="휴먼명조"/>
              </a:rPr>
              <a:t>미이행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불리한 </a:t>
            </a:r>
            <a:r>
              <a:rPr lang="ko-KR" altLang="en-US" sz="1800" kern="0" spc="-71" dirty="0" err="1">
                <a:solidFill>
                  <a:srgbClr val="000000"/>
                </a:solidFill>
                <a:latin typeface="휴먼명조"/>
                <a:ea typeface="휴먼명조"/>
              </a:rPr>
              <a:t>처우등의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 중지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적절한 배상명령 등의 시정명령을 할 수 있으며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사업주가 확정된 시정명령을 이행하지 않는 경우 지방고용노동관서는 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1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억원 이하의 과태료를 부과할 수 있음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.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0368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0018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34009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22441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18204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7755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참고</a:t>
            </a:r>
            <a:r>
              <a:rPr lang="en-US" altLang="ko-KR" dirty="0"/>
              <a:t>]</a:t>
            </a:r>
          </a:p>
          <a:p>
            <a:r>
              <a:rPr lang="ko-KR" altLang="en-US" dirty="0"/>
              <a:t>편견</a:t>
            </a:r>
            <a:r>
              <a:rPr lang="en-US" altLang="ko-KR" dirty="0"/>
              <a:t>(Prejudice)</a:t>
            </a:r>
            <a:r>
              <a:rPr lang="ko-KR" altLang="en-US" dirty="0"/>
              <a:t>은 어떤 사물</a:t>
            </a:r>
            <a:r>
              <a:rPr lang="en-US" altLang="ko-KR" dirty="0"/>
              <a:t>, </a:t>
            </a:r>
            <a:r>
              <a:rPr lang="ko-KR" altLang="en-US" dirty="0"/>
              <a:t>현상에 대하여 그것에 적합하지 않는 의견이나 견해를 가지는 태도를 말함</a:t>
            </a:r>
            <a:r>
              <a:rPr lang="en-US" altLang="ko-KR" dirty="0"/>
              <a:t> </a:t>
            </a:r>
          </a:p>
          <a:p>
            <a:r>
              <a:rPr lang="ko-KR" altLang="en-US" dirty="0"/>
              <a:t>고정관념이 ‘머릿속에 떠오르는 </a:t>
            </a:r>
            <a:r>
              <a:rPr lang="ko-KR" altLang="en-US" dirty="0" err="1"/>
              <a:t>그림’이라면</a:t>
            </a:r>
            <a:r>
              <a:rPr lang="en-US" altLang="ko-KR" dirty="0"/>
              <a:t>, </a:t>
            </a:r>
            <a:r>
              <a:rPr lang="ko-KR" altLang="en-US" dirty="0"/>
              <a:t>편견은 어떤 집단에 대한 전반적인 평가를 반영하고 있는 ‘</a:t>
            </a:r>
            <a:r>
              <a:rPr lang="ko-KR" altLang="en-US" dirty="0" err="1"/>
              <a:t>태도’를</a:t>
            </a:r>
            <a:r>
              <a:rPr lang="ko-KR" altLang="en-US" dirty="0"/>
              <a:t> 의미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40563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075">
              <a:defRPr/>
            </a:pPr>
            <a:r>
              <a:rPr lang="en-US" altLang="ko-KR" spc="-151" dirty="0"/>
              <a:t>※ </a:t>
            </a:r>
            <a:r>
              <a:rPr lang="ko-KR" altLang="en-US" spc="-151" dirty="0"/>
              <a:t>‘성인지 </a:t>
            </a:r>
            <a:r>
              <a:rPr lang="ko-KR" altLang="en-US" spc="-151" dirty="0" err="1"/>
              <a:t>감수성’에</a:t>
            </a:r>
            <a:r>
              <a:rPr lang="ko-KR" altLang="en-US" spc="-151" dirty="0"/>
              <a:t> 대해 합의된 정의는 없으나</a:t>
            </a:r>
            <a:r>
              <a:rPr lang="en-US" altLang="ko-KR" spc="-151" dirty="0"/>
              <a:t>, ‘</a:t>
            </a:r>
            <a:r>
              <a:rPr lang="ko-KR" altLang="en-US" spc="-151" dirty="0"/>
              <a:t>성별이 단순히 다름으로 존재하지 않고 서열화</a:t>
            </a:r>
            <a:r>
              <a:rPr lang="en-US" altLang="ko-KR" spc="-151" dirty="0"/>
              <a:t>, </a:t>
            </a:r>
            <a:r>
              <a:rPr lang="ko-KR" altLang="en-US" spc="-151" dirty="0"/>
              <a:t>위계화 된 </a:t>
            </a:r>
            <a:r>
              <a:rPr lang="ko-KR" altLang="en-US" spc="-151" dirty="0" err="1"/>
              <a:t>젠더관계를</a:t>
            </a:r>
            <a:r>
              <a:rPr lang="ko-KR" altLang="en-US" spc="-151" dirty="0"/>
              <a:t> 전제로 ‘</a:t>
            </a:r>
            <a:r>
              <a:rPr lang="ko-KR" altLang="en-US" spc="-151" dirty="0" err="1"/>
              <a:t>남성’을</a:t>
            </a:r>
            <a:r>
              <a:rPr lang="ko-KR" altLang="en-US" spc="-151" dirty="0"/>
              <a:t> 중심으로 만들어진 질서와 규범</a:t>
            </a:r>
            <a:r>
              <a:rPr lang="en-US" altLang="ko-KR" spc="-151" dirty="0"/>
              <a:t>, </a:t>
            </a:r>
            <a:r>
              <a:rPr lang="ko-KR" altLang="en-US" spc="-151" dirty="0"/>
              <a:t>언어</a:t>
            </a:r>
            <a:r>
              <a:rPr lang="en-US" altLang="ko-KR" spc="-151" dirty="0"/>
              <a:t>, </a:t>
            </a:r>
            <a:r>
              <a:rPr lang="ko-KR" altLang="en-US" spc="-151" dirty="0"/>
              <a:t>성문화가 일상에 영향을 미치고 있음을 민감하게</a:t>
            </a:r>
            <a:r>
              <a:rPr lang="en-US" altLang="ko-KR" spc="-151" dirty="0"/>
              <a:t>, </a:t>
            </a:r>
            <a:r>
              <a:rPr lang="ko-KR" altLang="en-US" spc="-151" dirty="0"/>
              <a:t>다르게 볼 수 있는 것’ 또는 ‘어떤 현실이 마치 객관적이고 중립적인 것처럼 보이나 실제로는 </a:t>
            </a:r>
            <a:r>
              <a:rPr lang="ko-KR" altLang="en-US" spc="-151" dirty="0" err="1"/>
              <a:t>남성중심적인사고방식과</a:t>
            </a:r>
            <a:r>
              <a:rPr lang="ko-KR" altLang="en-US" spc="-151" dirty="0"/>
              <a:t> 사회문화적 구조로 인해 여성과 남성이 처한 상황과 조건</a:t>
            </a:r>
            <a:r>
              <a:rPr lang="en-US" altLang="ko-KR" spc="-151" dirty="0"/>
              <a:t>, </a:t>
            </a:r>
            <a:r>
              <a:rPr lang="ko-KR" altLang="en-US" spc="-151" dirty="0"/>
              <a:t>기대되는 요구</a:t>
            </a:r>
            <a:r>
              <a:rPr lang="en-US" altLang="ko-KR" spc="-151" dirty="0"/>
              <a:t>, </a:t>
            </a:r>
            <a:r>
              <a:rPr lang="ko-KR" altLang="en-US" spc="-151" dirty="0"/>
              <a:t>의사결정권한 등에 있어 차이가 존재하여 이로 인해 성별로 다른 결과와 영향을 초래하게 되는 상황에 대해 인식하는 </a:t>
            </a:r>
            <a:r>
              <a:rPr lang="ko-KR" altLang="en-US" spc="-151" dirty="0" err="1"/>
              <a:t>능력’으로</a:t>
            </a:r>
            <a:r>
              <a:rPr lang="ko-KR" altLang="en-US" spc="-151" dirty="0"/>
              <a:t> 볼 수 있음</a:t>
            </a:r>
            <a:r>
              <a:rPr lang="en-US" altLang="ko-KR" spc="-151" dirty="0"/>
              <a:t>. (</a:t>
            </a:r>
            <a:r>
              <a:rPr lang="ko-KR" altLang="en-US" spc="-151" dirty="0"/>
              <a:t>여성가족부</a:t>
            </a:r>
            <a:r>
              <a:rPr lang="en-US" altLang="ko-KR" spc="-151" dirty="0"/>
              <a:t>, </a:t>
            </a:r>
            <a:r>
              <a:rPr lang="ko-KR" altLang="en-US" spc="-151" dirty="0"/>
              <a:t>「공공부문 성희롱 행위자 인식개선을 위한 상담 및 교육 프로그램 매뉴얼」</a:t>
            </a:r>
            <a:r>
              <a:rPr lang="en-US" altLang="ko-KR" spc="-151" dirty="0"/>
              <a:t>, 2018.12)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95134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51501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*2</a:t>
            </a:r>
            <a:r>
              <a:rPr lang="ko-KR" altLang="en-US" dirty="0"/>
              <a:t>차 피해 정의 </a:t>
            </a:r>
            <a:r>
              <a:rPr lang="en-US" altLang="ko-KR" dirty="0"/>
              <a:t>: </a:t>
            </a:r>
            <a:r>
              <a:rPr lang="ko-KR" altLang="en-US" dirty="0"/>
              <a:t>이미경</a:t>
            </a:r>
            <a:r>
              <a:rPr lang="en-US" altLang="ko-KR" dirty="0"/>
              <a:t>(2011), “</a:t>
            </a:r>
            <a:r>
              <a:rPr lang="ko-KR" altLang="en-US" dirty="0"/>
              <a:t>성폭력 </a:t>
            </a:r>
            <a:r>
              <a:rPr lang="en-US" altLang="ko-KR" dirty="0"/>
              <a:t>2</a:t>
            </a:r>
            <a:r>
              <a:rPr lang="ko-KR" altLang="en-US" dirty="0"/>
              <a:t>차 피해를 통해 본 피해자 권리”</a:t>
            </a:r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71466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05769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03766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71072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ko-KR" altLang="en-US" dirty="0"/>
              <a:t>법원이 성희롱 관련 소송의 심리를 할 때에는 그 사건이 발생한 맥락에서 성차별 문제를 이해하고 양성평등을 실현할 수 있도록 ‘성인지 </a:t>
            </a:r>
            <a:r>
              <a:rPr lang="ko-KR" altLang="en-US" dirty="0" err="1"/>
              <a:t>감수성’을</a:t>
            </a:r>
            <a:r>
              <a:rPr lang="ko-KR" altLang="en-US" dirty="0"/>
              <a:t> 잃지 않아야 한다(양성평등기본법 제5조 제1항 참조). 그리하여 우리 사회의 가해자 중심적인 문화와 인식, 구조 등으로 인하여 피해자가 성희롱 사실을 알리고 문제를 삼는 과정에서 오히려 부정적 반응이나 여론, </a:t>
            </a:r>
            <a:r>
              <a:rPr lang="ko-KR" altLang="en-US" dirty="0" err="1"/>
              <a:t>불이익한</a:t>
            </a:r>
            <a:r>
              <a:rPr lang="ko-KR" altLang="en-US" dirty="0"/>
              <a:t> 처우 또는 그로 인한 정신적 피해 등에 노출되는 이른바 ‘2차 </a:t>
            </a:r>
            <a:r>
              <a:rPr lang="ko-KR" altLang="en-US" dirty="0" err="1"/>
              <a:t>피해’를</a:t>
            </a:r>
            <a:r>
              <a:rPr lang="ko-KR" altLang="en-US" dirty="0"/>
              <a:t> 입을 수 있다는 점을 유념하여야 한다. 피해자는 이러한 2차 피해에 대한 불안감이나 두려움으로 인하여 피해를 당한 후에도 가해자와 종전의 관계를 계속 유지하는 경우도 있고, 피해사실을 즉시 신고하지 못하다가 다른 피해자 등 제3자가 문제를 제기하거나 신고를 권유한 것을 계기로 비로소 신고를 하는 경우도 있으며, </a:t>
            </a:r>
            <a:r>
              <a:rPr lang="ko-KR" altLang="en-US" b="1" u="sng" dirty="0"/>
              <a:t>피해사실을 신고한 후에도 수사기관이나 법원에서 그에 관한 진술에 소극적인 태도를 보이는 경우도 적지 않다. 이와 같은 성희롱 피해자가 처하여 있는 특별한 사정을 충분히 고려하지 않은 채 피해자 진술의 </a:t>
            </a:r>
            <a:r>
              <a:rPr lang="ko-KR" altLang="en-US" b="1" u="sng" dirty="0" err="1"/>
              <a:t>증명력을</a:t>
            </a:r>
            <a:r>
              <a:rPr lang="ko-KR" altLang="en-US" b="1" u="sng" dirty="0"/>
              <a:t> 가볍게 배척하는 것은 정의와 형평의 이념에 입각하여 논리와 경험의 법칙에 따른 </a:t>
            </a:r>
            <a:r>
              <a:rPr lang="ko-KR" altLang="en-US" b="1" u="sng" dirty="0" err="1"/>
              <a:t>증거판단이라고</a:t>
            </a:r>
            <a:r>
              <a:rPr lang="ko-KR" altLang="en-US" b="1" u="sng" dirty="0"/>
              <a:t> 볼 수 없다.</a:t>
            </a:r>
            <a:endParaRPr lang="en-US" altLang="ko-KR" b="1" u="sng" dirty="0"/>
          </a:p>
          <a:p>
            <a:pPr algn="just"/>
            <a:r>
              <a:rPr lang="ko-KR" altLang="en-US" u="sng" dirty="0"/>
              <a:t>원고의 행위가 성희롱에 해당하는지 여부는 가해자가 교수이고 피해자가 학생이라는 점</a:t>
            </a:r>
            <a:r>
              <a:rPr lang="en-US" altLang="ko-KR" u="sng" dirty="0"/>
              <a:t>, </a:t>
            </a:r>
            <a:r>
              <a:rPr lang="ko-KR" altLang="en-US" u="sng" dirty="0"/>
              <a:t>성희롱 행위가 학교 수업이 이루어지는 실습실이나 교수의 연구실 등에서 발생하였고</a:t>
            </a:r>
            <a:r>
              <a:rPr lang="en-US" altLang="ko-KR" u="sng" dirty="0"/>
              <a:t>, </a:t>
            </a:r>
            <a:r>
              <a:rPr lang="ko-KR" altLang="en-US" u="sng" dirty="0"/>
              <a:t>학생들의 취업 등에 중요한 교수의 추천서 작성 등을 빌미로 성적 언동이 이루어지기도 한 점</a:t>
            </a:r>
            <a:r>
              <a:rPr lang="en-US" altLang="ko-KR" u="sng" dirty="0"/>
              <a:t>, </a:t>
            </a:r>
            <a:r>
              <a:rPr lang="ko-KR" altLang="en-US" u="sng" dirty="0"/>
              <a:t>이러한 행위가 일회적인 것이 아니라 계속적으로 이루어져 온 정황이 있는 점 등을 충분히 고려하여 우리 사회 전체의 일반적이고 평균적인 사람이 아니라 피해자들과 같은 처지에 있는 평균적인 사람의 입장에서 성적 굴욕감이나 혐오감을 느낄 수 있는 정도였는지를 기준으로 심리</a:t>
            </a:r>
            <a:r>
              <a:rPr lang="en-US" altLang="ko-KR" u="sng" dirty="0"/>
              <a:t>·</a:t>
            </a:r>
            <a:r>
              <a:rPr lang="ko-KR" altLang="en-US" u="sng" dirty="0"/>
              <a:t>판단하였어야 옳았다</a:t>
            </a:r>
            <a:r>
              <a:rPr lang="en-US" altLang="ko-KR" u="sng" dirty="0"/>
              <a:t>.</a:t>
            </a:r>
            <a:endParaRPr lang="ko-KR" altLang="en-US" u="sng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17171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16861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17398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7210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25326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97363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96767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44177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46577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5156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88486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81788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27860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33487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5778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[ox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직장 내 성희롱은 피해를 입은 당사자에게는 심리적 불안감과 성적 굴욕감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혐오감을 주며 업무를 제대로 수행할 수 없게 만들고 마음에 깊은 상처를 남기게 됨 </a:t>
            </a: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직장 내 성희롱은 행위자에게는 사회적 비난과 심리적 부담을 안게 만들며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직장에서 징계조치를 받을 수 있어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경력상에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큰 오점은 물론 경제적 손실을 입게 됨</a:t>
            </a:r>
          </a:p>
          <a:p>
            <a:pPr fontAlgn="base" latinLnBrk="1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직장 내 성희롱은 고용환경을 악화시켜 생산성의 저하는 물론 법적 소송 등으로 이어질 경우 기업 이미지 손상을 가져오고 소송비용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손해배상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퇴직 및 신규임용 기업부담을 가중 시키고 있음 </a:t>
            </a:r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내용 출처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altLang="ko-K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https://m.blog.naver.com/</a:t>
            </a:r>
            <a:r>
              <a:rPr lang="en-US" altLang="ko-KR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PostView.naver?isHttpsRedirect</a:t>
            </a:r>
            <a:r>
              <a:rPr lang="en-US" altLang="ko-K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</a:t>
            </a:r>
            <a:r>
              <a:rPr lang="en-US" altLang="ko-KR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true&amp;blogId</a:t>
            </a:r>
            <a:r>
              <a:rPr lang="en-US" altLang="ko-K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=intel2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1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572EA6-A715-4AC5-8825-B9EE3F7419A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6462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83564" indent="-177819" algn="just" fontAlgn="base">
              <a:lnSpc>
                <a:spcPct val="175000"/>
              </a:lnSpc>
            </a:pP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◦ 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(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시정신청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)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사업주가 직장 내 성희롱 피해근로자에 대한 근무장소의 변경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배치전환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유급휴가 명령 등 적절한 조치의무를 이행하지 않거나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해고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·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징계 등 불리한 처우를 한 때에는 해당 근로자는 그 행위가 있었던 날로 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6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개월 이내에 지방노동위원회에 구제신청을 제기할 수 있음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. (2022. 5. 19.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시행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) (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상시 근로자 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1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인 이상 사업장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)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750932" indent="-312142" algn="just" fontAlgn="base">
              <a:lnSpc>
                <a:spcPct val="175000"/>
              </a:lnSpc>
            </a:pP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-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이에 노동위원회는 적절한 조치 </a:t>
            </a:r>
            <a:r>
              <a:rPr lang="ko-KR" altLang="en-US" sz="1800" kern="0" spc="-71" dirty="0" err="1">
                <a:solidFill>
                  <a:srgbClr val="000000"/>
                </a:solidFill>
                <a:latin typeface="휴먼명조"/>
                <a:ea typeface="휴먼명조"/>
              </a:rPr>
              <a:t>미이행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불리한 </a:t>
            </a:r>
            <a:r>
              <a:rPr lang="ko-KR" altLang="en-US" sz="1800" kern="0" spc="-71" dirty="0" err="1">
                <a:solidFill>
                  <a:srgbClr val="000000"/>
                </a:solidFill>
                <a:latin typeface="휴먼명조"/>
                <a:ea typeface="휴먼명조"/>
              </a:rPr>
              <a:t>처우등의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 중지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적절한 배상명령 등의 시정명령을 할 수 있으며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사업주가 확정된 시정명령을 이행하지 않는 경우 지방고용노동관서는 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1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억원 이하의 과태료를 부과할 수 있음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.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750932" indent="-312142" algn="just" fontAlgn="base">
              <a:lnSpc>
                <a:spcPct val="175000"/>
              </a:lnSpc>
            </a:pP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-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지방고용노동관서는 확정된 시정명령을 이행할 의무가 있는 사업장에서 해당 시정명령의 효력이 미치는 근로자 외의 근로자에 대해서도 차별적 처우가 있는지를 조사하여 시정을 요구할 수 있음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.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아울러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지방고용노동관서는 사업주가 차별적 처우를 한 경우 직권으로 그 시정을 요구할 수 있으며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사업주가 시정요구에 따르지 아니하는 경우 이를 노동위원회에 통보하여 심리하도록 하여야 함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.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483564" indent="-177819" algn="just" fontAlgn="base">
              <a:lnSpc>
                <a:spcPct val="175000"/>
              </a:lnSpc>
            </a:pPr>
            <a:r>
              <a:rPr lang="ko-KR" altLang="en-US" sz="1800" kern="0" spc="-81" dirty="0">
                <a:solidFill>
                  <a:srgbClr val="000000"/>
                </a:solidFill>
                <a:latin typeface="휴먼명조"/>
                <a:ea typeface="휴먼명조"/>
              </a:rPr>
              <a:t>◦ </a:t>
            </a:r>
            <a:r>
              <a:rPr lang="en-US" altLang="ko-KR" sz="1800" kern="0" spc="-50" dirty="0">
                <a:solidFill>
                  <a:srgbClr val="000000"/>
                </a:solidFill>
                <a:latin typeface="휴먼명조"/>
                <a:ea typeface="휴먼명조"/>
              </a:rPr>
              <a:t>(</a:t>
            </a:r>
            <a:r>
              <a:rPr lang="ko-KR" altLang="en-US" sz="1800" kern="0" spc="-81" dirty="0">
                <a:solidFill>
                  <a:srgbClr val="000000"/>
                </a:solidFill>
                <a:latin typeface="휴먼명조"/>
                <a:ea typeface="휴먼명조"/>
              </a:rPr>
              <a:t>구제신청</a:t>
            </a:r>
            <a:r>
              <a:rPr lang="en-US" altLang="ko-KR" sz="1800" kern="0" spc="-50" dirty="0">
                <a:solidFill>
                  <a:srgbClr val="000000"/>
                </a:solidFill>
                <a:latin typeface="휴먼명조"/>
                <a:ea typeface="휴먼명조"/>
              </a:rPr>
              <a:t>) </a:t>
            </a:r>
            <a:r>
              <a:rPr lang="ko-KR" altLang="en-US" sz="1800" kern="0" spc="-81" dirty="0">
                <a:solidFill>
                  <a:srgbClr val="000000"/>
                </a:solidFill>
                <a:latin typeface="휴먼명조"/>
                <a:ea typeface="휴먼명조"/>
              </a:rPr>
              <a:t>직장 내 성희롱 신고</a:t>
            </a:r>
            <a:r>
              <a:rPr lang="en-US" altLang="ko-KR" sz="1800" kern="0" spc="-5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81" dirty="0">
                <a:solidFill>
                  <a:srgbClr val="000000"/>
                </a:solidFill>
                <a:latin typeface="휴먼명조"/>
                <a:ea typeface="휴먼명조"/>
              </a:rPr>
              <a:t>조사 과정에서 사용자가 관계 근로자에 대하여 정당한 이유 없이 해고</a:t>
            </a:r>
            <a:r>
              <a:rPr lang="en-US" altLang="ko-KR" sz="1800" kern="0" spc="-5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81" dirty="0">
                <a:solidFill>
                  <a:srgbClr val="000000"/>
                </a:solidFill>
                <a:latin typeface="휴먼명조"/>
                <a:ea typeface="휴먼명조"/>
              </a:rPr>
              <a:t>휴직</a:t>
            </a:r>
            <a:r>
              <a:rPr lang="en-US" altLang="ko-KR" sz="1800" kern="0" spc="-5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81" dirty="0">
                <a:solidFill>
                  <a:srgbClr val="000000"/>
                </a:solidFill>
                <a:latin typeface="휴먼명조"/>
                <a:ea typeface="휴먼명조"/>
              </a:rPr>
              <a:t>정직</a:t>
            </a:r>
            <a:r>
              <a:rPr lang="en-US" altLang="ko-KR" sz="1800" kern="0" spc="-5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81" dirty="0">
                <a:solidFill>
                  <a:srgbClr val="000000"/>
                </a:solidFill>
                <a:latin typeface="휴먼명조"/>
                <a:ea typeface="휴먼명조"/>
              </a:rPr>
              <a:t>전직</a:t>
            </a:r>
            <a:r>
              <a:rPr lang="en-US" altLang="ko-KR" sz="1800" kern="0" spc="-5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81" dirty="0">
                <a:solidFill>
                  <a:srgbClr val="000000"/>
                </a:solidFill>
                <a:latin typeface="휴먼명조"/>
                <a:ea typeface="휴먼명조"/>
              </a:rPr>
              <a:t>감봉 기타 징벌을 한 경우 해당 근로자는 그 행위가 있었던 날로부터 </a:t>
            </a:r>
            <a:r>
              <a:rPr lang="en-US" altLang="ko-KR" sz="1800" kern="0" spc="-50" dirty="0">
                <a:solidFill>
                  <a:srgbClr val="000000"/>
                </a:solidFill>
                <a:latin typeface="휴먼명조"/>
                <a:ea typeface="휴먼명조"/>
              </a:rPr>
              <a:t>3</a:t>
            </a:r>
            <a:r>
              <a:rPr lang="ko-KR" altLang="en-US" sz="1800" kern="0" spc="-81" dirty="0">
                <a:solidFill>
                  <a:srgbClr val="000000"/>
                </a:solidFill>
                <a:latin typeface="휴먼명조"/>
                <a:ea typeface="휴먼명조"/>
              </a:rPr>
              <a:t>개월 이내에 지방노동위원회에 그 구제를 신청할 수 있음</a:t>
            </a:r>
            <a:r>
              <a:rPr lang="en-US" altLang="ko-KR" sz="1800" kern="0" spc="-50" dirty="0">
                <a:solidFill>
                  <a:srgbClr val="000000"/>
                </a:solidFill>
                <a:latin typeface="휴먼명조"/>
                <a:ea typeface="휴먼명조"/>
              </a:rPr>
              <a:t>. (</a:t>
            </a:r>
            <a:r>
              <a:rPr lang="ko-KR" altLang="en-US" sz="1800" kern="0" spc="-81" dirty="0">
                <a:solidFill>
                  <a:srgbClr val="000000"/>
                </a:solidFill>
                <a:latin typeface="휴먼명조"/>
                <a:ea typeface="휴먼명조"/>
              </a:rPr>
              <a:t>상시 근로자 </a:t>
            </a:r>
            <a:r>
              <a:rPr lang="en-US" altLang="ko-KR" sz="1800" kern="0" spc="-50" dirty="0">
                <a:solidFill>
                  <a:srgbClr val="000000"/>
                </a:solidFill>
                <a:latin typeface="휴먼명조"/>
                <a:ea typeface="휴먼명조"/>
              </a:rPr>
              <a:t>5</a:t>
            </a:r>
            <a:r>
              <a:rPr lang="ko-KR" altLang="en-US" sz="1800" kern="0" spc="-81" dirty="0">
                <a:solidFill>
                  <a:srgbClr val="000000"/>
                </a:solidFill>
                <a:latin typeface="휴먼명조"/>
                <a:ea typeface="휴먼명조"/>
              </a:rPr>
              <a:t>인 이상 사업장</a:t>
            </a:r>
            <a:r>
              <a:rPr lang="en-US" altLang="ko-KR" sz="1800" kern="0" spc="-50" dirty="0">
                <a:solidFill>
                  <a:srgbClr val="000000"/>
                </a:solidFill>
                <a:latin typeface="휴먼명조"/>
                <a:ea typeface="휴먼명조"/>
              </a:rPr>
              <a:t>)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31824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83564" indent="-177819" algn="just" fontAlgn="base">
              <a:lnSpc>
                <a:spcPct val="175000"/>
              </a:lnSpc>
            </a:pPr>
            <a:r>
              <a:rPr lang="ko-KR" altLang="en-US" sz="1800" kern="0" spc="-81" dirty="0">
                <a:solidFill>
                  <a:srgbClr val="000000"/>
                </a:solidFill>
                <a:latin typeface="휴먼명조"/>
                <a:ea typeface="휴먼명조"/>
              </a:rPr>
              <a:t>◦ </a:t>
            </a:r>
            <a:r>
              <a:rPr lang="en-US" altLang="ko-KR" sz="1800" kern="0" spc="-50" dirty="0">
                <a:solidFill>
                  <a:srgbClr val="000000"/>
                </a:solidFill>
                <a:latin typeface="휴먼명조"/>
                <a:ea typeface="휴먼명조"/>
              </a:rPr>
              <a:t>(</a:t>
            </a:r>
            <a:r>
              <a:rPr lang="ko-KR" altLang="en-US" sz="1800" kern="0" spc="-81" dirty="0">
                <a:solidFill>
                  <a:srgbClr val="000000"/>
                </a:solidFill>
                <a:latin typeface="휴먼명조"/>
                <a:ea typeface="휴먼명조"/>
              </a:rPr>
              <a:t>신고자 및 신고대상</a:t>
            </a:r>
            <a:r>
              <a:rPr lang="en-US" altLang="ko-KR" sz="1800" kern="0" spc="-50" dirty="0">
                <a:solidFill>
                  <a:srgbClr val="000000"/>
                </a:solidFill>
                <a:latin typeface="휴먼명조"/>
                <a:ea typeface="휴먼명조"/>
              </a:rPr>
              <a:t>) </a:t>
            </a:r>
            <a:r>
              <a:rPr lang="ko-KR" altLang="en-US" sz="1800" kern="0" spc="-81" dirty="0">
                <a:solidFill>
                  <a:srgbClr val="000000"/>
                </a:solidFill>
                <a:latin typeface="휴먼명조"/>
                <a:ea typeface="휴먼명조"/>
              </a:rPr>
              <a:t>피해자 또는 근로자</a:t>
            </a:r>
            <a:r>
              <a:rPr lang="en-US" altLang="ko-KR" sz="1800" kern="0" spc="-5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81" dirty="0" err="1">
                <a:solidFill>
                  <a:srgbClr val="000000"/>
                </a:solidFill>
                <a:latin typeface="휴먼명조"/>
                <a:ea typeface="휴먼명조"/>
              </a:rPr>
              <a:t>그밖에</a:t>
            </a:r>
            <a:r>
              <a:rPr lang="ko-KR" altLang="en-US" sz="1800" kern="0" spc="-81" dirty="0">
                <a:solidFill>
                  <a:srgbClr val="000000"/>
                </a:solidFill>
                <a:latin typeface="휴먼명조"/>
                <a:ea typeface="휴먼명조"/>
              </a:rPr>
              <a:t> 제</a:t>
            </a:r>
            <a:r>
              <a:rPr lang="en-US" altLang="ko-KR" sz="1800" kern="0" spc="-50" dirty="0">
                <a:solidFill>
                  <a:srgbClr val="000000"/>
                </a:solidFill>
                <a:latin typeface="휴먼명조"/>
                <a:ea typeface="휴먼명조"/>
              </a:rPr>
              <a:t>3</a:t>
            </a:r>
            <a:r>
              <a:rPr lang="ko-KR" altLang="en-US" sz="1800" kern="0" spc="-81" dirty="0">
                <a:solidFill>
                  <a:srgbClr val="000000"/>
                </a:solidFill>
                <a:latin typeface="휴먼명조"/>
                <a:ea typeface="휴먼명조"/>
              </a:rPr>
              <a:t>자도 사업주를 상대로 사업주의 직장 내 성희롱 금지의무 위반</a:t>
            </a:r>
            <a:r>
              <a:rPr lang="en-US" altLang="ko-KR" sz="1800" kern="0" spc="-5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81" dirty="0">
                <a:solidFill>
                  <a:srgbClr val="000000"/>
                </a:solidFill>
                <a:latin typeface="휴먼명조"/>
                <a:ea typeface="휴먼명조"/>
              </a:rPr>
              <a:t>직장 내 성희롱 예방교육 및 </a:t>
            </a:r>
            <a:r>
              <a:rPr lang="ko-KR" altLang="en-US" sz="1800" kern="0" spc="-81" dirty="0" err="1">
                <a:solidFill>
                  <a:srgbClr val="000000"/>
                </a:solidFill>
                <a:latin typeface="휴먼명조"/>
                <a:ea typeface="휴먼명조"/>
              </a:rPr>
              <a:t>교육내욕</a:t>
            </a:r>
            <a:r>
              <a:rPr lang="ko-KR" altLang="en-US" sz="1800" kern="0" spc="-81" dirty="0">
                <a:solidFill>
                  <a:srgbClr val="000000"/>
                </a:solidFill>
                <a:latin typeface="휴먼명조"/>
                <a:ea typeface="휴먼명조"/>
              </a:rPr>
              <a:t> 게시 의무 위반</a:t>
            </a:r>
            <a:r>
              <a:rPr lang="en-US" altLang="ko-KR" sz="1800" kern="0" spc="-5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81" dirty="0">
                <a:solidFill>
                  <a:srgbClr val="000000"/>
                </a:solidFill>
                <a:latin typeface="휴먼명조"/>
                <a:ea typeface="휴먼명조"/>
              </a:rPr>
              <a:t>직장 내 성희롱 발생시 조치 의무 위반 사항에 관하여 진정을 제기할 수 있으며</a:t>
            </a:r>
            <a:r>
              <a:rPr lang="en-US" altLang="ko-KR" sz="1800" kern="0" spc="-5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81" dirty="0">
                <a:solidFill>
                  <a:srgbClr val="000000"/>
                </a:solidFill>
                <a:latin typeface="휴먼명조"/>
                <a:ea typeface="휴먼명조"/>
              </a:rPr>
              <a:t>이는 과태료 부과 대상임</a:t>
            </a:r>
            <a:r>
              <a:rPr lang="en-US" altLang="ko-KR" sz="1800" kern="0" spc="-50" dirty="0">
                <a:solidFill>
                  <a:srgbClr val="000000"/>
                </a:solidFill>
                <a:latin typeface="휴먼명조"/>
                <a:ea typeface="휴먼명조"/>
              </a:rPr>
              <a:t>. 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739419" indent="-305746" algn="just" fontAlgn="base">
              <a:lnSpc>
                <a:spcPct val="175000"/>
              </a:lnSpc>
            </a:pP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-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단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고소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·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고발은 형사처벌이 가능한 피해근로자 등에 대한 불리한 처우 금지의무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(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법 제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14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조 제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6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항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)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위반의 경우만 가능함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.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244341" algn="just" fontAlgn="base">
              <a:lnSpc>
                <a:spcPct val="175000"/>
              </a:lnSpc>
            </a:pPr>
            <a:r>
              <a:rPr lang="en-US" altLang="ko-KR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※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과태료 및 형사처벌 대상 시효기간 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(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각 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5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년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)</a:t>
            </a:r>
            <a:endParaRPr lang="en-US" altLang="ko-KR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244341" algn="just" fontAlgn="base">
              <a:lnSpc>
                <a:spcPct val="175000"/>
              </a:lnSpc>
            </a:pPr>
            <a:r>
              <a:rPr lang="en-US" altLang="ko-KR" sz="18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-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「</a:t>
            </a:r>
            <a:r>
              <a:rPr lang="ko-KR" altLang="en-US" sz="1800" kern="0" spc="-71" dirty="0" err="1">
                <a:solidFill>
                  <a:srgbClr val="000000"/>
                </a:solidFill>
                <a:latin typeface="휴먼명조"/>
                <a:ea typeface="휴먼명조"/>
              </a:rPr>
              <a:t>질서위반행위규제법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」 제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19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조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(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과태료 부과의 제척기간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)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규정에 따라 질서위반행위가 종료된 날로부터 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5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년이 경과한 경우 해당 질서위반행위에 대해 과태료를 부과할 수 없음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.</a:t>
            </a:r>
            <a:endParaRPr lang="en-US" altLang="ko-KR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244341" algn="just" fontAlgn="base">
              <a:lnSpc>
                <a:spcPct val="175000"/>
              </a:lnSpc>
            </a:pPr>
            <a:r>
              <a:rPr lang="en-US" altLang="ko-KR" sz="18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-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「</a:t>
            </a:r>
            <a:r>
              <a:rPr lang="ko-KR" altLang="en-US" sz="1800" kern="0" spc="-71" dirty="0" err="1">
                <a:solidFill>
                  <a:srgbClr val="000000"/>
                </a:solidFill>
                <a:latin typeface="휴먼명조"/>
                <a:ea typeface="휴먼명조"/>
              </a:rPr>
              <a:t>형사소송법」제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249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조의 규정에 따라 </a:t>
            </a:r>
            <a:r>
              <a:rPr lang="ko-KR" altLang="en-US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“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장기 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5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년 미만의 징역에 해당하는 범죄의 공소시효는 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5</a:t>
            </a:r>
            <a:r>
              <a:rPr lang="ko-KR" altLang="en-US" sz="1800" kern="0" spc="-71" dirty="0" err="1">
                <a:solidFill>
                  <a:srgbClr val="000000"/>
                </a:solidFill>
                <a:latin typeface="휴먼명조"/>
                <a:ea typeface="휴먼명조"/>
              </a:rPr>
              <a:t>년</a:t>
            </a:r>
            <a:r>
              <a:rPr lang="ko-KR" altLang="en-US" sz="1800" kern="0" spc="-40" dirty="0" err="1">
                <a:solidFill>
                  <a:srgbClr val="000000"/>
                </a:solidFill>
                <a:latin typeface="휴먼명조"/>
                <a:ea typeface="휴먼명조"/>
              </a:rPr>
              <a:t>”</a:t>
            </a:r>
            <a:r>
              <a:rPr lang="ko-KR" altLang="en-US" sz="1800" kern="0" spc="-71" dirty="0" err="1">
                <a:solidFill>
                  <a:srgbClr val="000000"/>
                </a:solidFill>
                <a:latin typeface="휴먼명조"/>
                <a:ea typeface="휴먼명조"/>
              </a:rPr>
              <a:t>이므로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 피해자 등에 대한 불리한 처우 금지의무 위반의 공소시효 기간은 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5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년임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.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470772" indent="-171422" algn="just" fontAlgn="base">
              <a:lnSpc>
                <a:spcPct val="175000"/>
              </a:lnSpc>
            </a:pP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◦ 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(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익명신고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)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직장 내 성희롱의 경우 피해자들이 피해사실에 대한 공식적 신고를 어려워하거나 고용상 불이익을 우려하여 신고하지 못하는 경우가 많음에 따라 고용노동부는 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&lt;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직장 내 성희롱 익명신고센터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&gt;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운영 중이며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이에 따라 고용노동부는 행정지도 및 사업장 근로감독에 착수할 수 있음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.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7713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83564" indent="-177819" algn="just" fontAlgn="base">
              <a:lnSpc>
                <a:spcPct val="175000"/>
              </a:lnSpc>
            </a:pP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◦ 피해근로자 등이 성희롱 행위에 대하여 국가인권위원회에 진정을 제기하는 경우에는 국가인권위원회에서 이를 조사하고 구제절차를 진행함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.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이 경우 「</a:t>
            </a:r>
            <a:r>
              <a:rPr lang="ko-KR" altLang="en-US" sz="1800" kern="0" spc="-71" dirty="0" err="1">
                <a:solidFill>
                  <a:srgbClr val="000000"/>
                </a:solidFill>
                <a:latin typeface="휴먼명조"/>
                <a:ea typeface="휴먼명조"/>
              </a:rPr>
              <a:t>국가인권위원회법」제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32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조에 따라 진정의 원인이 된 사실이 발생한 날부터 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1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년 이상 지나서 진정한 경우에는 진정대상에 해당하지 않을 수 있음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.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305746" indent="3838" algn="just" fontAlgn="base">
              <a:lnSpc>
                <a:spcPct val="175000"/>
              </a:lnSpc>
            </a:pPr>
            <a:r>
              <a:rPr lang="en-US" altLang="ko-KR" sz="1800" kern="0" spc="-91" dirty="0">
                <a:solidFill>
                  <a:srgbClr val="000000"/>
                </a:solidFill>
                <a:latin typeface="휴먼명조"/>
                <a:ea typeface="휴먼명조"/>
              </a:rPr>
              <a:t>※ </a:t>
            </a:r>
            <a:r>
              <a:rPr lang="ko-KR" altLang="en-US" sz="1800" kern="0" spc="-91" dirty="0">
                <a:solidFill>
                  <a:srgbClr val="000000"/>
                </a:solidFill>
                <a:latin typeface="휴먼명조"/>
                <a:ea typeface="휴먼명조"/>
              </a:rPr>
              <a:t>「</a:t>
            </a:r>
            <a:r>
              <a:rPr lang="ko-KR" altLang="en-US" sz="1800" kern="0" spc="-91" dirty="0" err="1">
                <a:solidFill>
                  <a:srgbClr val="000000"/>
                </a:solidFill>
                <a:latin typeface="휴먼명조"/>
                <a:ea typeface="휴먼명조"/>
              </a:rPr>
              <a:t>국가인권위원회법」제</a:t>
            </a:r>
            <a:r>
              <a:rPr lang="en-US" altLang="ko-KR" sz="1800" kern="0" spc="-60" dirty="0">
                <a:solidFill>
                  <a:srgbClr val="000000"/>
                </a:solidFill>
                <a:latin typeface="휴먼명조"/>
                <a:ea typeface="휴먼명조"/>
              </a:rPr>
              <a:t>32</a:t>
            </a:r>
            <a:r>
              <a:rPr lang="ko-KR" altLang="en-US" sz="1800" kern="0" spc="-91" dirty="0">
                <a:solidFill>
                  <a:srgbClr val="000000"/>
                </a:solidFill>
                <a:latin typeface="휴먼명조"/>
                <a:ea typeface="휴먼명조"/>
              </a:rPr>
              <a:t>조</a:t>
            </a:r>
            <a:r>
              <a:rPr lang="en-US" altLang="ko-KR" sz="1800" kern="0" spc="-60" dirty="0">
                <a:solidFill>
                  <a:srgbClr val="000000"/>
                </a:solidFill>
                <a:latin typeface="휴먼명조"/>
                <a:ea typeface="휴먼명조"/>
              </a:rPr>
              <a:t>(</a:t>
            </a:r>
            <a:r>
              <a:rPr lang="ko-KR" altLang="en-US" sz="1800" kern="0" spc="-91" dirty="0">
                <a:solidFill>
                  <a:srgbClr val="000000"/>
                </a:solidFill>
                <a:latin typeface="휴먼명조"/>
                <a:ea typeface="휴먼명조"/>
              </a:rPr>
              <a:t>진정의 각하 등</a:t>
            </a:r>
            <a:r>
              <a:rPr lang="en-US" altLang="ko-KR" sz="1800" kern="0" spc="-60" dirty="0">
                <a:solidFill>
                  <a:srgbClr val="000000"/>
                </a:solidFill>
                <a:latin typeface="휴먼명조"/>
                <a:ea typeface="휴먼명조"/>
              </a:rPr>
              <a:t>) 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305746" indent="3838" algn="just" fontAlgn="base">
              <a:lnSpc>
                <a:spcPct val="175000"/>
              </a:lnSpc>
            </a:pPr>
            <a:r>
              <a:rPr lang="ko-KR" altLang="en-US" sz="1800" kern="0" spc="-91" dirty="0">
                <a:solidFill>
                  <a:srgbClr val="000000"/>
                </a:solidFill>
                <a:latin typeface="휴먼명조"/>
                <a:ea typeface="휴먼명조"/>
              </a:rPr>
              <a:t>① 위원회는 접수한 진정이 다음 각 호의 어느 하나에 해당하는 경우에는 그 진정을 각하</a:t>
            </a:r>
            <a:r>
              <a:rPr lang="en-US" altLang="ko-KR" sz="1800" kern="0" spc="-60" dirty="0">
                <a:solidFill>
                  <a:srgbClr val="000000"/>
                </a:solidFill>
                <a:latin typeface="휴먼명조"/>
                <a:ea typeface="휴먼명조"/>
              </a:rPr>
              <a:t>(</a:t>
            </a:r>
            <a:r>
              <a:rPr lang="ko-KR" altLang="en-US" sz="1800" kern="0" spc="-91" dirty="0">
                <a:solidFill>
                  <a:srgbClr val="000000"/>
                </a:solidFill>
                <a:latin typeface="휴먼명조"/>
                <a:ea typeface="휴먼명조"/>
              </a:rPr>
              <a:t>却下</a:t>
            </a:r>
            <a:r>
              <a:rPr lang="en-US" altLang="ko-KR" sz="1800" kern="0" spc="-60" dirty="0">
                <a:solidFill>
                  <a:srgbClr val="000000"/>
                </a:solidFill>
                <a:latin typeface="휴먼명조"/>
                <a:ea typeface="휴먼명조"/>
              </a:rPr>
              <a:t>)</a:t>
            </a:r>
            <a:r>
              <a:rPr lang="ko-KR" altLang="en-US" sz="1800" kern="0" spc="-91" dirty="0">
                <a:solidFill>
                  <a:srgbClr val="000000"/>
                </a:solidFill>
                <a:latin typeface="휴먼명조"/>
                <a:ea typeface="휴먼명조"/>
              </a:rPr>
              <a:t>한다</a:t>
            </a:r>
            <a:r>
              <a:rPr lang="en-US" altLang="ko-KR" sz="1800" kern="0" spc="-60" dirty="0">
                <a:solidFill>
                  <a:srgbClr val="000000"/>
                </a:solidFill>
                <a:latin typeface="휴먼명조"/>
                <a:ea typeface="휴먼명조"/>
              </a:rPr>
              <a:t>.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305746" indent="3838" algn="just" fontAlgn="base">
              <a:lnSpc>
                <a:spcPct val="175000"/>
              </a:lnSpc>
            </a:pPr>
            <a:r>
              <a:rPr lang="en-US" altLang="ko-KR" sz="1800" kern="0" spc="-60" dirty="0">
                <a:solidFill>
                  <a:srgbClr val="000000"/>
                </a:solidFill>
                <a:latin typeface="휴먼명조"/>
                <a:ea typeface="휴먼명조"/>
              </a:rPr>
              <a:t>1. </a:t>
            </a:r>
            <a:r>
              <a:rPr lang="ko-KR" altLang="en-US" sz="1800" kern="0" spc="-91" dirty="0">
                <a:solidFill>
                  <a:srgbClr val="000000"/>
                </a:solidFill>
                <a:latin typeface="휴먼명조"/>
                <a:ea typeface="휴먼명조"/>
              </a:rPr>
              <a:t>진정의 내용이 위원회의 조사대상에 해당하지 아니하는 경우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305746" indent="3838" algn="just" fontAlgn="base">
              <a:lnSpc>
                <a:spcPct val="175000"/>
              </a:lnSpc>
            </a:pPr>
            <a:r>
              <a:rPr lang="en-US" altLang="ko-KR" sz="1800" kern="0" spc="-60" dirty="0">
                <a:solidFill>
                  <a:srgbClr val="000000"/>
                </a:solidFill>
                <a:latin typeface="휴먼명조"/>
                <a:ea typeface="휴먼명조"/>
              </a:rPr>
              <a:t>2. </a:t>
            </a:r>
            <a:r>
              <a:rPr lang="ko-KR" altLang="en-US" sz="1800" kern="0" spc="-91" dirty="0">
                <a:solidFill>
                  <a:srgbClr val="000000"/>
                </a:solidFill>
                <a:latin typeface="휴먼명조"/>
                <a:ea typeface="휴먼명조"/>
              </a:rPr>
              <a:t>진정의 내용이 명백히 거짓이거나 이유 없다고 인정되는 경우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305746" indent="3838" algn="just" fontAlgn="base">
              <a:lnSpc>
                <a:spcPct val="175000"/>
              </a:lnSpc>
            </a:pPr>
            <a:r>
              <a:rPr lang="en-US" altLang="ko-KR" sz="1800" kern="0" spc="-60" dirty="0">
                <a:solidFill>
                  <a:srgbClr val="000000"/>
                </a:solidFill>
                <a:latin typeface="휴먼명조"/>
                <a:ea typeface="휴먼명조"/>
              </a:rPr>
              <a:t>3. </a:t>
            </a:r>
            <a:r>
              <a:rPr lang="ko-KR" altLang="en-US" sz="1800" kern="0" spc="-91" dirty="0">
                <a:solidFill>
                  <a:srgbClr val="000000"/>
                </a:solidFill>
                <a:latin typeface="휴먼명조"/>
                <a:ea typeface="휴먼명조"/>
              </a:rPr>
              <a:t>피해자가 아닌 사람이 한 진정에서 피해자가 조사를 원하지 아니하는 것이 명백한 경우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305746" indent="3838" algn="just" fontAlgn="base">
              <a:lnSpc>
                <a:spcPct val="175000"/>
              </a:lnSpc>
            </a:pPr>
            <a:r>
              <a:rPr lang="en-US" altLang="ko-KR" sz="1800" kern="0" spc="-60" dirty="0">
                <a:solidFill>
                  <a:srgbClr val="000000"/>
                </a:solidFill>
                <a:latin typeface="휴먼명조"/>
                <a:ea typeface="휴먼명조"/>
              </a:rPr>
              <a:t>4. </a:t>
            </a:r>
            <a:r>
              <a:rPr lang="ko-KR" altLang="en-US" sz="1800" kern="0" spc="-91" dirty="0">
                <a:solidFill>
                  <a:srgbClr val="000000"/>
                </a:solidFill>
                <a:latin typeface="휴먼명조"/>
                <a:ea typeface="휴먼명조"/>
              </a:rPr>
              <a:t>진정의 원인이 된 사실이 발생한 날부터 </a:t>
            </a:r>
            <a:r>
              <a:rPr lang="en-US" altLang="ko-KR" sz="1800" kern="0" spc="-60" dirty="0">
                <a:solidFill>
                  <a:srgbClr val="000000"/>
                </a:solidFill>
                <a:latin typeface="휴먼명조"/>
                <a:ea typeface="휴먼명조"/>
              </a:rPr>
              <a:t>1</a:t>
            </a:r>
            <a:r>
              <a:rPr lang="ko-KR" altLang="en-US" sz="1800" kern="0" spc="-91" dirty="0">
                <a:solidFill>
                  <a:srgbClr val="000000"/>
                </a:solidFill>
                <a:latin typeface="휴먼명조"/>
                <a:ea typeface="휴먼명조"/>
              </a:rPr>
              <a:t>년 이상 지나서 진정한 경우</a:t>
            </a:r>
            <a:r>
              <a:rPr lang="en-US" altLang="ko-KR" sz="1800" kern="0" spc="-60" dirty="0">
                <a:solidFill>
                  <a:srgbClr val="000000"/>
                </a:solidFill>
                <a:latin typeface="휴먼명조"/>
                <a:ea typeface="휴먼명조"/>
              </a:rPr>
              <a:t>. </a:t>
            </a:r>
            <a:r>
              <a:rPr lang="ko-KR" altLang="en-US" sz="1800" kern="0" spc="-91" dirty="0">
                <a:solidFill>
                  <a:srgbClr val="000000"/>
                </a:solidFill>
                <a:latin typeface="휴먼명조"/>
                <a:ea typeface="휴먼명조"/>
              </a:rPr>
              <a:t>다만</a:t>
            </a:r>
            <a:r>
              <a:rPr lang="en-US" altLang="ko-KR" sz="1800" kern="0" spc="-6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91" dirty="0">
                <a:solidFill>
                  <a:srgbClr val="000000"/>
                </a:solidFill>
                <a:latin typeface="휴먼명조"/>
                <a:ea typeface="휴먼명조"/>
              </a:rPr>
              <a:t>진정의 원인이 된 사실에 관하여 공소시효 또는 민사상 시효가 완성되지 아니한 사건으로서 위원회가 조사하기로 결정한 경우에는 그러하지 아니하다</a:t>
            </a:r>
            <a:r>
              <a:rPr lang="en-US" altLang="ko-KR" sz="1800" kern="0" spc="-60" dirty="0">
                <a:solidFill>
                  <a:srgbClr val="000000"/>
                </a:solidFill>
                <a:latin typeface="휴먼명조"/>
                <a:ea typeface="휴먼명조"/>
              </a:rPr>
              <a:t>.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305746" indent="3838" algn="just" fontAlgn="base">
              <a:lnSpc>
                <a:spcPct val="175000"/>
              </a:lnSpc>
            </a:pPr>
            <a:r>
              <a:rPr lang="en-US" altLang="ko-KR" sz="1800" kern="0" spc="-60" dirty="0">
                <a:solidFill>
                  <a:srgbClr val="000000"/>
                </a:solidFill>
                <a:latin typeface="휴먼명조"/>
                <a:ea typeface="휴먼명조"/>
              </a:rPr>
              <a:t>5. </a:t>
            </a:r>
            <a:r>
              <a:rPr lang="ko-KR" altLang="en-US" sz="1800" kern="0" spc="-91" dirty="0">
                <a:solidFill>
                  <a:srgbClr val="000000"/>
                </a:solidFill>
                <a:latin typeface="휴먼명조"/>
                <a:ea typeface="휴먼명조"/>
              </a:rPr>
              <a:t>진정이 제기될 당시 진정의 원인이 된 사실에 관하여 법원 또는 헌법재판소의 재판</a:t>
            </a:r>
            <a:r>
              <a:rPr lang="en-US" altLang="ko-KR" sz="1800" kern="0" spc="-6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91" dirty="0">
                <a:solidFill>
                  <a:srgbClr val="000000"/>
                </a:solidFill>
                <a:latin typeface="휴먼명조"/>
                <a:ea typeface="휴먼명조"/>
              </a:rPr>
              <a:t>수사기관의 수사 또는 그 밖의 법률에 따른 권리구제 절차가 진행 중이거나 종결된 경우</a:t>
            </a:r>
            <a:r>
              <a:rPr lang="en-US" altLang="ko-KR" sz="1800" kern="0" spc="-60" dirty="0">
                <a:solidFill>
                  <a:srgbClr val="000000"/>
                </a:solidFill>
                <a:latin typeface="휴먼명조"/>
                <a:ea typeface="휴먼명조"/>
              </a:rPr>
              <a:t>. </a:t>
            </a:r>
            <a:r>
              <a:rPr lang="ko-KR" altLang="en-US" sz="1800" kern="0" spc="-91" dirty="0">
                <a:solidFill>
                  <a:srgbClr val="000000"/>
                </a:solidFill>
                <a:latin typeface="휴먼명조"/>
                <a:ea typeface="휴먼명조"/>
              </a:rPr>
              <a:t>다만</a:t>
            </a:r>
            <a:r>
              <a:rPr lang="en-US" altLang="ko-KR" sz="1800" kern="0" spc="-6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91" dirty="0">
                <a:solidFill>
                  <a:srgbClr val="000000"/>
                </a:solidFill>
                <a:latin typeface="휴먼명조"/>
                <a:ea typeface="휴먼명조"/>
              </a:rPr>
              <a:t>수사기관이 인지하여 수사 중인 「형법」 제</a:t>
            </a:r>
            <a:r>
              <a:rPr lang="en-US" altLang="ko-KR" sz="1800" kern="0" spc="-60" dirty="0">
                <a:solidFill>
                  <a:srgbClr val="000000"/>
                </a:solidFill>
                <a:latin typeface="휴먼명조"/>
                <a:ea typeface="휴먼명조"/>
              </a:rPr>
              <a:t>123</a:t>
            </a:r>
            <a:r>
              <a:rPr lang="ko-KR" altLang="en-US" sz="1800" kern="0" spc="-91" dirty="0">
                <a:solidFill>
                  <a:srgbClr val="000000"/>
                </a:solidFill>
                <a:latin typeface="휴먼명조"/>
                <a:ea typeface="휴먼명조"/>
              </a:rPr>
              <a:t>조부터 제</a:t>
            </a:r>
            <a:r>
              <a:rPr lang="en-US" altLang="ko-KR" sz="1800" kern="0" spc="-60" dirty="0">
                <a:solidFill>
                  <a:srgbClr val="000000"/>
                </a:solidFill>
                <a:latin typeface="휴먼명조"/>
                <a:ea typeface="휴먼명조"/>
              </a:rPr>
              <a:t>125</a:t>
            </a:r>
            <a:r>
              <a:rPr lang="ko-KR" altLang="en-US" sz="1800" kern="0" spc="-91" dirty="0">
                <a:solidFill>
                  <a:srgbClr val="000000"/>
                </a:solidFill>
                <a:latin typeface="휴먼명조"/>
                <a:ea typeface="휴먼명조"/>
              </a:rPr>
              <a:t>조까지의 죄에 해당하는 사건과 같은 사안에 대하여 위원회에 진정이 접수된 경우에는 그러하지 아니하다</a:t>
            </a:r>
            <a:r>
              <a:rPr lang="en-US" altLang="ko-KR" sz="1800" kern="0" spc="-60" dirty="0">
                <a:solidFill>
                  <a:srgbClr val="000000"/>
                </a:solidFill>
                <a:latin typeface="휴먼명조"/>
                <a:ea typeface="휴먼명조"/>
              </a:rPr>
              <a:t>.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305746" indent="3838" algn="just" fontAlgn="base">
              <a:lnSpc>
                <a:spcPct val="175000"/>
              </a:lnSpc>
            </a:pPr>
            <a:r>
              <a:rPr lang="en-US" altLang="ko-KR" sz="1800" kern="0" spc="-60" dirty="0">
                <a:solidFill>
                  <a:srgbClr val="000000"/>
                </a:solidFill>
                <a:latin typeface="휴먼명조"/>
                <a:ea typeface="휴먼명조"/>
              </a:rPr>
              <a:t>6. </a:t>
            </a:r>
            <a:r>
              <a:rPr lang="ko-KR" altLang="en-US" sz="1800" kern="0" spc="-91" dirty="0">
                <a:solidFill>
                  <a:srgbClr val="000000"/>
                </a:solidFill>
                <a:latin typeface="휴먼명조"/>
                <a:ea typeface="휴먼명조"/>
              </a:rPr>
              <a:t>진정이 익명이나 가명으로 제출된 경우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305746" indent="3838" algn="just" fontAlgn="base">
              <a:lnSpc>
                <a:spcPct val="175000"/>
              </a:lnSpc>
            </a:pPr>
            <a:r>
              <a:rPr lang="en-US" altLang="ko-KR" sz="1800" kern="0" spc="-60" dirty="0">
                <a:solidFill>
                  <a:srgbClr val="000000"/>
                </a:solidFill>
                <a:latin typeface="휴먼명조"/>
                <a:ea typeface="휴먼명조"/>
              </a:rPr>
              <a:t>7. </a:t>
            </a:r>
            <a:r>
              <a:rPr lang="ko-KR" altLang="en-US" sz="1800" kern="0" spc="-91" dirty="0">
                <a:solidFill>
                  <a:srgbClr val="000000"/>
                </a:solidFill>
                <a:latin typeface="휴먼명조"/>
                <a:ea typeface="휴먼명조"/>
              </a:rPr>
              <a:t>진정이 위원회가 조사하는 것이 적절하지 아니하다고 인정되는 경우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305746" indent="3838" algn="just" fontAlgn="base">
              <a:lnSpc>
                <a:spcPct val="175000"/>
              </a:lnSpc>
            </a:pPr>
            <a:r>
              <a:rPr lang="en-US" altLang="ko-KR" sz="1800" kern="0" spc="-60" dirty="0">
                <a:solidFill>
                  <a:srgbClr val="000000"/>
                </a:solidFill>
                <a:latin typeface="휴먼명조"/>
                <a:ea typeface="휴먼명조"/>
              </a:rPr>
              <a:t>8. </a:t>
            </a:r>
            <a:r>
              <a:rPr lang="ko-KR" altLang="en-US" sz="1800" kern="0" spc="-91" dirty="0">
                <a:solidFill>
                  <a:srgbClr val="000000"/>
                </a:solidFill>
                <a:latin typeface="휴먼명조"/>
                <a:ea typeface="휴먼명조"/>
              </a:rPr>
              <a:t>진정인이 진정을 취하한 경우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305746" indent="3838" algn="just" fontAlgn="base">
              <a:lnSpc>
                <a:spcPct val="175000"/>
              </a:lnSpc>
            </a:pPr>
            <a:r>
              <a:rPr lang="en-US" altLang="ko-KR" sz="1800" kern="0" spc="-60" dirty="0">
                <a:solidFill>
                  <a:srgbClr val="000000"/>
                </a:solidFill>
                <a:latin typeface="휴먼명조"/>
                <a:ea typeface="휴먼명조"/>
              </a:rPr>
              <a:t>9. </a:t>
            </a:r>
            <a:r>
              <a:rPr lang="ko-KR" altLang="en-US" sz="1800" kern="0" spc="-91" dirty="0">
                <a:solidFill>
                  <a:srgbClr val="000000"/>
                </a:solidFill>
                <a:latin typeface="휴먼명조"/>
                <a:ea typeface="휴먼명조"/>
              </a:rPr>
              <a:t>위원회가 기각한 진정과 같은 사실에 대하여 다시 진정한 경우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305746" indent="3838" algn="just" fontAlgn="base">
              <a:lnSpc>
                <a:spcPct val="175000"/>
              </a:lnSpc>
            </a:pPr>
            <a:r>
              <a:rPr lang="en-US" altLang="ko-KR" sz="1800" kern="0" spc="-60" dirty="0">
                <a:solidFill>
                  <a:srgbClr val="000000"/>
                </a:solidFill>
                <a:latin typeface="휴먼명조"/>
                <a:ea typeface="휴먼명조"/>
              </a:rPr>
              <a:t>10. </a:t>
            </a:r>
            <a:r>
              <a:rPr lang="ko-KR" altLang="en-US" sz="1800" kern="0" spc="-91" dirty="0">
                <a:solidFill>
                  <a:srgbClr val="000000"/>
                </a:solidFill>
                <a:latin typeface="휴먼명조"/>
                <a:ea typeface="휴먼명조"/>
              </a:rPr>
              <a:t>진정의 취지가 그 진정의 원인이 된 사실에 관한 법원의 확정판결이나 헌법재판소의 결정에 반하는 경우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483564" indent="-177819" algn="just" fontAlgn="base">
              <a:lnSpc>
                <a:spcPct val="175000"/>
              </a:lnSpc>
            </a:pP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◦ 국가인권위원회에서는 조사결과 성희롱 행위를 하였다고 인정되는 자에 대해 손해배상이나 인권교육 수강 등을 권고하고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소속기관의 장에게는 행위자를 징계 및 재발방지대책을 수립하도록 권고할 수 있으며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성폭력 범죄에 해당하는 경우에는 수사기관에도 고발할 수 있음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.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54141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83564" indent="-177819" algn="just" fontAlgn="base">
              <a:lnSpc>
                <a:spcPct val="175000"/>
              </a:lnSpc>
            </a:pP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◦ 남녀고용평등법 제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14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조제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6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항을 위반하여 직장 내 성희롱과 관련하여 피해근로자 등에게 해고 등 불리한 처우를 한 사업주를 상대로 고용노동부 및 검찰에 직접 고소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고발을 할 수 있음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.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그러나 현실적으로는 검찰에 신고하더라도 대부분의 경우 검사의 수사지휘로 실제 수사는 근로감독관이 담당하게 됨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.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483564" indent="-177819" algn="just" fontAlgn="base">
              <a:lnSpc>
                <a:spcPct val="175000"/>
              </a:lnSpc>
            </a:pP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◦ 직장 내 성희롱 행위가 「형법」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「성폭력범죄의 처벌 및 피해자보호 등에 관한 법률」 위반 행위에 해당하는 경우에는 경찰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800" kern="0" spc="-71" dirty="0">
                <a:solidFill>
                  <a:srgbClr val="000000"/>
                </a:solidFill>
                <a:latin typeface="휴먼명조"/>
                <a:ea typeface="휴먼명조"/>
              </a:rPr>
              <a:t>검찰에 신고하여 사건을 진행할 수 있음</a:t>
            </a:r>
            <a:r>
              <a:rPr lang="en-US" altLang="ko-KR" sz="1800" kern="0" spc="-40" dirty="0">
                <a:solidFill>
                  <a:srgbClr val="000000"/>
                </a:solidFill>
                <a:latin typeface="휴먼명조"/>
                <a:ea typeface="휴먼명조"/>
              </a:rPr>
              <a:t>.</a:t>
            </a:r>
            <a:endParaRPr lang="ko-KR" altLang="en-US" sz="1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66663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25428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직장 내 성희롱 사건 발생시 처리 절차에는</a:t>
            </a:r>
            <a:r>
              <a:rPr lang="en-US" altLang="ko-KR" dirty="0"/>
              <a:t>,</a:t>
            </a:r>
          </a:p>
          <a:p>
            <a:r>
              <a:rPr lang="ko-KR" altLang="en-US" dirty="0"/>
              <a:t>해당 사건의 가해자와 피해자에 대한 조치 외에도</a:t>
            </a:r>
            <a:endParaRPr lang="en-US" altLang="ko-KR" dirty="0"/>
          </a:p>
          <a:p>
            <a:r>
              <a:rPr lang="ko-KR" altLang="en-US" dirty="0"/>
              <a:t>조직 차원에서의 적절한 사후조치가 필요함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이러한 사후조치에는 비밀유지의무의 준수</a:t>
            </a:r>
            <a:r>
              <a:rPr lang="en-US" altLang="ko-KR" dirty="0"/>
              <a:t>, 2</a:t>
            </a:r>
            <a:r>
              <a:rPr lang="ko-KR" altLang="en-US" dirty="0"/>
              <a:t>차가해 방지</a:t>
            </a:r>
            <a:r>
              <a:rPr lang="en-US" altLang="ko-KR" dirty="0"/>
              <a:t>, </a:t>
            </a:r>
            <a:r>
              <a:rPr lang="ko-KR" altLang="en-US" dirty="0"/>
              <a:t>조직문화 개선 등이 있음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0538">
              <a:defRPr/>
            </a:pPr>
            <a:fld id="{3A572EA6-A715-4AC5-8825-B9EE3F7419A6}" type="slidenum">
              <a:rPr lang="ko-KR" altLang="en-US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pPr defTabSz="460538">
                <a:defRPr/>
              </a:pPr>
              <a:t>52</a:t>
            </a:fld>
            <a:endParaRPr lang="ko-KR" altLang="en-US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7746535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075">
              <a:defRPr/>
            </a:pPr>
            <a:endParaRPr lang="ko-KR" altLang="en-US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15168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59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027105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1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572EA6-A715-4AC5-8825-B9EE3F7419A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608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8651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075">
              <a:defRPr/>
            </a:pPr>
            <a:endParaRPr lang="en-US" altLang="ko-KR" b="1" dirty="0">
              <a:solidFill>
                <a:schemeClr val="bg1"/>
              </a:solidFill>
              <a:latin typeface="+mn-ea"/>
            </a:endParaRPr>
          </a:p>
          <a:p>
            <a:pPr defTabSz="921075">
              <a:defRPr/>
            </a:pPr>
            <a:endParaRPr lang="ko-KR" altLang="en-US" b="1" dirty="0">
              <a:solidFill>
                <a:schemeClr val="bg1"/>
              </a:solidFill>
              <a:latin typeface="+mn-ea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5629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5808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0538">
              <a:defRPr/>
            </a:pPr>
            <a:fld id="{3A572EA6-A715-4AC5-8825-B9EE3F7419A6}" type="slidenum">
              <a:rPr lang="ko-KR" altLang="en-US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pPr defTabSz="460538">
                <a:defRPr/>
              </a:pPr>
              <a:t>13</a:t>
            </a:fld>
            <a:endParaRPr lang="ko-KR" altLang="en-US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10873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72EA6-A715-4AC5-8825-B9EE3F7419A6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1851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그림 328">
            <a:extLst>
              <a:ext uri="{FF2B5EF4-FFF2-40B4-BE49-F238E27FC236}">
                <a16:creationId xmlns:a16="http://schemas.microsoft.com/office/drawing/2014/main" id="{00281E21-A583-42A4-BEAF-F267996250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grpSp>
        <p:nvGrpSpPr>
          <p:cNvPr id="565" name="그룹 564">
            <a:extLst>
              <a:ext uri="{FF2B5EF4-FFF2-40B4-BE49-F238E27FC236}">
                <a16:creationId xmlns:a16="http://schemas.microsoft.com/office/drawing/2014/main" id="{BB61B10B-1075-4FAC-99D9-A4147CF3F333}"/>
              </a:ext>
            </a:extLst>
          </p:cNvPr>
          <p:cNvGrpSpPr/>
          <p:nvPr userDrawn="1"/>
        </p:nvGrpSpPr>
        <p:grpSpPr>
          <a:xfrm>
            <a:off x="4283169" y="323851"/>
            <a:ext cx="5277985" cy="6210300"/>
            <a:chOff x="4283169" y="323851"/>
            <a:chExt cx="5277985" cy="6210300"/>
          </a:xfrm>
          <a:gradFill flip="none" rotWithShape="1">
            <a:gsLst>
              <a:gs pos="1000">
                <a:srgbClr val="FAFBFC"/>
              </a:gs>
              <a:gs pos="88000">
                <a:srgbClr val="E7E8E8"/>
              </a:gs>
              <a:gs pos="65000">
                <a:srgbClr val="F7F8FA"/>
              </a:gs>
              <a:gs pos="100000">
                <a:srgbClr val="DDDDDD"/>
              </a:gs>
            </a:gsLst>
            <a:lin ang="19800000" scaled="0"/>
            <a:tileRect/>
          </a:gradFill>
        </p:grpSpPr>
        <p:grpSp>
          <p:nvGrpSpPr>
            <p:cNvPr id="331" name="그룹 330">
              <a:extLst>
                <a:ext uri="{FF2B5EF4-FFF2-40B4-BE49-F238E27FC236}">
                  <a16:creationId xmlns:a16="http://schemas.microsoft.com/office/drawing/2014/main" id="{949E5734-8D45-4B92-8775-1FA94C1ACE7C}"/>
                </a:ext>
              </a:extLst>
            </p:cNvPr>
            <p:cNvGrpSpPr/>
            <p:nvPr userDrawn="1"/>
          </p:nvGrpSpPr>
          <p:grpSpPr>
            <a:xfrm>
              <a:off x="4283169" y="323851"/>
              <a:ext cx="2544310" cy="6210300"/>
              <a:chOff x="7048500" y="185738"/>
              <a:chExt cx="2657475" cy="6486525"/>
            </a:xfrm>
            <a:grpFill/>
          </p:grpSpPr>
          <p:grpSp>
            <p:nvGrpSpPr>
              <p:cNvPr id="332" name="그룹 331">
                <a:extLst>
                  <a:ext uri="{FF2B5EF4-FFF2-40B4-BE49-F238E27FC236}">
                    <a16:creationId xmlns:a16="http://schemas.microsoft.com/office/drawing/2014/main" id="{76F906CA-04B5-426C-A5AE-C9DEB1C36484}"/>
                  </a:ext>
                </a:extLst>
              </p:cNvPr>
              <p:cNvGrpSpPr/>
              <p:nvPr/>
            </p:nvGrpSpPr>
            <p:grpSpPr>
              <a:xfrm>
                <a:off x="9620250" y="185738"/>
                <a:ext cx="85725" cy="6486525"/>
                <a:chOff x="9525000" y="171450"/>
                <a:chExt cx="85725" cy="6486525"/>
              </a:xfrm>
              <a:grpFill/>
            </p:grpSpPr>
            <p:sp>
              <p:nvSpPr>
                <p:cNvPr id="540" name="타원 539">
                  <a:extLst>
                    <a:ext uri="{FF2B5EF4-FFF2-40B4-BE49-F238E27FC236}">
                      <a16:creationId xmlns:a16="http://schemas.microsoft.com/office/drawing/2014/main" id="{E87516A8-4CF9-4122-ABFD-BD0765399018}"/>
                    </a:ext>
                  </a:extLst>
                </p:cNvPr>
                <p:cNvSpPr/>
                <p:nvPr/>
              </p:nvSpPr>
              <p:spPr>
                <a:xfrm>
                  <a:off x="9525000" y="171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1" name="타원 540">
                  <a:extLst>
                    <a:ext uri="{FF2B5EF4-FFF2-40B4-BE49-F238E27FC236}">
                      <a16:creationId xmlns:a16="http://schemas.microsoft.com/office/drawing/2014/main" id="{8DB46886-901E-45B1-8553-5FA444D4515C}"/>
                    </a:ext>
                  </a:extLst>
                </p:cNvPr>
                <p:cNvSpPr/>
                <p:nvPr/>
              </p:nvSpPr>
              <p:spPr>
                <a:xfrm>
                  <a:off x="9525000" y="476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2" name="타원 541">
                  <a:extLst>
                    <a:ext uri="{FF2B5EF4-FFF2-40B4-BE49-F238E27FC236}">
                      <a16:creationId xmlns:a16="http://schemas.microsoft.com/office/drawing/2014/main" id="{3174A142-A2C9-4513-87E8-B1BF262A14F6}"/>
                    </a:ext>
                  </a:extLst>
                </p:cNvPr>
                <p:cNvSpPr/>
                <p:nvPr/>
              </p:nvSpPr>
              <p:spPr>
                <a:xfrm>
                  <a:off x="9525000" y="781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3" name="타원 542">
                  <a:extLst>
                    <a:ext uri="{FF2B5EF4-FFF2-40B4-BE49-F238E27FC236}">
                      <a16:creationId xmlns:a16="http://schemas.microsoft.com/office/drawing/2014/main" id="{00F1D031-D433-4E7C-9112-37D0E9FC8119}"/>
                    </a:ext>
                  </a:extLst>
                </p:cNvPr>
                <p:cNvSpPr/>
                <p:nvPr/>
              </p:nvSpPr>
              <p:spPr>
                <a:xfrm>
                  <a:off x="9525000" y="1085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4" name="타원 543">
                  <a:extLst>
                    <a:ext uri="{FF2B5EF4-FFF2-40B4-BE49-F238E27FC236}">
                      <a16:creationId xmlns:a16="http://schemas.microsoft.com/office/drawing/2014/main" id="{AA632634-F3BF-4E2E-BB60-98C5F0CD5EDD}"/>
                    </a:ext>
                  </a:extLst>
                </p:cNvPr>
                <p:cNvSpPr/>
                <p:nvPr/>
              </p:nvSpPr>
              <p:spPr>
                <a:xfrm>
                  <a:off x="9525000" y="1390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5" name="타원 544">
                  <a:extLst>
                    <a:ext uri="{FF2B5EF4-FFF2-40B4-BE49-F238E27FC236}">
                      <a16:creationId xmlns:a16="http://schemas.microsoft.com/office/drawing/2014/main" id="{31275BD9-CFE3-46E7-A4FA-683464C9919B}"/>
                    </a:ext>
                  </a:extLst>
                </p:cNvPr>
                <p:cNvSpPr/>
                <p:nvPr/>
              </p:nvSpPr>
              <p:spPr>
                <a:xfrm>
                  <a:off x="9525000" y="1695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6" name="타원 545">
                  <a:extLst>
                    <a:ext uri="{FF2B5EF4-FFF2-40B4-BE49-F238E27FC236}">
                      <a16:creationId xmlns:a16="http://schemas.microsoft.com/office/drawing/2014/main" id="{0ACC7F97-10B4-45D3-B497-BDD704558B16}"/>
                    </a:ext>
                  </a:extLst>
                </p:cNvPr>
                <p:cNvSpPr/>
                <p:nvPr/>
              </p:nvSpPr>
              <p:spPr>
                <a:xfrm>
                  <a:off x="9525000" y="2000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7" name="타원 546">
                  <a:extLst>
                    <a:ext uri="{FF2B5EF4-FFF2-40B4-BE49-F238E27FC236}">
                      <a16:creationId xmlns:a16="http://schemas.microsoft.com/office/drawing/2014/main" id="{610F0D7B-3DFB-4A44-97CF-A2A5EB15B0AF}"/>
                    </a:ext>
                  </a:extLst>
                </p:cNvPr>
                <p:cNvSpPr/>
                <p:nvPr/>
              </p:nvSpPr>
              <p:spPr>
                <a:xfrm>
                  <a:off x="9525000" y="2305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8" name="타원 547">
                  <a:extLst>
                    <a:ext uri="{FF2B5EF4-FFF2-40B4-BE49-F238E27FC236}">
                      <a16:creationId xmlns:a16="http://schemas.microsoft.com/office/drawing/2014/main" id="{F2788F80-8761-4D8C-B9D5-6E385FFD6865}"/>
                    </a:ext>
                  </a:extLst>
                </p:cNvPr>
                <p:cNvSpPr/>
                <p:nvPr/>
              </p:nvSpPr>
              <p:spPr>
                <a:xfrm>
                  <a:off x="9525000" y="2609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9" name="타원 548">
                  <a:extLst>
                    <a:ext uri="{FF2B5EF4-FFF2-40B4-BE49-F238E27FC236}">
                      <a16:creationId xmlns:a16="http://schemas.microsoft.com/office/drawing/2014/main" id="{9C4BE4BC-F4DF-4469-A18F-710BFE966A87}"/>
                    </a:ext>
                  </a:extLst>
                </p:cNvPr>
                <p:cNvSpPr/>
                <p:nvPr/>
              </p:nvSpPr>
              <p:spPr>
                <a:xfrm>
                  <a:off x="9525000" y="2914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0" name="타원 549">
                  <a:extLst>
                    <a:ext uri="{FF2B5EF4-FFF2-40B4-BE49-F238E27FC236}">
                      <a16:creationId xmlns:a16="http://schemas.microsoft.com/office/drawing/2014/main" id="{20C469F7-CCA8-42A7-B5B2-CEF7BF35CEFF}"/>
                    </a:ext>
                  </a:extLst>
                </p:cNvPr>
                <p:cNvSpPr/>
                <p:nvPr/>
              </p:nvSpPr>
              <p:spPr>
                <a:xfrm>
                  <a:off x="9525000" y="3219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1" name="타원 550">
                  <a:extLst>
                    <a:ext uri="{FF2B5EF4-FFF2-40B4-BE49-F238E27FC236}">
                      <a16:creationId xmlns:a16="http://schemas.microsoft.com/office/drawing/2014/main" id="{38D35912-14AB-49D3-BE2F-AEAD81C5D072}"/>
                    </a:ext>
                  </a:extLst>
                </p:cNvPr>
                <p:cNvSpPr/>
                <p:nvPr/>
              </p:nvSpPr>
              <p:spPr>
                <a:xfrm>
                  <a:off x="9525000" y="3524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2" name="타원 551">
                  <a:extLst>
                    <a:ext uri="{FF2B5EF4-FFF2-40B4-BE49-F238E27FC236}">
                      <a16:creationId xmlns:a16="http://schemas.microsoft.com/office/drawing/2014/main" id="{B461452B-02CF-4F89-8C50-F8172AEAEECF}"/>
                    </a:ext>
                  </a:extLst>
                </p:cNvPr>
                <p:cNvSpPr/>
                <p:nvPr/>
              </p:nvSpPr>
              <p:spPr>
                <a:xfrm>
                  <a:off x="9525000" y="3829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3" name="타원 552">
                  <a:extLst>
                    <a:ext uri="{FF2B5EF4-FFF2-40B4-BE49-F238E27FC236}">
                      <a16:creationId xmlns:a16="http://schemas.microsoft.com/office/drawing/2014/main" id="{AE3DE64E-E3F8-4AB3-A8E1-BDB5A23E3852}"/>
                    </a:ext>
                  </a:extLst>
                </p:cNvPr>
                <p:cNvSpPr/>
                <p:nvPr/>
              </p:nvSpPr>
              <p:spPr>
                <a:xfrm>
                  <a:off x="9525000" y="4133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4" name="타원 553">
                  <a:extLst>
                    <a:ext uri="{FF2B5EF4-FFF2-40B4-BE49-F238E27FC236}">
                      <a16:creationId xmlns:a16="http://schemas.microsoft.com/office/drawing/2014/main" id="{E68BDCC5-A563-4540-988C-02DB4A860DC6}"/>
                    </a:ext>
                  </a:extLst>
                </p:cNvPr>
                <p:cNvSpPr/>
                <p:nvPr/>
              </p:nvSpPr>
              <p:spPr>
                <a:xfrm>
                  <a:off x="9525000" y="4438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5" name="타원 554">
                  <a:extLst>
                    <a:ext uri="{FF2B5EF4-FFF2-40B4-BE49-F238E27FC236}">
                      <a16:creationId xmlns:a16="http://schemas.microsoft.com/office/drawing/2014/main" id="{B0A650CC-DC9A-4FB7-8A35-2C6C9B5FB564}"/>
                    </a:ext>
                  </a:extLst>
                </p:cNvPr>
                <p:cNvSpPr/>
                <p:nvPr/>
              </p:nvSpPr>
              <p:spPr>
                <a:xfrm>
                  <a:off x="9525000" y="4743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6" name="타원 555">
                  <a:extLst>
                    <a:ext uri="{FF2B5EF4-FFF2-40B4-BE49-F238E27FC236}">
                      <a16:creationId xmlns:a16="http://schemas.microsoft.com/office/drawing/2014/main" id="{7CA64D93-AEBC-4EA7-9959-6D2A298B96B3}"/>
                    </a:ext>
                  </a:extLst>
                </p:cNvPr>
                <p:cNvSpPr/>
                <p:nvPr/>
              </p:nvSpPr>
              <p:spPr>
                <a:xfrm>
                  <a:off x="9525000" y="5048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7" name="타원 556">
                  <a:extLst>
                    <a:ext uri="{FF2B5EF4-FFF2-40B4-BE49-F238E27FC236}">
                      <a16:creationId xmlns:a16="http://schemas.microsoft.com/office/drawing/2014/main" id="{AE2648BA-652D-47DA-93D5-B2003DD7E842}"/>
                    </a:ext>
                  </a:extLst>
                </p:cNvPr>
                <p:cNvSpPr/>
                <p:nvPr/>
              </p:nvSpPr>
              <p:spPr>
                <a:xfrm>
                  <a:off x="9525000" y="5353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8" name="타원 557">
                  <a:extLst>
                    <a:ext uri="{FF2B5EF4-FFF2-40B4-BE49-F238E27FC236}">
                      <a16:creationId xmlns:a16="http://schemas.microsoft.com/office/drawing/2014/main" id="{51AD2FFE-0239-4323-B7F1-A0037B1BE123}"/>
                    </a:ext>
                  </a:extLst>
                </p:cNvPr>
                <p:cNvSpPr/>
                <p:nvPr/>
              </p:nvSpPr>
              <p:spPr>
                <a:xfrm>
                  <a:off x="9525000" y="5657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9" name="타원 558">
                  <a:extLst>
                    <a:ext uri="{FF2B5EF4-FFF2-40B4-BE49-F238E27FC236}">
                      <a16:creationId xmlns:a16="http://schemas.microsoft.com/office/drawing/2014/main" id="{14A3EC27-A48B-4177-BA70-573B4A99F906}"/>
                    </a:ext>
                  </a:extLst>
                </p:cNvPr>
                <p:cNvSpPr/>
                <p:nvPr/>
              </p:nvSpPr>
              <p:spPr>
                <a:xfrm>
                  <a:off x="9525000" y="5962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0" name="타원 559">
                  <a:extLst>
                    <a:ext uri="{FF2B5EF4-FFF2-40B4-BE49-F238E27FC236}">
                      <a16:creationId xmlns:a16="http://schemas.microsoft.com/office/drawing/2014/main" id="{9BC54480-CCB8-49DE-BA50-E27507714F8B}"/>
                    </a:ext>
                  </a:extLst>
                </p:cNvPr>
                <p:cNvSpPr/>
                <p:nvPr/>
              </p:nvSpPr>
              <p:spPr>
                <a:xfrm>
                  <a:off x="9525000" y="6267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1" name="타원 560">
                  <a:extLst>
                    <a:ext uri="{FF2B5EF4-FFF2-40B4-BE49-F238E27FC236}">
                      <a16:creationId xmlns:a16="http://schemas.microsoft.com/office/drawing/2014/main" id="{31460548-0BD8-4A76-B85F-398B321E6F27}"/>
                    </a:ext>
                  </a:extLst>
                </p:cNvPr>
                <p:cNvSpPr/>
                <p:nvPr/>
              </p:nvSpPr>
              <p:spPr>
                <a:xfrm>
                  <a:off x="9525000" y="6572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333" name="그룹 332">
                <a:extLst>
                  <a:ext uri="{FF2B5EF4-FFF2-40B4-BE49-F238E27FC236}">
                    <a16:creationId xmlns:a16="http://schemas.microsoft.com/office/drawing/2014/main" id="{8AE387CD-31DA-44BD-BB7E-3195CEF6CBC4}"/>
                  </a:ext>
                </a:extLst>
              </p:cNvPr>
              <p:cNvGrpSpPr/>
              <p:nvPr/>
            </p:nvGrpSpPr>
            <p:grpSpPr>
              <a:xfrm>
                <a:off x="9334500" y="185738"/>
                <a:ext cx="85725" cy="6486525"/>
                <a:chOff x="9525000" y="171450"/>
                <a:chExt cx="85725" cy="6486525"/>
              </a:xfrm>
              <a:grpFill/>
            </p:grpSpPr>
            <p:sp>
              <p:nvSpPr>
                <p:cNvPr id="518" name="타원 517">
                  <a:extLst>
                    <a:ext uri="{FF2B5EF4-FFF2-40B4-BE49-F238E27FC236}">
                      <a16:creationId xmlns:a16="http://schemas.microsoft.com/office/drawing/2014/main" id="{3EC5B731-825E-464C-BC3A-3D73C4F70E71}"/>
                    </a:ext>
                  </a:extLst>
                </p:cNvPr>
                <p:cNvSpPr/>
                <p:nvPr/>
              </p:nvSpPr>
              <p:spPr>
                <a:xfrm>
                  <a:off x="9525000" y="171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19" name="타원 518">
                  <a:extLst>
                    <a:ext uri="{FF2B5EF4-FFF2-40B4-BE49-F238E27FC236}">
                      <a16:creationId xmlns:a16="http://schemas.microsoft.com/office/drawing/2014/main" id="{CB9A7140-661C-4278-BB92-ECE34D500472}"/>
                    </a:ext>
                  </a:extLst>
                </p:cNvPr>
                <p:cNvSpPr/>
                <p:nvPr/>
              </p:nvSpPr>
              <p:spPr>
                <a:xfrm>
                  <a:off x="9525000" y="476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20" name="타원 519">
                  <a:extLst>
                    <a:ext uri="{FF2B5EF4-FFF2-40B4-BE49-F238E27FC236}">
                      <a16:creationId xmlns:a16="http://schemas.microsoft.com/office/drawing/2014/main" id="{0539D693-02BB-46D8-9B24-AED01BF09874}"/>
                    </a:ext>
                  </a:extLst>
                </p:cNvPr>
                <p:cNvSpPr/>
                <p:nvPr/>
              </p:nvSpPr>
              <p:spPr>
                <a:xfrm>
                  <a:off x="9525000" y="781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21" name="타원 520">
                  <a:extLst>
                    <a:ext uri="{FF2B5EF4-FFF2-40B4-BE49-F238E27FC236}">
                      <a16:creationId xmlns:a16="http://schemas.microsoft.com/office/drawing/2014/main" id="{B26035CE-2ACC-42C6-81A2-95101F99C3D6}"/>
                    </a:ext>
                  </a:extLst>
                </p:cNvPr>
                <p:cNvSpPr/>
                <p:nvPr/>
              </p:nvSpPr>
              <p:spPr>
                <a:xfrm>
                  <a:off x="9525000" y="1085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22" name="타원 521">
                  <a:extLst>
                    <a:ext uri="{FF2B5EF4-FFF2-40B4-BE49-F238E27FC236}">
                      <a16:creationId xmlns:a16="http://schemas.microsoft.com/office/drawing/2014/main" id="{A7572FF2-CF7F-4E6C-BE31-AEDD7DAF506B}"/>
                    </a:ext>
                  </a:extLst>
                </p:cNvPr>
                <p:cNvSpPr/>
                <p:nvPr/>
              </p:nvSpPr>
              <p:spPr>
                <a:xfrm>
                  <a:off x="9525000" y="1390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23" name="타원 522">
                  <a:extLst>
                    <a:ext uri="{FF2B5EF4-FFF2-40B4-BE49-F238E27FC236}">
                      <a16:creationId xmlns:a16="http://schemas.microsoft.com/office/drawing/2014/main" id="{2D84061A-9B0C-4BF0-AABA-031C47D37156}"/>
                    </a:ext>
                  </a:extLst>
                </p:cNvPr>
                <p:cNvSpPr/>
                <p:nvPr/>
              </p:nvSpPr>
              <p:spPr>
                <a:xfrm>
                  <a:off x="9525000" y="1695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24" name="타원 523">
                  <a:extLst>
                    <a:ext uri="{FF2B5EF4-FFF2-40B4-BE49-F238E27FC236}">
                      <a16:creationId xmlns:a16="http://schemas.microsoft.com/office/drawing/2014/main" id="{6DDBEA4B-0185-4889-B2AD-D6088C76D77C}"/>
                    </a:ext>
                  </a:extLst>
                </p:cNvPr>
                <p:cNvSpPr/>
                <p:nvPr/>
              </p:nvSpPr>
              <p:spPr>
                <a:xfrm>
                  <a:off x="9525000" y="2000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25" name="타원 524">
                  <a:extLst>
                    <a:ext uri="{FF2B5EF4-FFF2-40B4-BE49-F238E27FC236}">
                      <a16:creationId xmlns:a16="http://schemas.microsoft.com/office/drawing/2014/main" id="{6B1F7370-7A2B-4238-AE0D-F6B6BCCD0830}"/>
                    </a:ext>
                  </a:extLst>
                </p:cNvPr>
                <p:cNvSpPr/>
                <p:nvPr/>
              </p:nvSpPr>
              <p:spPr>
                <a:xfrm>
                  <a:off x="9525000" y="2305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26" name="타원 525">
                  <a:extLst>
                    <a:ext uri="{FF2B5EF4-FFF2-40B4-BE49-F238E27FC236}">
                      <a16:creationId xmlns:a16="http://schemas.microsoft.com/office/drawing/2014/main" id="{B39B5D1A-3D21-4E8E-9FE2-42C42BAF70DA}"/>
                    </a:ext>
                  </a:extLst>
                </p:cNvPr>
                <p:cNvSpPr/>
                <p:nvPr/>
              </p:nvSpPr>
              <p:spPr>
                <a:xfrm>
                  <a:off x="9525000" y="2609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27" name="타원 526">
                  <a:extLst>
                    <a:ext uri="{FF2B5EF4-FFF2-40B4-BE49-F238E27FC236}">
                      <a16:creationId xmlns:a16="http://schemas.microsoft.com/office/drawing/2014/main" id="{97F13DDB-8DE2-4B19-B0B1-F93FD177B3CD}"/>
                    </a:ext>
                  </a:extLst>
                </p:cNvPr>
                <p:cNvSpPr/>
                <p:nvPr/>
              </p:nvSpPr>
              <p:spPr>
                <a:xfrm>
                  <a:off x="9525000" y="2914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28" name="타원 527">
                  <a:extLst>
                    <a:ext uri="{FF2B5EF4-FFF2-40B4-BE49-F238E27FC236}">
                      <a16:creationId xmlns:a16="http://schemas.microsoft.com/office/drawing/2014/main" id="{1D822D81-55D8-4D21-BABA-9FB64675A2EB}"/>
                    </a:ext>
                  </a:extLst>
                </p:cNvPr>
                <p:cNvSpPr/>
                <p:nvPr/>
              </p:nvSpPr>
              <p:spPr>
                <a:xfrm>
                  <a:off x="9525000" y="3219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29" name="타원 528">
                  <a:extLst>
                    <a:ext uri="{FF2B5EF4-FFF2-40B4-BE49-F238E27FC236}">
                      <a16:creationId xmlns:a16="http://schemas.microsoft.com/office/drawing/2014/main" id="{D46461D8-89F2-4942-9D49-8C66202DFB62}"/>
                    </a:ext>
                  </a:extLst>
                </p:cNvPr>
                <p:cNvSpPr/>
                <p:nvPr/>
              </p:nvSpPr>
              <p:spPr>
                <a:xfrm>
                  <a:off x="9525000" y="3524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30" name="타원 529">
                  <a:extLst>
                    <a:ext uri="{FF2B5EF4-FFF2-40B4-BE49-F238E27FC236}">
                      <a16:creationId xmlns:a16="http://schemas.microsoft.com/office/drawing/2014/main" id="{38716A1D-250E-44F9-A86E-7A35C614724E}"/>
                    </a:ext>
                  </a:extLst>
                </p:cNvPr>
                <p:cNvSpPr/>
                <p:nvPr/>
              </p:nvSpPr>
              <p:spPr>
                <a:xfrm>
                  <a:off x="9525000" y="3829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31" name="타원 530">
                  <a:extLst>
                    <a:ext uri="{FF2B5EF4-FFF2-40B4-BE49-F238E27FC236}">
                      <a16:creationId xmlns:a16="http://schemas.microsoft.com/office/drawing/2014/main" id="{98CAC0AC-05FA-40E4-B1A8-BF88F5472E12}"/>
                    </a:ext>
                  </a:extLst>
                </p:cNvPr>
                <p:cNvSpPr/>
                <p:nvPr/>
              </p:nvSpPr>
              <p:spPr>
                <a:xfrm>
                  <a:off x="9525000" y="4133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32" name="타원 531">
                  <a:extLst>
                    <a:ext uri="{FF2B5EF4-FFF2-40B4-BE49-F238E27FC236}">
                      <a16:creationId xmlns:a16="http://schemas.microsoft.com/office/drawing/2014/main" id="{75FA7A4A-791C-4EC2-982E-399E70E5DC94}"/>
                    </a:ext>
                  </a:extLst>
                </p:cNvPr>
                <p:cNvSpPr/>
                <p:nvPr/>
              </p:nvSpPr>
              <p:spPr>
                <a:xfrm>
                  <a:off x="9525000" y="4438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33" name="타원 532">
                  <a:extLst>
                    <a:ext uri="{FF2B5EF4-FFF2-40B4-BE49-F238E27FC236}">
                      <a16:creationId xmlns:a16="http://schemas.microsoft.com/office/drawing/2014/main" id="{68CE2A15-F27D-4B8E-B1F5-ED80D86B7E90}"/>
                    </a:ext>
                  </a:extLst>
                </p:cNvPr>
                <p:cNvSpPr/>
                <p:nvPr/>
              </p:nvSpPr>
              <p:spPr>
                <a:xfrm>
                  <a:off x="9525000" y="4743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34" name="타원 533">
                  <a:extLst>
                    <a:ext uri="{FF2B5EF4-FFF2-40B4-BE49-F238E27FC236}">
                      <a16:creationId xmlns:a16="http://schemas.microsoft.com/office/drawing/2014/main" id="{D9250FF6-D934-44CC-8154-18D7BF15C220}"/>
                    </a:ext>
                  </a:extLst>
                </p:cNvPr>
                <p:cNvSpPr/>
                <p:nvPr/>
              </p:nvSpPr>
              <p:spPr>
                <a:xfrm>
                  <a:off x="9525000" y="5048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35" name="타원 534">
                  <a:extLst>
                    <a:ext uri="{FF2B5EF4-FFF2-40B4-BE49-F238E27FC236}">
                      <a16:creationId xmlns:a16="http://schemas.microsoft.com/office/drawing/2014/main" id="{109C1079-4F32-46B9-98E0-BE959505FB5C}"/>
                    </a:ext>
                  </a:extLst>
                </p:cNvPr>
                <p:cNvSpPr/>
                <p:nvPr/>
              </p:nvSpPr>
              <p:spPr>
                <a:xfrm>
                  <a:off x="9525000" y="5353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36" name="타원 535">
                  <a:extLst>
                    <a:ext uri="{FF2B5EF4-FFF2-40B4-BE49-F238E27FC236}">
                      <a16:creationId xmlns:a16="http://schemas.microsoft.com/office/drawing/2014/main" id="{D303CAB0-2292-4755-A0EC-41D5D02063ED}"/>
                    </a:ext>
                  </a:extLst>
                </p:cNvPr>
                <p:cNvSpPr/>
                <p:nvPr/>
              </p:nvSpPr>
              <p:spPr>
                <a:xfrm>
                  <a:off x="9525000" y="5657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37" name="타원 536">
                  <a:extLst>
                    <a:ext uri="{FF2B5EF4-FFF2-40B4-BE49-F238E27FC236}">
                      <a16:creationId xmlns:a16="http://schemas.microsoft.com/office/drawing/2014/main" id="{0DBA2D46-23FD-43CB-BEAC-E8DC1D730DB3}"/>
                    </a:ext>
                  </a:extLst>
                </p:cNvPr>
                <p:cNvSpPr/>
                <p:nvPr/>
              </p:nvSpPr>
              <p:spPr>
                <a:xfrm>
                  <a:off x="9525000" y="5962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38" name="타원 537">
                  <a:extLst>
                    <a:ext uri="{FF2B5EF4-FFF2-40B4-BE49-F238E27FC236}">
                      <a16:creationId xmlns:a16="http://schemas.microsoft.com/office/drawing/2014/main" id="{33A9C818-E780-41D3-847F-C01A828D7F86}"/>
                    </a:ext>
                  </a:extLst>
                </p:cNvPr>
                <p:cNvSpPr/>
                <p:nvPr/>
              </p:nvSpPr>
              <p:spPr>
                <a:xfrm>
                  <a:off x="9525000" y="6267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39" name="타원 538">
                  <a:extLst>
                    <a:ext uri="{FF2B5EF4-FFF2-40B4-BE49-F238E27FC236}">
                      <a16:creationId xmlns:a16="http://schemas.microsoft.com/office/drawing/2014/main" id="{DB53E2E1-E3DA-41D5-BD79-3136396E2EC2}"/>
                    </a:ext>
                  </a:extLst>
                </p:cNvPr>
                <p:cNvSpPr/>
                <p:nvPr/>
              </p:nvSpPr>
              <p:spPr>
                <a:xfrm>
                  <a:off x="9525000" y="6572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334" name="그룹 333">
                <a:extLst>
                  <a:ext uri="{FF2B5EF4-FFF2-40B4-BE49-F238E27FC236}">
                    <a16:creationId xmlns:a16="http://schemas.microsoft.com/office/drawing/2014/main" id="{EDDEE834-51A2-4A59-A9B9-529DFBDDD91C}"/>
                  </a:ext>
                </a:extLst>
              </p:cNvPr>
              <p:cNvGrpSpPr/>
              <p:nvPr/>
            </p:nvGrpSpPr>
            <p:grpSpPr>
              <a:xfrm>
                <a:off x="9048750" y="185738"/>
                <a:ext cx="85725" cy="6486525"/>
                <a:chOff x="9525000" y="171450"/>
                <a:chExt cx="85725" cy="6486525"/>
              </a:xfrm>
              <a:grpFill/>
            </p:grpSpPr>
            <p:sp>
              <p:nvSpPr>
                <p:cNvPr id="496" name="타원 495">
                  <a:extLst>
                    <a:ext uri="{FF2B5EF4-FFF2-40B4-BE49-F238E27FC236}">
                      <a16:creationId xmlns:a16="http://schemas.microsoft.com/office/drawing/2014/main" id="{C3A6A893-BFE1-4B8F-A17D-6DB941BDE2CD}"/>
                    </a:ext>
                  </a:extLst>
                </p:cNvPr>
                <p:cNvSpPr/>
                <p:nvPr/>
              </p:nvSpPr>
              <p:spPr>
                <a:xfrm>
                  <a:off x="9525000" y="171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7" name="타원 496">
                  <a:extLst>
                    <a:ext uri="{FF2B5EF4-FFF2-40B4-BE49-F238E27FC236}">
                      <a16:creationId xmlns:a16="http://schemas.microsoft.com/office/drawing/2014/main" id="{E92CB247-C057-4F0F-B1BC-1DFA37728470}"/>
                    </a:ext>
                  </a:extLst>
                </p:cNvPr>
                <p:cNvSpPr/>
                <p:nvPr/>
              </p:nvSpPr>
              <p:spPr>
                <a:xfrm>
                  <a:off x="9525000" y="476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8" name="타원 497">
                  <a:extLst>
                    <a:ext uri="{FF2B5EF4-FFF2-40B4-BE49-F238E27FC236}">
                      <a16:creationId xmlns:a16="http://schemas.microsoft.com/office/drawing/2014/main" id="{D7DD8421-DE8F-4C0B-86A0-A7AC3BC8F82B}"/>
                    </a:ext>
                  </a:extLst>
                </p:cNvPr>
                <p:cNvSpPr/>
                <p:nvPr/>
              </p:nvSpPr>
              <p:spPr>
                <a:xfrm>
                  <a:off x="9525000" y="781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9" name="타원 498">
                  <a:extLst>
                    <a:ext uri="{FF2B5EF4-FFF2-40B4-BE49-F238E27FC236}">
                      <a16:creationId xmlns:a16="http://schemas.microsoft.com/office/drawing/2014/main" id="{291CD554-31CD-46A1-8C1B-05B6F3429F58}"/>
                    </a:ext>
                  </a:extLst>
                </p:cNvPr>
                <p:cNvSpPr/>
                <p:nvPr/>
              </p:nvSpPr>
              <p:spPr>
                <a:xfrm>
                  <a:off x="9525000" y="1085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00" name="타원 499">
                  <a:extLst>
                    <a:ext uri="{FF2B5EF4-FFF2-40B4-BE49-F238E27FC236}">
                      <a16:creationId xmlns:a16="http://schemas.microsoft.com/office/drawing/2014/main" id="{0867A532-78D6-4F7E-9C7B-6B9FB3C0C947}"/>
                    </a:ext>
                  </a:extLst>
                </p:cNvPr>
                <p:cNvSpPr/>
                <p:nvPr/>
              </p:nvSpPr>
              <p:spPr>
                <a:xfrm>
                  <a:off x="9525000" y="1390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01" name="타원 500">
                  <a:extLst>
                    <a:ext uri="{FF2B5EF4-FFF2-40B4-BE49-F238E27FC236}">
                      <a16:creationId xmlns:a16="http://schemas.microsoft.com/office/drawing/2014/main" id="{31764A43-9896-4EA1-8E3E-55DE022305A6}"/>
                    </a:ext>
                  </a:extLst>
                </p:cNvPr>
                <p:cNvSpPr/>
                <p:nvPr/>
              </p:nvSpPr>
              <p:spPr>
                <a:xfrm>
                  <a:off x="9525000" y="1695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02" name="타원 501">
                  <a:extLst>
                    <a:ext uri="{FF2B5EF4-FFF2-40B4-BE49-F238E27FC236}">
                      <a16:creationId xmlns:a16="http://schemas.microsoft.com/office/drawing/2014/main" id="{0A1050D8-88F7-4BB2-8112-4ACBA47B0DE3}"/>
                    </a:ext>
                  </a:extLst>
                </p:cNvPr>
                <p:cNvSpPr/>
                <p:nvPr/>
              </p:nvSpPr>
              <p:spPr>
                <a:xfrm>
                  <a:off x="9525000" y="2000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03" name="타원 502">
                  <a:extLst>
                    <a:ext uri="{FF2B5EF4-FFF2-40B4-BE49-F238E27FC236}">
                      <a16:creationId xmlns:a16="http://schemas.microsoft.com/office/drawing/2014/main" id="{50F8430C-2B1A-45E3-ABF2-FEFB586A683D}"/>
                    </a:ext>
                  </a:extLst>
                </p:cNvPr>
                <p:cNvSpPr/>
                <p:nvPr/>
              </p:nvSpPr>
              <p:spPr>
                <a:xfrm>
                  <a:off x="9525000" y="2305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04" name="타원 503">
                  <a:extLst>
                    <a:ext uri="{FF2B5EF4-FFF2-40B4-BE49-F238E27FC236}">
                      <a16:creationId xmlns:a16="http://schemas.microsoft.com/office/drawing/2014/main" id="{C02C494E-BD7F-487F-A9B1-A974D0DD0861}"/>
                    </a:ext>
                  </a:extLst>
                </p:cNvPr>
                <p:cNvSpPr/>
                <p:nvPr/>
              </p:nvSpPr>
              <p:spPr>
                <a:xfrm>
                  <a:off x="9525000" y="2609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05" name="타원 504">
                  <a:extLst>
                    <a:ext uri="{FF2B5EF4-FFF2-40B4-BE49-F238E27FC236}">
                      <a16:creationId xmlns:a16="http://schemas.microsoft.com/office/drawing/2014/main" id="{AA121FB4-73F0-4CFB-A486-449686CD2529}"/>
                    </a:ext>
                  </a:extLst>
                </p:cNvPr>
                <p:cNvSpPr/>
                <p:nvPr/>
              </p:nvSpPr>
              <p:spPr>
                <a:xfrm>
                  <a:off x="9525000" y="2914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06" name="타원 505">
                  <a:extLst>
                    <a:ext uri="{FF2B5EF4-FFF2-40B4-BE49-F238E27FC236}">
                      <a16:creationId xmlns:a16="http://schemas.microsoft.com/office/drawing/2014/main" id="{3C291C2F-2A9A-4009-973F-62EEB6C696F1}"/>
                    </a:ext>
                  </a:extLst>
                </p:cNvPr>
                <p:cNvSpPr/>
                <p:nvPr/>
              </p:nvSpPr>
              <p:spPr>
                <a:xfrm>
                  <a:off x="9525000" y="3219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07" name="타원 506">
                  <a:extLst>
                    <a:ext uri="{FF2B5EF4-FFF2-40B4-BE49-F238E27FC236}">
                      <a16:creationId xmlns:a16="http://schemas.microsoft.com/office/drawing/2014/main" id="{0BC31034-08BD-4F9B-84B5-99F0B548F0B9}"/>
                    </a:ext>
                  </a:extLst>
                </p:cNvPr>
                <p:cNvSpPr/>
                <p:nvPr/>
              </p:nvSpPr>
              <p:spPr>
                <a:xfrm>
                  <a:off x="9525000" y="3524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08" name="타원 507">
                  <a:extLst>
                    <a:ext uri="{FF2B5EF4-FFF2-40B4-BE49-F238E27FC236}">
                      <a16:creationId xmlns:a16="http://schemas.microsoft.com/office/drawing/2014/main" id="{0095A634-2954-4EE1-81EF-2C4B0205EFBE}"/>
                    </a:ext>
                  </a:extLst>
                </p:cNvPr>
                <p:cNvSpPr/>
                <p:nvPr/>
              </p:nvSpPr>
              <p:spPr>
                <a:xfrm>
                  <a:off x="9525000" y="3829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09" name="타원 508">
                  <a:extLst>
                    <a:ext uri="{FF2B5EF4-FFF2-40B4-BE49-F238E27FC236}">
                      <a16:creationId xmlns:a16="http://schemas.microsoft.com/office/drawing/2014/main" id="{7A948DBD-4488-4847-A62F-14175E9C3AC1}"/>
                    </a:ext>
                  </a:extLst>
                </p:cNvPr>
                <p:cNvSpPr/>
                <p:nvPr/>
              </p:nvSpPr>
              <p:spPr>
                <a:xfrm>
                  <a:off x="9525000" y="4133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10" name="타원 509">
                  <a:extLst>
                    <a:ext uri="{FF2B5EF4-FFF2-40B4-BE49-F238E27FC236}">
                      <a16:creationId xmlns:a16="http://schemas.microsoft.com/office/drawing/2014/main" id="{A7B0EFC4-5A88-4972-BDB1-B45F2EE4A170}"/>
                    </a:ext>
                  </a:extLst>
                </p:cNvPr>
                <p:cNvSpPr/>
                <p:nvPr/>
              </p:nvSpPr>
              <p:spPr>
                <a:xfrm>
                  <a:off x="9525000" y="4438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11" name="타원 510">
                  <a:extLst>
                    <a:ext uri="{FF2B5EF4-FFF2-40B4-BE49-F238E27FC236}">
                      <a16:creationId xmlns:a16="http://schemas.microsoft.com/office/drawing/2014/main" id="{E8AD0E7B-5288-4287-B8E4-4A69BFFE80D3}"/>
                    </a:ext>
                  </a:extLst>
                </p:cNvPr>
                <p:cNvSpPr/>
                <p:nvPr/>
              </p:nvSpPr>
              <p:spPr>
                <a:xfrm>
                  <a:off x="9525000" y="4743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12" name="타원 511">
                  <a:extLst>
                    <a:ext uri="{FF2B5EF4-FFF2-40B4-BE49-F238E27FC236}">
                      <a16:creationId xmlns:a16="http://schemas.microsoft.com/office/drawing/2014/main" id="{AE573A49-0BCF-4F5C-9933-005AACE47C72}"/>
                    </a:ext>
                  </a:extLst>
                </p:cNvPr>
                <p:cNvSpPr/>
                <p:nvPr/>
              </p:nvSpPr>
              <p:spPr>
                <a:xfrm>
                  <a:off x="9525000" y="5048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13" name="타원 512">
                  <a:extLst>
                    <a:ext uri="{FF2B5EF4-FFF2-40B4-BE49-F238E27FC236}">
                      <a16:creationId xmlns:a16="http://schemas.microsoft.com/office/drawing/2014/main" id="{2297E146-464A-4CEA-9FE2-789497ED3FA7}"/>
                    </a:ext>
                  </a:extLst>
                </p:cNvPr>
                <p:cNvSpPr/>
                <p:nvPr/>
              </p:nvSpPr>
              <p:spPr>
                <a:xfrm>
                  <a:off x="9525000" y="5353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14" name="타원 513">
                  <a:extLst>
                    <a:ext uri="{FF2B5EF4-FFF2-40B4-BE49-F238E27FC236}">
                      <a16:creationId xmlns:a16="http://schemas.microsoft.com/office/drawing/2014/main" id="{CF76B3EF-B9EF-46DA-BC8E-D2D10CC4A05A}"/>
                    </a:ext>
                  </a:extLst>
                </p:cNvPr>
                <p:cNvSpPr/>
                <p:nvPr/>
              </p:nvSpPr>
              <p:spPr>
                <a:xfrm>
                  <a:off x="9525000" y="5657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15" name="타원 514">
                  <a:extLst>
                    <a:ext uri="{FF2B5EF4-FFF2-40B4-BE49-F238E27FC236}">
                      <a16:creationId xmlns:a16="http://schemas.microsoft.com/office/drawing/2014/main" id="{B87152EA-136A-44CE-A315-861B30BC8224}"/>
                    </a:ext>
                  </a:extLst>
                </p:cNvPr>
                <p:cNvSpPr/>
                <p:nvPr/>
              </p:nvSpPr>
              <p:spPr>
                <a:xfrm>
                  <a:off x="9525000" y="5962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16" name="타원 515">
                  <a:extLst>
                    <a:ext uri="{FF2B5EF4-FFF2-40B4-BE49-F238E27FC236}">
                      <a16:creationId xmlns:a16="http://schemas.microsoft.com/office/drawing/2014/main" id="{ABE5B641-8C3C-4EB2-BBA5-DD3B5BA998EC}"/>
                    </a:ext>
                  </a:extLst>
                </p:cNvPr>
                <p:cNvSpPr/>
                <p:nvPr/>
              </p:nvSpPr>
              <p:spPr>
                <a:xfrm>
                  <a:off x="9525000" y="6267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17" name="타원 516">
                  <a:extLst>
                    <a:ext uri="{FF2B5EF4-FFF2-40B4-BE49-F238E27FC236}">
                      <a16:creationId xmlns:a16="http://schemas.microsoft.com/office/drawing/2014/main" id="{9C4D3E7A-EAFF-424E-96E6-28E17E4FB2FD}"/>
                    </a:ext>
                  </a:extLst>
                </p:cNvPr>
                <p:cNvSpPr/>
                <p:nvPr/>
              </p:nvSpPr>
              <p:spPr>
                <a:xfrm>
                  <a:off x="9525000" y="6572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335" name="그룹 334">
                <a:extLst>
                  <a:ext uri="{FF2B5EF4-FFF2-40B4-BE49-F238E27FC236}">
                    <a16:creationId xmlns:a16="http://schemas.microsoft.com/office/drawing/2014/main" id="{2EFAE982-B3CF-45C4-B0FF-F6FC97406A9A}"/>
                  </a:ext>
                </a:extLst>
              </p:cNvPr>
              <p:cNvGrpSpPr/>
              <p:nvPr/>
            </p:nvGrpSpPr>
            <p:grpSpPr>
              <a:xfrm>
                <a:off x="8763000" y="185738"/>
                <a:ext cx="85725" cy="6486525"/>
                <a:chOff x="9525000" y="171450"/>
                <a:chExt cx="85725" cy="6486525"/>
              </a:xfrm>
              <a:grpFill/>
            </p:grpSpPr>
            <p:sp>
              <p:nvSpPr>
                <p:cNvPr id="474" name="타원 473">
                  <a:extLst>
                    <a:ext uri="{FF2B5EF4-FFF2-40B4-BE49-F238E27FC236}">
                      <a16:creationId xmlns:a16="http://schemas.microsoft.com/office/drawing/2014/main" id="{AE4EC1F6-A5F2-464E-B3FF-FAEA4F249BB3}"/>
                    </a:ext>
                  </a:extLst>
                </p:cNvPr>
                <p:cNvSpPr/>
                <p:nvPr/>
              </p:nvSpPr>
              <p:spPr>
                <a:xfrm>
                  <a:off x="9525000" y="171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5" name="타원 474">
                  <a:extLst>
                    <a:ext uri="{FF2B5EF4-FFF2-40B4-BE49-F238E27FC236}">
                      <a16:creationId xmlns:a16="http://schemas.microsoft.com/office/drawing/2014/main" id="{4345DC32-4DC7-4EE0-BE98-D14ED426E4B5}"/>
                    </a:ext>
                  </a:extLst>
                </p:cNvPr>
                <p:cNvSpPr/>
                <p:nvPr/>
              </p:nvSpPr>
              <p:spPr>
                <a:xfrm>
                  <a:off x="9525000" y="476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6" name="타원 475">
                  <a:extLst>
                    <a:ext uri="{FF2B5EF4-FFF2-40B4-BE49-F238E27FC236}">
                      <a16:creationId xmlns:a16="http://schemas.microsoft.com/office/drawing/2014/main" id="{CA8FB0D5-1992-4062-B888-8097FB14223B}"/>
                    </a:ext>
                  </a:extLst>
                </p:cNvPr>
                <p:cNvSpPr/>
                <p:nvPr/>
              </p:nvSpPr>
              <p:spPr>
                <a:xfrm>
                  <a:off x="9525000" y="781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7" name="타원 476">
                  <a:extLst>
                    <a:ext uri="{FF2B5EF4-FFF2-40B4-BE49-F238E27FC236}">
                      <a16:creationId xmlns:a16="http://schemas.microsoft.com/office/drawing/2014/main" id="{3F7BE208-B723-4FDF-BE96-8AE06A10B620}"/>
                    </a:ext>
                  </a:extLst>
                </p:cNvPr>
                <p:cNvSpPr/>
                <p:nvPr/>
              </p:nvSpPr>
              <p:spPr>
                <a:xfrm>
                  <a:off x="9525000" y="1085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8" name="타원 477">
                  <a:extLst>
                    <a:ext uri="{FF2B5EF4-FFF2-40B4-BE49-F238E27FC236}">
                      <a16:creationId xmlns:a16="http://schemas.microsoft.com/office/drawing/2014/main" id="{758870EB-62C5-4103-8E73-27A4699345F4}"/>
                    </a:ext>
                  </a:extLst>
                </p:cNvPr>
                <p:cNvSpPr/>
                <p:nvPr/>
              </p:nvSpPr>
              <p:spPr>
                <a:xfrm>
                  <a:off x="9525000" y="1390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9" name="타원 478">
                  <a:extLst>
                    <a:ext uri="{FF2B5EF4-FFF2-40B4-BE49-F238E27FC236}">
                      <a16:creationId xmlns:a16="http://schemas.microsoft.com/office/drawing/2014/main" id="{3BD35130-F3F3-4479-B585-14130B216A0C}"/>
                    </a:ext>
                  </a:extLst>
                </p:cNvPr>
                <p:cNvSpPr/>
                <p:nvPr/>
              </p:nvSpPr>
              <p:spPr>
                <a:xfrm>
                  <a:off x="9525000" y="1695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0" name="타원 479">
                  <a:extLst>
                    <a:ext uri="{FF2B5EF4-FFF2-40B4-BE49-F238E27FC236}">
                      <a16:creationId xmlns:a16="http://schemas.microsoft.com/office/drawing/2014/main" id="{590693D0-7E8A-4CE3-BA9C-82278FEE67CB}"/>
                    </a:ext>
                  </a:extLst>
                </p:cNvPr>
                <p:cNvSpPr/>
                <p:nvPr/>
              </p:nvSpPr>
              <p:spPr>
                <a:xfrm>
                  <a:off x="9525000" y="2000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1" name="타원 480">
                  <a:extLst>
                    <a:ext uri="{FF2B5EF4-FFF2-40B4-BE49-F238E27FC236}">
                      <a16:creationId xmlns:a16="http://schemas.microsoft.com/office/drawing/2014/main" id="{54D36DAE-01B2-4396-AA23-2EEA1F31B692}"/>
                    </a:ext>
                  </a:extLst>
                </p:cNvPr>
                <p:cNvSpPr/>
                <p:nvPr/>
              </p:nvSpPr>
              <p:spPr>
                <a:xfrm>
                  <a:off x="9525000" y="2305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2" name="타원 481">
                  <a:extLst>
                    <a:ext uri="{FF2B5EF4-FFF2-40B4-BE49-F238E27FC236}">
                      <a16:creationId xmlns:a16="http://schemas.microsoft.com/office/drawing/2014/main" id="{4F975E03-5CAE-443B-A58A-D4A285BDFB2D}"/>
                    </a:ext>
                  </a:extLst>
                </p:cNvPr>
                <p:cNvSpPr/>
                <p:nvPr/>
              </p:nvSpPr>
              <p:spPr>
                <a:xfrm>
                  <a:off x="9525000" y="2609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3" name="타원 482">
                  <a:extLst>
                    <a:ext uri="{FF2B5EF4-FFF2-40B4-BE49-F238E27FC236}">
                      <a16:creationId xmlns:a16="http://schemas.microsoft.com/office/drawing/2014/main" id="{5141AAC7-C761-45C2-856D-FCA33106DEF4}"/>
                    </a:ext>
                  </a:extLst>
                </p:cNvPr>
                <p:cNvSpPr/>
                <p:nvPr/>
              </p:nvSpPr>
              <p:spPr>
                <a:xfrm>
                  <a:off x="9525000" y="2914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4" name="타원 483">
                  <a:extLst>
                    <a:ext uri="{FF2B5EF4-FFF2-40B4-BE49-F238E27FC236}">
                      <a16:creationId xmlns:a16="http://schemas.microsoft.com/office/drawing/2014/main" id="{ACF52E87-7A01-48FC-9113-4AD9099C2DAA}"/>
                    </a:ext>
                  </a:extLst>
                </p:cNvPr>
                <p:cNvSpPr/>
                <p:nvPr/>
              </p:nvSpPr>
              <p:spPr>
                <a:xfrm>
                  <a:off x="9525000" y="3219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5" name="타원 484">
                  <a:extLst>
                    <a:ext uri="{FF2B5EF4-FFF2-40B4-BE49-F238E27FC236}">
                      <a16:creationId xmlns:a16="http://schemas.microsoft.com/office/drawing/2014/main" id="{6CADF0F9-2546-4399-B4B8-9FFE203D9FC8}"/>
                    </a:ext>
                  </a:extLst>
                </p:cNvPr>
                <p:cNvSpPr/>
                <p:nvPr/>
              </p:nvSpPr>
              <p:spPr>
                <a:xfrm>
                  <a:off x="9525000" y="3524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6" name="타원 485">
                  <a:extLst>
                    <a:ext uri="{FF2B5EF4-FFF2-40B4-BE49-F238E27FC236}">
                      <a16:creationId xmlns:a16="http://schemas.microsoft.com/office/drawing/2014/main" id="{B7DF9059-5F35-4FAD-BC76-958989ABE137}"/>
                    </a:ext>
                  </a:extLst>
                </p:cNvPr>
                <p:cNvSpPr/>
                <p:nvPr/>
              </p:nvSpPr>
              <p:spPr>
                <a:xfrm>
                  <a:off x="9525000" y="3829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7" name="타원 486">
                  <a:extLst>
                    <a:ext uri="{FF2B5EF4-FFF2-40B4-BE49-F238E27FC236}">
                      <a16:creationId xmlns:a16="http://schemas.microsoft.com/office/drawing/2014/main" id="{76E38C31-5E5F-4CAC-9F48-5777C40AB511}"/>
                    </a:ext>
                  </a:extLst>
                </p:cNvPr>
                <p:cNvSpPr/>
                <p:nvPr/>
              </p:nvSpPr>
              <p:spPr>
                <a:xfrm>
                  <a:off x="9525000" y="4133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8" name="타원 487">
                  <a:extLst>
                    <a:ext uri="{FF2B5EF4-FFF2-40B4-BE49-F238E27FC236}">
                      <a16:creationId xmlns:a16="http://schemas.microsoft.com/office/drawing/2014/main" id="{7D0830DD-2FE1-4D75-A733-47115AF04D73}"/>
                    </a:ext>
                  </a:extLst>
                </p:cNvPr>
                <p:cNvSpPr/>
                <p:nvPr/>
              </p:nvSpPr>
              <p:spPr>
                <a:xfrm>
                  <a:off x="9525000" y="4438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9" name="타원 488">
                  <a:extLst>
                    <a:ext uri="{FF2B5EF4-FFF2-40B4-BE49-F238E27FC236}">
                      <a16:creationId xmlns:a16="http://schemas.microsoft.com/office/drawing/2014/main" id="{43D9D8F8-B497-462B-AB89-870C9970B83F}"/>
                    </a:ext>
                  </a:extLst>
                </p:cNvPr>
                <p:cNvSpPr/>
                <p:nvPr/>
              </p:nvSpPr>
              <p:spPr>
                <a:xfrm>
                  <a:off x="9525000" y="4743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0" name="타원 489">
                  <a:extLst>
                    <a:ext uri="{FF2B5EF4-FFF2-40B4-BE49-F238E27FC236}">
                      <a16:creationId xmlns:a16="http://schemas.microsoft.com/office/drawing/2014/main" id="{CFA2443C-050B-4023-9E4B-53F25D8C2FFF}"/>
                    </a:ext>
                  </a:extLst>
                </p:cNvPr>
                <p:cNvSpPr/>
                <p:nvPr/>
              </p:nvSpPr>
              <p:spPr>
                <a:xfrm>
                  <a:off x="9525000" y="5048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1" name="타원 490">
                  <a:extLst>
                    <a:ext uri="{FF2B5EF4-FFF2-40B4-BE49-F238E27FC236}">
                      <a16:creationId xmlns:a16="http://schemas.microsoft.com/office/drawing/2014/main" id="{24A0931A-3739-4F91-AB84-93EAE9E83571}"/>
                    </a:ext>
                  </a:extLst>
                </p:cNvPr>
                <p:cNvSpPr/>
                <p:nvPr/>
              </p:nvSpPr>
              <p:spPr>
                <a:xfrm>
                  <a:off x="9525000" y="5353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2" name="타원 491">
                  <a:extLst>
                    <a:ext uri="{FF2B5EF4-FFF2-40B4-BE49-F238E27FC236}">
                      <a16:creationId xmlns:a16="http://schemas.microsoft.com/office/drawing/2014/main" id="{5B205F8F-6ED9-4076-B799-F53BE88A113A}"/>
                    </a:ext>
                  </a:extLst>
                </p:cNvPr>
                <p:cNvSpPr/>
                <p:nvPr/>
              </p:nvSpPr>
              <p:spPr>
                <a:xfrm>
                  <a:off x="9525000" y="5657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3" name="타원 492">
                  <a:extLst>
                    <a:ext uri="{FF2B5EF4-FFF2-40B4-BE49-F238E27FC236}">
                      <a16:creationId xmlns:a16="http://schemas.microsoft.com/office/drawing/2014/main" id="{A8C8A4D5-2C91-4D33-B6A9-E4B9E20A66E0}"/>
                    </a:ext>
                  </a:extLst>
                </p:cNvPr>
                <p:cNvSpPr/>
                <p:nvPr/>
              </p:nvSpPr>
              <p:spPr>
                <a:xfrm>
                  <a:off x="9525000" y="5962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4" name="타원 493">
                  <a:extLst>
                    <a:ext uri="{FF2B5EF4-FFF2-40B4-BE49-F238E27FC236}">
                      <a16:creationId xmlns:a16="http://schemas.microsoft.com/office/drawing/2014/main" id="{B1822F16-5FC3-4FA8-B0B6-38D5B2855654}"/>
                    </a:ext>
                  </a:extLst>
                </p:cNvPr>
                <p:cNvSpPr/>
                <p:nvPr/>
              </p:nvSpPr>
              <p:spPr>
                <a:xfrm>
                  <a:off x="9525000" y="6267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5" name="타원 494">
                  <a:extLst>
                    <a:ext uri="{FF2B5EF4-FFF2-40B4-BE49-F238E27FC236}">
                      <a16:creationId xmlns:a16="http://schemas.microsoft.com/office/drawing/2014/main" id="{257FD6FF-645F-43A5-BBFE-F798E439A7C9}"/>
                    </a:ext>
                  </a:extLst>
                </p:cNvPr>
                <p:cNvSpPr/>
                <p:nvPr/>
              </p:nvSpPr>
              <p:spPr>
                <a:xfrm>
                  <a:off x="9525000" y="6572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336" name="그룹 335">
                <a:extLst>
                  <a:ext uri="{FF2B5EF4-FFF2-40B4-BE49-F238E27FC236}">
                    <a16:creationId xmlns:a16="http://schemas.microsoft.com/office/drawing/2014/main" id="{5BCF1AA7-8F74-48AE-92B6-A77F868A8633}"/>
                  </a:ext>
                </a:extLst>
              </p:cNvPr>
              <p:cNvGrpSpPr/>
              <p:nvPr/>
            </p:nvGrpSpPr>
            <p:grpSpPr>
              <a:xfrm>
                <a:off x="8477250" y="185738"/>
                <a:ext cx="85725" cy="6486525"/>
                <a:chOff x="9525000" y="171450"/>
                <a:chExt cx="85725" cy="6486525"/>
              </a:xfrm>
              <a:grpFill/>
            </p:grpSpPr>
            <p:sp>
              <p:nvSpPr>
                <p:cNvPr id="452" name="타원 451">
                  <a:extLst>
                    <a:ext uri="{FF2B5EF4-FFF2-40B4-BE49-F238E27FC236}">
                      <a16:creationId xmlns:a16="http://schemas.microsoft.com/office/drawing/2014/main" id="{0C12077D-BD0E-46CC-B45A-5DF22FEE692D}"/>
                    </a:ext>
                  </a:extLst>
                </p:cNvPr>
                <p:cNvSpPr/>
                <p:nvPr/>
              </p:nvSpPr>
              <p:spPr>
                <a:xfrm>
                  <a:off x="9525000" y="171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53" name="타원 452">
                  <a:extLst>
                    <a:ext uri="{FF2B5EF4-FFF2-40B4-BE49-F238E27FC236}">
                      <a16:creationId xmlns:a16="http://schemas.microsoft.com/office/drawing/2014/main" id="{1D5C523D-59AE-4B26-98D8-BF7F08051E0B}"/>
                    </a:ext>
                  </a:extLst>
                </p:cNvPr>
                <p:cNvSpPr/>
                <p:nvPr/>
              </p:nvSpPr>
              <p:spPr>
                <a:xfrm>
                  <a:off x="9525000" y="476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54" name="타원 453">
                  <a:extLst>
                    <a:ext uri="{FF2B5EF4-FFF2-40B4-BE49-F238E27FC236}">
                      <a16:creationId xmlns:a16="http://schemas.microsoft.com/office/drawing/2014/main" id="{9F560CEE-4738-4683-B018-2D3A2BA82AA3}"/>
                    </a:ext>
                  </a:extLst>
                </p:cNvPr>
                <p:cNvSpPr/>
                <p:nvPr/>
              </p:nvSpPr>
              <p:spPr>
                <a:xfrm>
                  <a:off x="9525000" y="781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55" name="타원 454">
                  <a:extLst>
                    <a:ext uri="{FF2B5EF4-FFF2-40B4-BE49-F238E27FC236}">
                      <a16:creationId xmlns:a16="http://schemas.microsoft.com/office/drawing/2014/main" id="{FDC64A2F-D9E5-4FF2-AA58-82229F492E10}"/>
                    </a:ext>
                  </a:extLst>
                </p:cNvPr>
                <p:cNvSpPr/>
                <p:nvPr/>
              </p:nvSpPr>
              <p:spPr>
                <a:xfrm>
                  <a:off x="9525000" y="1085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56" name="타원 455">
                  <a:extLst>
                    <a:ext uri="{FF2B5EF4-FFF2-40B4-BE49-F238E27FC236}">
                      <a16:creationId xmlns:a16="http://schemas.microsoft.com/office/drawing/2014/main" id="{5628C79D-6704-4A24-92E6-2B10EA277F62}"/>
                    </a:ext>
                  </a:extLst>
                </p:cNvPr>
                <p:cNvSpPr/>
                <p:nvPr/>
              </p:nvSpPr>
              <p:spPr>
                <a:xfrm>
                  <a:off x="9525000" y="1390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57" name="타원 456">
                  <a:extLst>
                    <a:ext uri="{FF2B5EF4-FFF2-40B4-BE49-F238E27FC236}">
                      <a16:creationId xmlns:a16="http://schemas.microsoft.com/office/drawing/2014/main" id="{E8AA97FA-69CF-418E-86A2-A7F9FF4BE58D}"/>
                    </a:ext>
                  </a:extLst>
                </p:cNvPr>
                <p:cNvSpPr/>
                <p:nvPr/>
              </p:nvSpPr>
              <p:spPr>
                <a:xfrm>
                  <a:off x="9525000" y="1695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58" name="타원 457">
                  <a:extLst>
                    <a:ext uri="{FF2B5EF4-FFF2-40B4-BE49-F238E27FC236}">
                      <a16:creationId xmlns:a16="http://schemas.microsoft.com/office/drawing/2014/main" id="{AB9FE9B3-15DE-4115-A384-33A8AD9BC771}"/>
                    </a:ext>
                  </a:extLst>
                </p:cNvPr>
                <p:cNvSpPr/>
                <p:nvPr/>
              </p:nvSpPr>
              <p:spPr>
                <a:xfrm>
                  <a:off x="9525000" y="2000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59" name="타원 458">
                  <a:extLst>
                    <a:ext uri="{FF2B5EF4-FFF2-40B4-BE49-F238E27FC236}">
                      <a16:creationId xmlns:a16="http://schemas.microsoft.com/office/drawing/2014/main" id="{8827FD8E-E716-4DE1-925D-95A616930340}"/>
                    </a:ext>
                  </a:extLst>
                </p:cNvPr>
                <p:cNvSpPr/>
                <p:nvPr/>
              </p:nvSpPr>
              <p:spPr>
                <a:xfrm>
                  <a:off x="9525000" y="2305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60" name="타원 459">
                  <a:extLst>
                    <a:ext uri="{FF2B5EF4-FFF2-40B4-BE49-F238E27FC236}">
                      <a16:creationId xmlns:a16="http://schemas.microsoft.com/office/drawing/2014/main" id="{20676E6B-E308-48BB-8243-973D8BE269F1}"/>
                    </a:ext>
                  </a:extLst>
                </p:cNvPr>
                <p:cNvSpPr/>
                <p:nvPr/>
              </p:nvSpPr>
              <p:spPr>
                <a:xfrm>
                  <a:off x="9525000" y="2609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61" name="타원 460">
                  <a:extLst>
                    <a:ext uri="{FF2B5EF4-FFF2-40B4-BE49-F238E27FC236}">
                      <a16:creationId xmlns:a16="http://schemas.microsoft.com/office/drawing/2014/main" id="{FA86C5C9-01DA-460F-B0F6-38D07B5993F9}"/>
                    </a:ext>
                  </a:extLst>
                </p:cNvPr>
                <p:cNvSpPr/>
                <p:nvPr/>
              </p:nvSpPr>
              <p:spPr>
                <a:xfrm>
                  <a:off x="9525000" y="2914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62" name="타원 461">
                  <a:extLst>
                    <a:ext uri="{FF2B5EF4-FFF2-40B4-BE49-F238E27FC236}">
                      <a16:creationId xmlns:a16="http://schemas.microsoft.com/office/drawing/2014/main" id="{59252689-668A-4FF9-AC68-CB95055153B0}"/>
                    </a:ext>
                  </a:extLst>
                </p:cNvPr>
                <p:cNvSpPr/>
                <p:nvPr/>
              </p:nvSpPr>
              <p:spPr>
                <a:xfrm>
                  <a:off x="9525000" y="3219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63" name="타원 462">
                  <a:extLst>
                    <a:ext uri="{FF2B5EF4-FFF2-40B4-BE49-F238E27FC236}">
                      <a16:creationId xmlns:a16="http://schemas.microsoft.com/office/drawing/2014/main" id="{1AE00452-29F9-4FE9-8749-FBA24685AE88}"/>
                    </a:ext>
                  </a:extLst>
                </p:cNvPr>
                <p:cNvSpPr/>
                <p:nvPr/>
              </p:nvSpPr>
              <p:spPr>
                <a:xfrm>
                  <a:off x="9525000" y="3524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64" name="타원 463">
                  <a:extLst>
                    <a:ext uri="{FF2B5EF4-FFF2-40B4-BE49-F238E27FC236}">
                      <a16:creationId xmlns:a16="http://schemas.microsoft.com/office/drawing/2014/main" id="{42DF707E-91E3-4532-BC89-512416C17427}"/>
                    </a:ext>
                  </a:extLst>
                </p:cNvPr>
                <p:cNvSpPr/>
                <p:nvPr/>
              </p:nvSpPr>
              <p:spPr>
                <a:xfrm>
                  <a:off x="9525000" y="3829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65" name="타원 464">
                  <a:extLst>
                    <a:ext uri="{FF2B5EF4-FFF2-40B4-BE49-F238E27FC236}">
                      <a16:creationId xmlns:a16="http://schemas.microsoft.com/office/drawing/2014/main" id="{46B4750D-7006-42BD-B6CE-2B13389060F2}"/>
                    </a:ext>
                  </a:extLst>
                </p:cNvPr>
                <p:cNvSpPr/>
                <p:nvPr/>
              </p:nvSpPr>
              <p:spPr>
                <a:xfrm>
                  <a:off x="9525000" y="4133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66" name="타원 465">
                  <a:extLst>
                    <a:ext uri="{FF2B5EF4-FFF2-40B4-BE49-F238E27FC236}">
                      <a16:creationId xmlns:a16="http://schemas.microsoft.com/office/drawing/2014/main" id="{0B7DC882-167A-4628-877C-183F25F92A96}"/>
                    </a:ext>
                  </a:extLst>
                </p:cNvPr>
                <p:cNvSpPr/>
                <p:nvPr/>
              </p:nvSpPr>
              <p:spPr>
                <a:xfrm>
                  <a:off x="9525000" y="4438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67" name="타원 466">
                  <a:extLst>
                    <a:ext uri="{FF2B5EF4-FFF2-40B4-BE49-F238E27FC236}">
                      <a16:creationId xmlns:a16="http://schemas.microsoft.com/office/drawing/2014/main" id="{255DDC28-BD8E-4207-A949-265A389611D4}"/>
                    </a:ext>
                  </a:extLst>
                </p:cNvPr>
                <p:cNvSpPr/>
                <p:nvPr/>
              </p:nvSpPr>
              <p:spPr>
                <a:xfrm>
                  <a:off x="9525000" y="4743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68" name="타원 467">
                  <a:extLst>
                    <a:ext uri="{FF2B5EF4-FFF2-40B4-BE49-F238E27FC236}">
                      <a16:creationId xmlns:a16="http://schemas.microsoft.com/office/drawing/2014/main" id="{6D6AEB16-7102-4C52-BD59-6E2AE6B1850B}"/>
                    </a:ext>
                  </a:extLst>
                </p:cNvPr>
                <p:cNvSpPr/>
                <p:nvPr/>
              </p:nvSpPr>
              <p:spPr>
                <a:xfrm>
                  <a:off x="9525000" y="5048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69" name="타원 468">
                  <a:extLst>
                    <a:ext uri="{FF2B5EF4-FFF2-40B4-BE49-F238E27FC236}">
                      <a16:creationId xmlns:a16="http://schemas.microsoft.com/office/drawing/2014/main" id="{A43AAD75-5AF1-4215-87D0-78692B19E7FA}"/>
                    </a:ext>
                  </a:extLst>
                </p:cNvPr>
                <p:cNvSpPr/>
                <p:nvPr/>
              </p:nvSpPr>
              <p:spPr>
                <a:xfrm>
                  <a:off x="9525000" y="5353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0" name="타원 469">
                  <a:extLst>
                    <a:ext uri="{FF2B5EF4-FFF2-40B4-BE49-F238E27FC236}">
                      <a16:creationId xmlns:a16="http://schemas.microsoft.com/office/drawing/2014/main" id="{4EBB8302-AAC5-427E-A555-C8F354E681D1}"/>
                    </a:ext>
                  </a:extLst>
                </p:cNvPr>
                <p:cNvSpPr/>
                <p:nvPr/>
              </p:nvSpPr>
              <p:spPr>
                <a:xfrm>
                  <a:off x="9525000" y="5657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1" name="타원 470">
                  <a:extLst>
                    <a:ext uri="{FF2B5EF4-FFF2-40B4-BE49-F238E27FC236}">
                      <a16:creationId xmlns:a16="http://schemas.microsoft.com/office/drawing/2014/main" id="{24137439-5FAA-40A8-8865-E4B853E3D162}"/>
                    </a:ext>
                  </a:extLst>
                </p:cNvPr>
                <p:cNvSpPr/>
                <p:nvPr/>
              </p:nvSpPr>
              <p:spPr>
                <a:xfrm>
                  <a:off x="9525000" y="5962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2" name="타원 471">
                  <a:extLst>
                    <a:ext uri="{FF2B5EF4-FFF2-40B4-BE49-F238E27FC236}">
                      <a16:creationId xmlns:a16="http://schemas.microsoft.com/office/drawing/2014/main" id="{6D69F23F-B26E-430F-A96D-D43C33C13C47}"/>
                    </a:ext>
                  </a:extLst>
                </p:cNvPr>
                <p:cNvSpPr/>
                <p:nvPr/>
              </p:nvSpPr>
              <p:spPr>
                <a:xfrm>
                  <a:off x="9525000" y="6267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3" name="타원 472">
                  <a:extLst>
                    <a:ext uri="{FF2B5EF4-FFF2-40B4-BE49-F238E27FC236}">
                      <a16:creationId xmlns:a16="http://schemas.microsoft.com/office/drawing/2014/main" id="{2738078B-8B4D-4B4A-90F8-C65C94F76C5B}"/>
                    </a:ext>
                  </a:extLst>
                </p:cNvPr>
                <p:cNvSpPr/>
                <p:nvPr/>
              </p:nvSpPr>
              <p:spPr>
                <a:xfrm>
                  <a:off x="9525000" y="6572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337" name="그룹 336">
                <a:extLst>
                  <a:ext uri="{FF2B5EF4-FFF2-40B4-BE49-F238E27FC236}">
                    <a16:creationId xmlns:a16="http://schemas.microsoft.com/office/drawing/2014/main" id="{1F0CD17A-090D-4125-A4A4-C3521D829E94}"/>
                  </a:ext>
                </a:extLst>
              </p:cNvPr>
              <p:cNvGrpSpPr/>
              <p:nvPr/>
            </p:nvGrpSpPr>
            <p:grpSpPr>
              <a:xfrm>
                <a:off x="8191500" y="185738"/>
                <a:ext cx="85725" cy="6486525"/>
                <a:chOff x="9525000" y="171450"/>
                <a:chExt cx="85725" cy="6486525"/>
              </a:xfrm>
              <a:grpFill/>
            </p:grpSpPr>
            <p:sp>
              <p:nvSpPr>
                <p:cNvPr id="430" name="타원 429">
                  <a:extLst>
                    <a:ext uri="{FF2B5EF4-FFF2-40B4-BE49-F238E27FC236}">
                      <a16:creationId xmlns:a16="http://schemas.microsoft.com/office/drawing/2014/main" id="{588A7008-B647-4FC3-8F83-EA9BA62CCD75}"/>
                    </a:ext>
                  </a:extLst>
                </p:cNvPr>
                <p:cNvSpPr/>
                <p:nvPr/>
              </p:nvSpPr>
              <p:spPr>
                <a:xfrm>
                  <a:off x="9525000" y="171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31" name="타원 430">
                  <a:extLst>
                    <a:ext uri="{FF2B5EF4-FFF2-40B4-BE49-F238E27FC236}">
                      <a16:creationId xmlns:a16="http://schemas.microsoft.com/office/drawing/2014/main" id="{170CCFB8-DA34-43E5-A894-5BFB0E0C06D5}"/>
                    </a:ext>
                  </a:extLst>
                </p:cNvPr>
                <p:cNvSpPr/>
                <p:nvPr/>
              </p:nvSpPr>
              <p:spPr>
                <a:xfrm>
                  <a:off x="9525000" y="476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32" name="타원 431">
                  <a:extLst>
                    <a:ext uri="{FF2B5EF4-FFF2-40B4-BE49-F238E27FC236}">
                      <a16:creationId xmlns:a16="http://schemas.microsoft.com/office/drawing/2014/main" id="{E4F1B018-FD39-4E93-A91F-2EE33BBEAF00}"/>
                    </a:ext>
                  </a:extLst>
                </p:cNvPr>
                <p:cNvSpPr/>
                <p:nvPr/>
              </p:nvSpPr>
              <p:spPr>
                <a:xfrm>
                  <a:off x="9525000" y="781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33" name="타원 432">
                  <a:extLst>
                    <a:ext uri="{FF2B5EF4-FFF2-40B4-BE49-F238E27FC236}">
                      <a16:creationId xmlns:a16="http://schemas.microsoft.com/office/drawing/2014/main" id="{5E675792-95B1-4E0F-822D-3821D357CF56}"/>
                    </a:ext>
                  </a:extLst>
                </p:cNvPr>
                <p:cNvSpPr/>
                <p:nvPr/>
              </p:nvSpPr>
              <p:spPr>
                <a:xfrm>
                  <a:off x="9525000" y="1085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34" name="타원 433">
                  <a:extLst>
                    <a:ext uri="{FF2B5EF4-FFF2-40B4-BE49-F238E27FC236}">
                      <a16:creationId xmlns:a16="http://schemas.microsoft.com/office/drawing/2014/main" id="{F9937D02-ECA2-4B52-9321-BF70848F0227}"/>
                    </a:ext>
                  </a:extLst>
                </p:cNvPr>
                <p:cNvSpPr/>
                <p:nvPr/>
              </p:nvSpPr>
              <p:spPr>
                <a:xfrm>
                  <a:off x="9525000" y="1390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35" name="타원 434">
                  <a:extLst>
                    <a:ext uri="{FF2B5EF4-FFF2-40B4-BE49-F238E27FC236}">
                      <a16:creationId xmlns:a16="http://schemas.microsoft.com/office/drawing/2014/main" id="{C2934671-8F25-45CD-9B6A-CB7C9B472E39}"/>
                    </a:ext>
                  </a:extLst>
                </p:cNvPr>
                <p:cNvSpPr/>
                <p:nvPr/>
              </p:nvSpPr>
              <p:spPr>
                <a:xfrm>
                  <a:off x="9525000" y="1695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36" name="타원 435">
                  <a:extLst>
                    <a:ext uri="{FF2B5EF4-FFF2-40B4-BE49-F238E27FC236}">
                      <a16:creationId xmlns:a16="http://schemas.microsoft.com/office/drawing/2014/main" id="{D722D7D9-B247-43B9-A802-7EDA7909F346}"/>
                    </a:ext>
                  </a:extLst>
                </p:cNvPr>
                <p:cNvSpPr/>
                <p:nvPr/>
              </p:nvSpPr>
              <p:spPr>
                <a:xfrm>
                  <a:off x="9525000" y="2000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37" name="타원 436">
                  <a:extLst>
                    <a:ext uri="{FF2B5EF4-FFF2-40B4-BE49-F238E27FC236}">
                      <a16:creationId xmlns:a16="http://schemas.microsoft.com/office/drawing/2014/main" id="{49DD8EF8-314C-447C-9D2D-AF5FDD6292A2}"/>
                    </a:ext>
                  </a:extLst>
                </p:cNvPr>
                <p:cNvSpPr/>
                <p:nvPr/>
              </p:nvSpPr>
              <p:spPr>
                <a:xfrm>
                  <a:off x="9525000" y="2305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38" name="타원 437">
                  <a:extLst>
                    <a:ext uri="{FF2B5EF4-FFF2-40B4-BE49-F238E27FC236}">
                      <a16:creationId xmlns:a16="http://schemas.microsoft.com/office/drawing/2014/main" id="{0596CFFA-C857-435E-9A03-F932E150F3F0}"/>
                    </a:ext>
                  </a:extLst>
                </p:cNvPr>
                <p:cNvSpPr/>
                <p:nvPr/>
              </p:nvSpPr>
              <p:spPr>
                <a:xfrm>
                  <a:off x="9525000" y="2609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39" name="타원 438">
                  <a:extLst>
                    <a:ext uri="{FF2B5EF4-FFF2-40B4-BE49-F238E27FC236}">
                      <a16:creationId xmlns:a16="http://schemas.microsoft.com/office/drawing/2014/main" id="{CE6461EC-7E38-4B39-BC4B-217CDD1DADA7}"/>
                    </a:ext>
                  </a:extLst>
                </p:cNvPr>
                <p:cNvSpPr/>
                <p:nvPr/>
              </p:nvSpPr>
              <p:spPr>
                <a:xfrm>
                  <a:off x="9525000" y="2914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40" name="타원 439">
                  <a:extLst>
                    <a:ext uri="{FF2B5EF4-FFF2-40B4-BE49-F238E27FC236}">
                      <a16:creationId xmlns:a16="http://schemas.microsoft.com/office/drawing/2014/main" id="{FD631F09-3BD5-41E4-8099-52726FDC98D3}"/>
                    </a:ext>
                  </a:extLst>
                </p:cNvPr>
                <p:cNvSpPr/>
                <p:nvPr/>
              </p:nvSpPr>
              <p:spPr>
                <a:xfrm>
                  <a:off x="9525000" y="3219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41" name="타원 440">
                  <a:extLst>
                    <a:ext uri="{FF2B5EF4-FFF2-40B4-BE49-F238E27FC236}">
                      <a16:creationId xmlns:a16="http://schemas.microsoft.com/office/drawing/2014/main" id="{1781B40E-B4F7-4332-80B4-2CA8A414E150}"/>
                    </a:ext>
                  </a:extLst>
                </p:cNvPr>
                <p:cNvSpPr/>
                <p:nvPr/>
              </p:nvSpPr>
              <p:spPr>
                <a:xfrm>
                  <a:off x="9525000" y="3524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42" name="타원 441">
                  <a:extLst>
                    <a:ext uri="{FF2B5EF4-FFF2-40B4-BE49-F238E27FC236}">
                      <a16:creationId xmlns:a16="http://schemas.microsoft.com/office/drawing/2014/main" id="{A3D21E8C-2960-47F1-A9DB-15E80F66A61D}"/>
                    </a:ext>
                  </a:extLst>
                </p:cNvPr>
                <p:cNvSpPr/>
                <p:nvPr/>
              </p:nvSpPr>
              <p:spPr>
                <a:xfrm>
                  <a:off x="9525000" y="3829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43" name="타원 442">
                  <a:extLst>
                    <a:ext uri="{FF2B5EF4-FFF2-40B4-BE49-F238E27FC236}">
                      <a16:creationId xmlns:a16="http://schemas.microsoft.com/office/drawing/2014/main" id="{CBC46D34-F58E-4253-89FF-C4F2B91AB49E}"/>
                    </a:ext>
                  </a:extLst>
                </p:cNvPr>
                <p:cNvSpPr/>
                <p:nvPr/>
              </p:nvSpPr>
              <p:spPr>
                <a:xfrm>
                  <a:off x="9525000" y="4133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44" name="타원 443">
                  <a:extLst>
                    <a:ext uri="{FF2B5EF4-FFF2-40B4-BE49-F238E27FC236}">
                      <a16:creationId xmlns:a16="http://schemas.microsoft.com/office/drawing/2014/main" id="{92BBEA23-5D97-4C92-810D-2605284C1D18}"/>
                    </a:ext>
                  </a:extLst>
                </p:cNvPr>
                <p:cNvSpPr/>
                <p:nvPr/>
              </p:nvSpPr>
              <p:spPr>
                <a:xfrm>
                  <a:off x="9525000" y="4438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45" name="타원 444">
                  <a:extLst>
                    <a:ext uri="{FF2B5EF4-FFF2-40B4-BE49-F238E27FC236}">
                      <a16:creationId xmlns:a16="http://schemas.microsoft.com/office/drawing/2014/main" id="{6CD0DE90-1CF6-4710-904E-5989FE4EEB1D}"/>
                    </a:ext>
                  </a:extLst>
                </p:cNvPr>
                <p:cNvSpPr/>
                <p:nvPr/>
              </p:nvSpPr>
              <p:spPr>
                <a:xfrm>
                  <a:off x="9525000" y="4743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46" name="타원 445">
                  <a:extLst>
                    <a:ext uri="{FF2B5EF4-FFF2-40B4-BE49-F238E27FC236}">
                      <a16:creationId xmlns:a16="http://schemas.microsoft.com/office/drawing/2014/main" id="{05A5F6D2-1E94-4B23-8733-0F78A165046D}"/>
                    </a:ext>
                  </a:extLst>
                </p:cNvPr>
                <p:cNvSpPr/>
                <p:nvPr/>
              </p:nvSpPr>
              <p:spPr>
                <a:xfrm>
                  <a:off x="9525000" y="5048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47" name="타원 446">
                  <a:extLst>
                    <a:ext uri="{FF2B5EF4-FFF2-40B4-BE49-F238E27FC236}">
                      <a16:creationId xmlns:a16="http://schemas.microsoft.com/office/drawing/2014/main" id="{77A6E469-B94E-4DAE-BFC0-9B43B507C277}"/>
                    </a:ext>
                  </a:extLst>
                </p:cNvPr>
                <p:cNvSpPr/>
                <p:nvPr/>
              </p:nvSpPr>
              <p:spPr>
                <a:xfrm>
                  <a:off x="9525000" y="5353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48" name="타원 447">
                  <a:extLst>
                    <a:ext uri="{FF2B5EF4-FFF2-40B4-BE49-F238E27FC236}">
                      <a16:creationId xmlns:a16="http://schemas.microsoft.com/office/drawing/2014/main" id="{85D0F997-CA49-42EE-9564-E80B4B4055EA}"/>
                    </a:ext>
                  </a:extLst>
                </p:cNvPr>
                <p:cNvSpPr/>
                <p:nvPr/>
              </p:nvSpPr>
              <p:spPr>
                <a:xfrm>
                  <a:off x="9525000" y="5657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49" name="타원 448">
                  <a:extLst>
                    <a:ext uri="{FF2B5EF4-FFF2-40B4-BE49-F238E27FC236}">
                      <a16:creationId xmlns:a16="http://schemas.microsoft.com/office/drawing/2014/main" id="{4BA20EF8-6CFC-4914-9A20-0E0EF9990437}"/>
                    </a:ext>
                  </a:extLst>
                </p:cNvPr>
                <p:cNvSpPr/>
                <p:nvPr/>
              </p:nvSpPr>
              <p:spPr>
                <a:xfrm>
                  <a:off x="9525000" y="5962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50" name="타원 449">
                  <a:extLst>
                    <a:ext uri="{FF2B5EF4-FFF2-40B4-BE49-F238E27FC236}">
                      <a16:creationId xmlns:a16="http://schemas.microsoft.com/office/drawing/2014/main" id="{89F5FFE7-2179-48B2-8093-8E7E94C1D188}"/>
                    </a:ext>
                  </a:extLst>
                </p:cNvPr>
                <p:cNvSpPr/>
                <p:nvPr/>
              </p:nvSpPr>
              <p:spPr>
                <a:xfrm>
                  <a:off x="9525000" y="6267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51" name="타원 450">
                  <a:extLst>
                    <a:ext uri="{FF2B5EF4-FFF2-40B4-BE49-F238E27FC236}">
                      <a16:creationId xmlns:a16="http://schemas.microsoft.com/office/drawing/2014/main" id="{D5C60142-B383-4741-BB5C-CCE4F3D364F5}"/>
                    </a:ext>
                  </a:extLst>
                </p:cNvPr>
                <p:cNvSpPr/>
                <p:nvPr/>
              </p:nvSpPr>
              <p:spPr>
                <a:xfrm>
                  <a:off x="9525000" y="6572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338" name="그룹 337">
                <a:extLst>
                  <a:ext uri="{FF2B5EF4-FFF2-40B4-BE49-F238E27FC236}">
                    <a16:creationId xmlns:a16="http://schemas.microsoft.com/office/drawing/2014/main" id="{402F4CEF-E865-4A0F-8E9A-3E747AFC43C0}"/>
                  </a:ext>
                </a:extLst>
              </p:cNvPr>
              <p:cNvGrpSpPr/>
              <p:nvPr/>
            </p:nvGrpSpPr>
            <p:grpSpPr>
              <a:xfrm>
                <a:off x="7905750" y="185738"/>
                <a:ext cx="85725" cy="6486525"/>
                <a:chOff x="9525000" y="171450"/>
                <a:chExt cx="85725" cy="6486525"/>
              </a:xfrm>
              <a:grpFill/>
            </p:grpSpPr>
            <p:sp>
              <p:nvSpPr>
                <p:cNvPr id="408" name="타원 407">
                  <a:extLst>
                    <a:ext uri="{FF2B5EF4-FFF2-40B4-BE49-F238E27FC236}">
                      <a16:creationId xmlns:a16="http://schemas.microsoft.com/office/drawing/2014/main" id="{26C8EAE8-ACC3-440C-B55F-A12D50DDF72A}"/>
                    </a:ext>
                  </a:extLst>
                </p:cNvPr>
                <p:cNvSpPr/>
                <p:nvPr/>
              </p:nvSpPr>
              <p:spPr>
                <a:xfrm>
                  <a:off x="9525000" y="171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09" name="타원 408">
                  <a:extLst>
                    <a:ext uri="{FF2B5EF4-FFF2-40B4-BE49-F238E27FC236}">
                      <a16:creationId xmlns:a16="http://schemas.microsoft.com/office/drawing/2014/main" id="{5D247E0B-F460-4A6E-86CE-257E1A823F41}"/>
                    </a:ext>
                  </a:extLst>
                </p:cNvPr>
                <p:cNvSpPr/>
                <p:nvPr/>
              </p:nvSpPr>
              <p:spPr>
                <a:xfrm>
                  <a:off x="9525000" y="476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10" name="타원 409">
                  <a:extLst>
                    <a:ext uri="{FF2B5EF4-FFF2-40B4-BE49-F238E27FC236}">
                      <a16:creationId xmlns:a16="http://schemas.microsoft.com/office/drawing/2014/main" id="{C929018C-FAB3-473F-B399-8861AD019235}"/>
                    </a:ext>
                  </a:extLst>
                </p:cNvPr>
                <p:cNvSpPr/>
                <p:nvPr/>
              </p:nvSpPr>
              <p:spPr>
                <a:xfrm>
                  <a:off x="9525000" y="781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11" name="타원 410">
                  <a:extLst>
                    <a:ext uri="{FF2B5EF4-FFF2-40B4-BE49-F238E27FC236}">
                      <a16:creationId xmlns:a16="http://schemas.microsoft.com/office/drawing/2014/main" id="{F02F0B60-86FD-48BF-BBEF-9FE2E0E2DE12}"/>
                    </a:ext>
                  </a:extLst>
                </p:cNvPr>
                <p:cNvSpPr/>
                <p:nvPr/>
              </p:nvSpPr>
              <p:spPr>
                <a:xfrm>
                  <a:off x="9525000" y="1085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12" name="타원 411">
                  <a:extLst>
                    <a:ext uri="{FF2B5EF4-FFF2-40B4-BE49-F238E27FC236}">
                      <a16:creationId xmlns:a16="http://schemas.microsoft.com/office/drawing/2014/main" id="{91BD99BF-744F-4DF0-9AA1-EFCA25D09FD7}"/>
                    </a:ext>
                  </a:extLst>
                </p:cNvPr>
                <p:cNvSpPr/>
                <p:nvPr/>
              </p:nvSpPr>
              <p:spPr>
                <a:xfrm>
                  <a:off x="9525000" y="1390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13" name="타원 412">
                  <a:extLst>
                    <a:ext uri="{FF2B5EF4-FFF2-40B4-BE49-F238E27FC236}">
                      <a16:creationId xmlns:a16="http://schemas.microsoft.com/office/drawing/2014/main" id="{00BB9F78-1FEC-462E-9B7F-A8868A6FDC0B}"/>
                    </a:ext>
                  </a:extLst>
                </p:cNvPr>
                <p:cNvSpPr/>
                <p:nvPr/>
              </p:nvSpPr>
              <p:spPr>
                <a:xfrm>
                  <a:off x="9525000" y="1695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14" name="타원 413">
                  <a:extLst>
                    <a:ext uri="{FF2B5EF4-FFF2-40B4-BE49-F238E27FC236}">
                      <a16:creationId xmlns:a16="http://schemas.microsoft.com/office/drawing/2014/main" id="{D757FE8C-D54F-440F-A049-EA9B05E50DCD}"/>
                    </a:ext>
                  </a:extLst>
                </p:cNvPr>
                <p:cNvSpPr/>
                <p:nvPr/>
              </p:nvSpPr>
              <p:spPr>
                <a:xfrm>
                  <a:off x="9525000" y="2000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15" name="타원 414">
                  <a:extLst>
                    <a:ext uri="{FF2B5EF4-FFF2-40B4-BE49-F238E27FC236}">
                      <a16:creationId xmlns:a16="http://schemas.microsoft.com/office/drawing/2014/main" id="{80C05E1C-F03E-4995-B848-D066DBD35784}"/>
                    </a:ext>
                  </a:extLst>
                </p:cNvPr>
                <p:cNvSpPr/>
                <p:nvPr/>
              </p:nvSpPr>
              <p:spPr>
                <a:xfrm>
                  <a:off x="9525000" y="2305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16" name="타원 415">
                  <a:extLst>
                    <a:ext uri="{FF2B5EF4-FFF2-40B4-BE49-F238E27FC236}">
                      <a16:creationId xmlns:a16="http://schemas.microsoft.com/office/drawing/2014/main" id="{AF9B72E5-E155-4C13-A1F7-FB8C454397D2}"/>
                    </a:ext>
                  </a:extLst>
                </p:cNvPr>
                <p:cNvSpPr/>
                <p:nvPr/>
              </p:nvSpPr>
              <p:spPr>
                <a:xfrm>
                  <a:off x="9525000" y="2609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17" name="타원 416">
                  <a:extLst>
                    <a:ext uri="{FF2B5EF4-FFF2-40B4-BE49-F238E27FC236}">
                      <a16:creationId xmlns:a16="http://schemas.microsoft.com/office/drawing/2014/main" id="{F4DC9A8D-4206-4C4F-BCF8-6B614A9F71A4}"/>
                    </a:ext>
                  </a:extLst>
                </p:cNvPr>
                <p:cNvSpPr/>
                <p:nvPr/>
              </p:nvSpPr>
              <p:spPr>
                <a:xfrm>
                  <a:off x="9525000" y="2914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18" name="타원 417">
                  <a:extLst>
                    <a:ext uri="{FF2B5EF4-FFF2-40B4-BE49-F238E27FC236}">
                      <a16:creationId xmlns:a16="http://schemas.microsoft.com/office/drawing/2014/main" id="{420385B9-879F-4460-A9B8-5A44B9942ECF}"/>
                    </a:ext>
                  </a:extLst>
                </p:cNvPr>
                <p:cNvSpPr/>
                <p:nvPr/>
              </p:nvSpPr>
              <p:spPr>
                <a:xfrm>
                  <a:off x="9525000" y="3219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19" name="타원 418">
                  <a:extLst>
                    <a:ext uri="{FF2B5EF4-FFF2-40B4-BE49-F238E27FC236}">
                      <a16:creationId xmlns:a16="http://schemas.microsoft.com/office/drawing/2014/main" id="{2CBE9E2D-D882-4F38-ADA7-78899859F023}"/>
                    </a:ext>
                  </a:extLst>
                </p:cNvPr>
                <p:cNvSpPr/>
                <p:nvPr/>
              </p:nvSpPr>
              <p:spPr>
                <a:xfrm>
                  <a:off x="9525000" y="3524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20" name="타원 419">
                  <a:extLst>
                    <a:ext uri="{FF2B5EF4-FFF2-40B4-BE49-F238E27FC236}">
                      <a16:creationId xmlns:a16="http://schemas.microsoft.com/office/drawing/2014/main" id="{FC61899D-9699-4233-B203-F6D0C9954B32}"/>
                    </a:ext>
                  </a:extLst>
                </p:cNvPr>
                <p:cNvSpPr/>
                <p:nvPr/>
              </p:nvSpPr>
              <p:spPr>
                <a:xfrm>
                  <a:off x="9525000" y="3829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21" name="타원 420">
                  <a:extLst>
                    <a:ext uri="{FF2B5EF4-FFF2-40B4-BE49-F238E27FC236}">
                      <a16:creationId xmlns:a16="http://schemas.microsoft.com/office/drawing/2014/main" id="{7CB0DE07-597F-41C5-9837-E4976585A1EB}"/>
                    </a:ext>
                  </a:extLst>
                </p:cNvPr>
                <p:cNvSpPr/>
                <p:nvPr/>
              </p:nvSpPr>
              <p:spPr>
                <a:xfrm>
                  <a:off x="9525000" y="4133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22" name="타원 421">
                  <a:extLst>
                    <a:ext uri="{FF2B5EF4-FFF2-40B4-BE49-F238E27FC236}">
                      <a16:creationId xmlns:a16="http://schemas.microsoft.com/office/drawing/2014/main" id="{2B5D69F0-DDC7-4844-898C-1BF7B6517CD0}"/>
                    </a:ext>
                  </a:extLst>
                </p:cNvPr>
                <p:cNvSpPr/>
                <p:nvPr/>
              </p:nvSpPr>
              <p:spPr>
                <a:xfrm>
                  <a:off x="9525000" y="4438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23" name="타원 422">
                  <a:extLst>
                    <a:ext uri="{FF2B5EF4-FFF2-40B4-BE49-F238E27FC236}">
                      <a16:creationId xmlns:a16="http://schemas.microsoft.com/office/drawing/2014/main" id="{79F59F33-5DDE-4844-BECA-0C911B987A7F}"/>
                    </a:ext>
                  </a:extLst>
                </p:cNvPr>
                <p:cNvSpPr/>
                <p:nvPr/>
              </p:nvSpPr>
              <p:spPr>
                <a:xfrm>
                  <a:off x="9525000" y="4743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24" name="타원 423">
                  <a:extLst>
                    <a:ext uri="{FF2B5EF4-FFF2-40B4-BE49-F238E27FC236}">
                      <a16:creationId xmlns:a16="http://schemas.microsoft.com/office/drawing/2014/main" id="{6B841B71-575D-4878-85EC-5668613AECCD}"/>
                    </a:ext>
                  </a:extLst>
                </p:cNvPr>
                <p:cNvSpPr/>
                <p:nvPr/>
              </p:nvSpPr>
              <p:spPr>
                <a:xfrm>
                  <a:off x="9525000" y="5048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25" name="타원 424">
                  <a:extLst>
                    <a:ext uri="{FF2B5EF4-FFF2-40B4-BE49-F238E27FC236}">
                      <a16:creationId xmlns:a16="http://schemas.microsoft.com/office/drawing/2014/main" id="{FA0606A2-2B65-4DA8-8284-4B1C3B82ABE0}"/>
                    </a:ext>
                  </a:extLst>
                </p:cNvPr>
                <p:cNvSpPr/>
                <p:nvPr/>
              </p:nvSpPr>
              <p:spPr>
                <a:xfrm>
                  <a:off x="9525000" y="5353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26" name="타원 425">
                  <a:extLst>
                    <a:ext uri="{FF2B5EF4-FFF2-40B4-BE49-F238E27FC236}">
                      <a16:creationId xmlns:a16="http://schemas.microsoft.com/office/drawing/2014/main" id="{1CC8C590-16A5-4A61-B63E-2386DA340F3F}"/>
                    </a:ext>
                  </a:extLst>
                </p:cNvPr>
                <p:cNvSpPr/>
                <p:nvPr/>
              </p:nvSpPr>
              <p:spPr>
                <a:xfrm>
                  <a:off x="9525000" y="5657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27" name="타원 426">
                  <a:extLst>
                    <a:ext uri="{FF2B5EF4-FFF2-40B4-BE49-F238E27FC236}">
                      <a16:creationId xmlns:a16="http://schemas.microsoft.com/office/drawing/2014/main" id="{C53E37D4-D58F-4EC7-9E8F-84F4D4ACA784}"/>
                    </a:ext>
                  </a:extLst>
                </p:cNvPr>
                <p:cNvSpPr/>
                <p:nvPr/>
              </p:nvSpPr>
              <p:spPr>
                <a:xfrm>
                  <a:off x="9525000" y="5962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28" name="타원 427">
                  <a:extLst>
                    <a:ext uri="{FF2B5EF4-FFF2-40B4-BE49-F238E27FC236}">
                      <a16:creationId xmlns:a16="http://schemas.microsoft.com/office/drawing/2014/main" id="{00CB9B22-B2DD-4F1F-B85F-92D6BA85D70C}"/>
                    </a:ext>
                  </a:extLst>
                </p:cNvPr>
                <p:cNvSpPr/>
                <p:nvPr/>
              </p:nvSpPr>
              <p:spPr>
                <a:xfrm>
                  <a:off x="9525000" y="6267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29" name="타원 428">
                  <a:extLst>
                    <a:ext uri="{FF2B5EF4-FFF2-40B4-BE49-F238E27FC236}">
                      <a16:creationId xmlns:a16="http://schemas.microsoft.com/office/drawing/2014/main" id="{0F27DC90-CDCD-4032-AC59-8D8080E8A174}"/>
                    </a:ext>
                  </a:extLst>
                </p:cNvPr>
                <p:cNvSpPr/>
                <p:nvPr/>
              </p:nvSpPr>
              <p:spPr>
                <a:xfrm>
                  <a:off x="9525000" y="6572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339" name="그룹 338">
                <a:extLst>
                  <a:ext uri="{FF2B5EF4-FFF2-40B4-BE49-F238E27FC236}">
                    <a16:creationId xmlns:a16="http://schemas.microsoft.com/office/drawing/2014/main" id="{D19DE76F-9EDE-4E2F-93B2-2AD974DBE843}"/>
                  </a:ext>
                </a:extLst>
              </p:cNvPr>
              <p:cNvGrpSpPr/>
              <p:nvPr/>
            </p:nvGrpSpPr>
            <p:grpSpPr>
              <a:xfrm>
                <a:off x="7620000" y="185738"/>
                <a:ext cx="85725" cy="6486525"/>
                <a:chOff x="9525000" y="171450"/>
                <a:chExt cx="85725" cy="6486525"/>
              </a:xfrm>
              <a:grpFill/>
            </p:grpSpPr>
            <p:sp>
              <p:nvSpPr>
                <p:cNvPr id="386" name="타원 385">
                  <a:extLst>
                    <a:ext uri="{FF2B5EF4-FFF2-40B4-BE49-F238E27FC236}">
                      <a16:creationId xmlns:a16="http://schemas.microsoft.com/office/drawing/2014/main" id="{4728AD02-5DFB-4639-8607-8955FB387A16}"/>
                    </a:ext>
                  </a:extLst>
                </p:cNvPr>
                <p:cNvSpPr/>
                <p:nvPr/>
              </p:nvSpPr>
              <p:spPr>
                <a:xfrm>
                  <a:off x="9525000" y="171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87" name="타원 386">
                  <a:extLst>
                    <a:ext uri="{FF2B5EF4-FFF2-40B4-BE49-F238E27FC236}">
                      <a16:creationId xmlns:a16="http://schemas.microsoft.com/office/drawing/2014/main" id="{92F9E616-2F37-4534-BCD6-2D3DB7C42466}"/>
                    </a:ext>
                  </a:extLst>
                </p:cNvPr>
                <p:cNvSpPr/>
                <p:nvPr/>
              </p:nvSpPr>
              <p:spPr>
                <a:xfrm>
                  <a:off x="9525000" y="476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88" name="타원 387">
                  <a:extLst>
                    <a:ext uri="{FF2B5EF4-FFF2-40B4-BE49-F238E27FC236}">
                      <a16:creationId xmlns:a16="http://schemas.microsoft.com/office/drawing/2014/main" id="{DD35A21A-07F0-4850-A8A5-CE34C19955B2}"/>
                    </a:ext>
                  </a:extLst>
                </p:cNvPr>
                <p:cNvSpPr/>
                <p:nvPr/>
              </p:nvSpPr>
              <p:spPr>
                <a:xfrm>
                  <a:off x="9525000" y="781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89" name="타원 388">
                  <a:extLst>
                    <a:ext uri="{FF2B5EF4-FFF2-40B4-BE49-F238E27FC236}">
                      <a16:creationId xmlns:a16="http://schemas.microsoft.com/office/drawing/2014/main" id="{9043E387-4D02-47F8-BF11-E0A3F9F17D2E}"/>
                    </a:ext>
                  </a:extLst>
                </p:cNvPr>
                <p:cNvSpPr/>
                <p:nvPr/>
              </p:nvSpPr>
              <p:spPr>
                <a:xfrm>
                  <a:off x="9525000" y="1085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90" name="타원 389">
                  <a:extLst>
                    <a:ext uri="{FF2B5EF4-FFF2-40B4-BE49-F238E27FC236}">
                      <a16:creationId xmlns:a16="http://schemas.microsoft.com/office/drawing/2014/main" id="{7F822055-A2E4-4FD1-9441-B95ED05669C9}"/>
                    </a:ext>
                  </a:extLst>
                </p:cNvPr>
                <p:cNvSpPr/>
                <p:nvPr/>
              </p:nvSpPr>
              <p:spPr>
                <a:xfrm>
                  <a:off x="9525000" y="1390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91" name="타원 390">
                  <a:extLst>
                    <a:ext uri="{FF2B5EF4-FFF2-40B4-BE49-F238E27FC236}">
                      <a16:creationId xmlns:a16="http://schemas.microsoft.com/office/drawing/2014/main" id="{7596570D-750C-4373-A8CE-67EC63E19A91}"/>
                    </a:ext>
                  </a:extLst>
                </p:cNvPr>
                <p:cNvSpPr/>
                <p:nvPr/>
              </p:nvSpPr>
              <p:spPr>
                <a:xfrm>
                  <a:off x="9525000" y="1695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92" name="타원 391">
                  <a:extLst>
                    <a:ext uri="{FF2B5EF4-FFF2-40B4-BE49-F238E27FC236}">
                      <a16:creationId xmlns:a16="http://schemas.microsoft.com/office/drawing/2014/main" id="{D5F49348-86AC-4BAC-93FB-8765459EE5B4}"/>
                    </a:ext>
                  </a:extLst>
                </p:cNvPr>
                <p:cNvSpPr/>
                <p:nvPr/>
              </p:nvSpPr>
              <p:spPr>
                <a:xfrm>
                  <a:off x="9525000" y="2000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93" name="타원 392">
                  <a:extLst>
                    <a:ext uri="{FF2B5EF4-FFF2-40B4-BE49-F238E27FC236}">
                      <a16:creationId xmlns:a16="http://schemas.microsoft.com/office/drawing/2014/main" id="{6359A69D-F186-4095-9E3C-258001FEF4FB}"/>
                    </a:ext>
                  </a:extLst>
                </p:cNvPr>
                <p:cNvSpPr/>
                <p:nvPr/>
              </p:nvSpPr>
              <p:spPr>
                <a:xfrm>
                  <a:off x="9525000" y="2305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94" name="타원 393">
                  <a:extLst>
                    <a:ext uri="{FF2B5EF4-FFF2-40B4-BE49-F238E27FC236}">
                      <a16:creationId xmlns:a16="http://schemas.microsoft.com/office/drawing/2014/main" id="{664A43FC-73E5-423D-83EE-BDE4B50927CF}"/>
                    </a:ext>
                  </a:extLst>
                </p:cNvPr>
                <p:cNvSpPr/>
                <p:nvPr/>
              </p:nvSpPr>
              <p:spPr>
                <a:xfrm>
                  <a:off x="9525000" y="2609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95" name="타원 394">
                  <a:extLst>
                    <a:ext uri="{FF2B5EF4-FFF2-40B4-BE49-F238E27FC236}">
                      <a16:creationId xmlns:a16="http://schemas.microsoft.com/office/drawing/2014/main" id="{2A12B829-C21C-4B47-9EBF-A90A27E20D73}"/>
                    </a:ext>
                  </a:extLst>
                </p:cNvPr>
                <p:cNvSpPr/>
                <p:nvPr/>
              </p:nvSpPr>
              <p:spPr>
                <a:xfrm>
                  <a:off x="9525000" y="2914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96" name="타원 395">
                  <a:extLst>
                    <a:ext uri="{FF2B5EF4-FFF2-40B4-BE49-F238E27FC236}">
                      <a16:creationId xmlns:a16="http://schemas.microsoft.com/office/drawing/2014/main" id="{D0217FDC-9473-4497-960E-1D443A71B016}"/>
                    </a:ext>
                  </a:extLst>
                </p:cNvPr>
                <p:cNvSpPr/>
                <p:nvPr/>
              </p:nvSpPr>
              <p:spPr>
                <a:xfrm>
                  <a:off x="9525000" y="3219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97" name="타원 396">
                  <a:extLst>
                    <a:ext uri="{FF2B5EF4-FFF2-40B4-BE49-F238E27FC236}">
                      <a16:creationId xmlns:a16="http://schemas.microsoft.com/office/drawing/2014/main" id="{A04E330C-2F2F-4436-A790-CC50A22CB00A}"/>
                    </a:ext>
                  </a:extLst>
                </p:cNvPr>
                <p:cNvSpPr/>
                <p:nvPr/>
              </p:nvSpPr>
              <p:spPr>
                <a:xfrm>
                  <a:off x="9525000" y="3524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98" name="타원 397">
                  <a:extLst>
                    <a:ext uri="{FF2B5EF4-FFF2-40B4-BE49-F238E27FC236}">
                      <a16:creationId xmlns:a16="http://schemas.microsoft.com/office/drawing/2014/main" id="{5BB1EE09-46BE-4836-BD18-62746B757048}"/>
                    </a:ext>
                  </a:extLst>
                </p:cNvPr>
                <p:cNvSpPr/>
                <p:nvPr/>
              </p:nvSpPr>
              <p:spPr>
                <a:xfrm>
                  <a:off x="9525000" y="3829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99" name="타원 398">
                  <a:extLst>
                    <a:ext uri="{FF2B5EF4-FFF2-40B4-BE49-F238E27FC236}">
                      <a16:creationId xmlns:a16="http://schemas.microsoft.com/office/drawing/2014/main" id="{5381070C-E7DA-423A-9E7F-C053E6AE6888}"/>
                    </a:ext>
                  </a:extLst>
                </p:cNvPr>
                <p:cNvSpPr/>
                <p:nvPr/>
              </p:nvSpPr>
              <p:spPr>
                <a:xfrm>
                  <a:off x="9525000" y="4133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00" name="타원 399">
                  <a:extLst>
                    <a:ext uri="{FF2B5EF4-FFF2-40B4-BE49-F238E27FC236}">
                      <a16:creationId xmlns:a16="http://schemas.microsoft.com/office/drawing/2014/main" id="{DE30A163-E93B-489E-B990-4D148EE3D6ED}"/>
                    </a:ext>
                  </a:extLst>
                </p:cNvPr>
                <p:cNvSpPr/>
                <p:nvPr/>
              </p:nvSpPr>
              <p:spPr>
                <a:xfrm>
                  <a:off x="9525000" y="4438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01" name="타원 400">
                  <a:extLst>
                    <a:ext uri="{FF2B5EF4-FFF2-40B4-BE49-F238E27FC236}">
                      <a16:creationId xmlns:a16="http://schemas.microsoft.com/office/drawing/2014/main" id="{2D1511AD-44A8-43BF-AF41-65A6623F5921}"/>
                    </a:ext>
                  </a:extLst>
                </p:cNvPr>
                <p:cNvSpPr/>
                <p:nvPr/>
              </p:nvSpPr>
              <p:spPr>
                <a:xfrm>
                  <a:off x="9525000" y="4743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02" name="타원 401">
                  <a:extLst>
                    <a:ext uri="{FF2B5EF4-FFF2-40B4-BE49-F238E27FC236}">
                      <a16:creationId xmlns:a16="http://schemas.microsoft.com/office/drawing/2014/main" id="{7BCEB725-AC5F-4076-AE57-CDA641B40024}"/>
                    </a:ext>
                  </a:extLst>
                </p:cNvPr>
                <p:cNvSpPr/>
                <p:nvPr/>
              </p:nvSpPr>
              <p:spPr>
                <a:xfrm>
                  <a:off x="9525000" y="5048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03" name="타원 402">
                  <a:extLst>
                    <a:ext uri="{FF2B5EF4-FFF2-40B4-BE49-F238E27FC236}">
                      <a16:creationId xmlns:a16="http://schemas.microsoft.com/office/drawing/2014/main" id="{C0EB60E2-6BA6-4223-BAE5-B250AEA1F57D}"/>
                    </a:ext>
                  </a:extLst>
                </p:cNvPr>
                <p:cNvSpPr/>
                <p:nvPr/>
              </p:nvSpPr>
              <p:spPr>
                <a:xfrm>
                  <a:off x="9525000" y="5353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04" name="타원 403">
                  <a:extLst>
                    <a:ext uri="{FF2B5EF4-FFF2-40B4-BE49-F238E27FC236}">
                      <a16:creationId xmlns:a16="http://schemas.microsoft.com/office/drawing/2014/main" id="{60AD1280-0783-4A41-B18A-FE8DBA55A768}"/>
                    </a:ext>
                  </a:extLst>
                </p:cNvPr>
                <p:cNvSpPr/>
                <p:nvPr/>
              </p:nvSpPr>
              <p:spPr>
                <a:xfrm>
                  <a:off x="9525000" y="5657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05" name="타원 404">
                  <a:extLst>
                    <a:ext uri="{FF2B5EF4-FFF2-40B4-BE49-F238E27FC236}">
                      <a16:creationId xmlns:a16="http://schemas.microsoft.com/office/drawing/2014/main" id="{FAC5C397-A22D-47BE-A2AF-8DA899F3AB74}"/>
                    </a:ext>
                  </a:extLst>
                </p:cNvPr>
                <p:cNvSpPr/>
                <p:nvPr/>
              </p:nvSpPr>
              <p:spPr>
                <a:xfrm>
                  <a:off x="9525000" y="5962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06" name="타원 405">
                  <a:extLst>
                    <a:ext uri="{FF2B5EF4-FFF2-40B4-BE49-F238E27FC236}">
                      <a16:creationId xmlns:a16="http://schemas.microsoft.com/office/drawing/2014/main" id="{809AA584-F997-46AA-8BDA-DBC7568A2A2F}"/>
                    </a:ext>
                  </a:extLst>
                </p:cNvPr>
                <p:cNvSpPr/>
                <p:nvPr/>
              </p:nvSpPr>
              <p:spPr>
                <a:xfrm>
                  <a:off x="9525000" y="6267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07" name="타원 406">
                  <a:extLst>
                    <a:ext uri="{FF2B5EF4-FFF2-40B4-BE49-F238E27FC236}">
                      <a16:creationId xmlns:a16="http://schemas.microsoft.com/office/drawing/2014/main" id="{2DF90111-6A85-4A6E-AAB4-8D9240D00EF8}"/>
                    </a:ext>
                  </a:extLst>
                </p:cNvPr>
                <p:cNvSpPr/>
                <p:nvPr/>
              </p:nvSpPr>
              <p:spPr>
                <a:xfrm>
                  <a:off x="9525000" y="6572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340" name="그룹 339">
                <a:extLst>
                  <a:ext uri="{FF2B5EF4-FFF2-40B4-BE49-F238E27FC236}">
                    <a16:creationId xmlns:a16="http://schemas.microsoft.com/office/drawing/2014/main" id="{D1D4C539-B4C2-4583-B675-2062C44E3F77}"/>
                  </a:ext>
                </a:extLst>
              </p:cNvPr>
              <p:cNvGrpSpPr/>
              <p:nvPr/>
            </p:nvGrpSpPr>
            <p:grpSpPr>
              <a:xfrm>
                <a:off x="7334250" y="185738"/>
                <a:ext cx="85725" cy="6486525"/>
                <a:chOff x="9525000" y="171450"/>
                <a:chExt cx="85725" cy="6486525"/>
              </a:xfrm>
              <a:grpFill/>
            </p:grpSpPr>
            <p:sp>
              <p:nvSpPr>
                <p:cNvPr id="364" name="타원 363">
                  <a:extLst>
                    <a:ext uri="{FF2B5EF4-FFF2-40B4-BE49-F238E27FC236}">
                      <a16:creationId xmlns:a16="http://schemas.microsoft.com/office/drawing/2014/main" id="{55150A83-DEBB-4B4B-835F-2E7C56ABE689}"/>
                    </a:ext>
                  </a:extLst>
                </p:cNvPr>
                <p:cNvSpPr/>
                <p:nvPr/>
              </p:nvSpPr>
              <p:spPr>
                <a:xfrm>
                  <a:off x="9525000" y="171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65" name="타원 364">
                  <a:extLst>
                    <a:ext uri="{FF2B5EF4-FFF2-40B4-BE49-F238E27FC236}">
                      <a16:creationId xmlns:a16="http://schemas.microsoft.com/office/drawing/2014/main" id="{F0EF29E8-50AF-4FAC-A829-34C0364CA553}"/>
                    </a:ext>
                  </a:extLst>
                </p:cNvPr>
                <p:cNvSpPr/>
                <p:nvPr/>
              </p:nvSpPr>
              <p:spPr>
                <a:xfrm>
                  <a:off x="9525000" y="476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66" name="타원 365">
                  <a:extLst>
                    <a:ext uri="{FF2B5EF4-FFF2-40B4-BE49-F238E27FC236}">
                      <a16:creationId xmlns:a16="http://schemas.microsoft.com/office/drawing/2014/main" id="{FF877EFC-79F3-4D61-85A6-C70E5D426C97}"/>
                    </a:ext>
                  </a:extLst>
                </p:cNvPr>
                <p:cNvSpPr/>
                <p:nvPr/>
              </p:nvSpPr>
              <p:spPr>
                <a:xfrm>
                  <a:off x="9525000" y="781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67" name="타원 366">
                  <a:extLst>
                    <a:ext uri="{FF2B5EF4-FFF2-40B4-BE49-F238E27FC236}">
                      <a16:creationId xmlns:a16="http://schemas.microsoft.com/office/drawing/2014/main" id="{7EA1A896-BC06-412A-AB70-A307184AB838}"/>
                    </a:ext>
                  </a:extLst>
                </p:cNvPr>
                <p:cNvSpPr/>
                <p:nvPr/>
              </p:nvSpPr>
              <p:spPr>
                <a:xfrm>
                  <a:off x="9525000" y="1085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68" name="타원 367">
                  <a:extLst>
                    <a:ext uri="{FF2B5EF4-FFF2-40B4-BE49-F238E27FC236}">
                      <a16:creationId xmlns:a16="http://schemas.microsoft.com/office/drawing/2014/main" id="{163CA4D7-A1DD-45CF-9E4A-BE637E2AC5F9}"/>
                    </a:ext>
                  </a:extLst>
                </p:cNvPr>
                <p:cNvSpPr/>
                <p:nvPr/>
              </p:nvSpPr>
              <p:spPr>
                <a:xfrm>
                  <a:off x="9525000" y="1390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69" name="타원 368">
                  <a:extLst>
                    <a:ext uri="{FF2B5EF4-FFF2-40B4-BE49-F238E27FC236}">
                      <a16:creationId xmlns:a16="http://schemas.microsoft.com/office/drawing/2014/main" id="{01520F6E-0EF7-4312-A6DB-88D2E122904A}"/>
                    </a:ext>
                  </a:extLst>
                </p:cNvPr>
                <p:cNvSpPr/>
                <p:nvPr/>
              </p:nvSpPr>
              <p:spPr>
                <a:xfrm>
                  <a:off x="9525000" y="1695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70" name="타원 369">
                  <a:extLst>
                    <a:ext uri="{FF2B5EF4-FFF2-40B4-BE49-F238E27FC236}">
                      <a16:creationId xmlns:a16="http://schemas.microsoft.com/office/drawing/2014/main" id="{E50F55D1-353E-4546-9584-1B6F99CBCEEC}"/>
                    </a:ext>
                  </a:extLst>
                </p:cNvPr>
                <p:cNvSpPr/>
                <p:nvPr/>
              </p:nvSpPr>
              <p:spPr>
                <a:xfrm>
                  <a:off x="9525000" y="2000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71" name="타원 370">
                  <a:extLst>
                    <a:ext uri="{FF2B5EF4-FFF2-40B4-BE49-F238E27FC236}">
                      <a16:creationId xmlns:a16="http://schemas.microsoft.com/office/drawing/2014/main" id="{D8471001-E61E-46B6-BD06-69D8BC5D50E9}"/>
                    </a:ext>
                  </a:extLst>
                </p:cNvPr>
                <p:cNvSpPr/>
                <p:nvPr/>
              </p:nvSpPr>
              <p:spPr>
                <a:xfrm>
                  <a:off x="9525000" y="2305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72" name="타원 371">
                  <a:extLst>
                    <a:ext uri="{FF2B5EF4-FFF2-40B4-BE49-F238E27FC236}">
                      <a16:creationId xmlns:a16="http://schemas.microsoft.com/office/drawing/2014/main" id="{44E32B6E-371E-4C62-8EDB-237B2DEBEF38}"/>
                    </a:ext>
                  </a:extLst>
                </p:cNvPr>
                <p:cNvSpPr/>
                <p:nvPr/>
              </p:nvSpPr>
              <p:spPr>
                <a:xfrm>
                  <a:off x="9525000" y="2609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73" name="타원 372">
                  <a:extLst>
                    <a:ext uri="{FF2B5EF4-FFF2-40B4-BE49-F238E27FC236}">
                      <a16:creationId xmlns:a16="http://schemas.microsoft.com/office/drawing/2014/main" id="{2AEBA28A-847E-4835-B707-31542044B0B3}"/>
                    </a:ext>
                  </a:extLst>
                </p:cNvPr>
                <p:cNvSpPr/>
                <p:nvPr/>
              </p:nvSpPr>
              <p:spPr>
                <a:xfrm>
                  <a:off x="9525000" y="2914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74" name="타원 373">
                  <a:extLst>
                    <a:ext uri="{FF2B5EF4-FFF2-40B4-BE49-F238E27FC236}">
                      <a16:creationId xmlns:a16="http://schemas.microsoft.com/office/drawing/2014/main" id="{1F32CD61-FEC1-463D-8C4C-E3B54D10EC57}"/>
                    </a:ext>
                  </a:extLst>
                </p:cNvPr>
                <p:cNvSpPr/>
                <p:nvPr/>
              </p:nvSpPr>
              <p:spPr>
                <a:xfrm>
                  <a:off x="9525000" y="3219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75" name="타원 374">
                  <a:extLst>
                    <a:ext uri="{FF2B5EF4-FFF2-40B4-BE49-F238E27FC236}">
                      <a16:creationId xmlns:a16="http://schemas.microsoft.com/office/drawing/2014/main" id="{59CE1A3E-ED70-438E-9D3B-FBB5CCFF8836}"/>
                    </a:ext>
                  </a:extLst>
                </p:cNvPr>
                <p:cNvSpPr/>
                <p:nvPr/>
              </p:nvSpPr>
              <p:spPr>
                <a:xfrm>
                  <a:off x="9525000" y="3524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76" name="타원 375">
                  <a:extLst>
                    <a:ext uri="{FF2B5EF4-FFF2-40B4-BE49-F238E27FC236}">
                      <a16:creationId xmlns:a16="http://schemas.microsoft.com/office/drawing/2014/main" id="{377B5CEA-3A39-455A-929A-31B1374392A1}"/>
                    </a:ext>
                  </a:extLst>
                </p:cNvPr>
                <p:cNvSpPr/>
                <p:nvPr/>
              </p:nvSpPr>
              <p:spPr>
                <a:xfrm>
                  <a:off x="9525000" y="3829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77" name="타원 376">
                  <a:extLst>
                    <a:ext uri="{FF2B5EF4-FFF2-40B4-BE49-F238E27FC236}">
                      <a16:creationId xmlns:a16="http://schemas.microsoft.com/office/drawing/2014/main" id="{6C85605A-4566-4AC7-8C05-604589F50B25}"/>
                    </a:ext>
                  </a:extLst>
                </p:cNvPr>
                <p:cNvSpPr/>
                <p:nvPr/>
              </p:nvSpPr>
              <p:spPr>
                <a:xfrm>
                  <a:off x="9525000" y="4133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78" name="타원 377">
                  <a:extLst>
                    <a:ext uri="{FF2B5EF4-FFF2-40B4-BE49-F238E27FC236}">
                      <a16:creationId xmlns:a16="http://schemas.microsoft.com/office/drawing/2014/main" id="{F4E70EF5-96BF-4474-AA97-158161AACB1C}"/>
                    </a:ext>
                  </a:extLst>
                </p:cNvPr>
                <p:cNvSpPr/>
                <p:nvPr/>
              </p:nvSpPr>
              <p:spPr>
                <a:xfrm>
                  <a:off x="9525000" y="4438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79" name="타원 378">
                  <a:extLst>
                    <a:ext uri="{FF2B5EF4-FFF2-40B4-BE49-F238E27FC236}">
                      <a16:creationId xmlns:a16="http://schemas.microsoft.com/office/drawing/2014/main" id="{192B4662-CFEA-4612-8436-6F3F9CFF3E66}"/>
                    </a:ext>
                  </a:extLst>
                </p:cNvPr>
                <p:cNvSpPr/>
                <p:nvPr/>
              </p:nvSpPr>
              <p:spPr>
                <a:xfrm>
                  <a:off x="9525000" y="4743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80" name="타원 379">
                  <a:extLst>
                    <a:ext uri="{FF2B5EF4-FFF2-40B4-BE49-F238E27FC236}">
                      <a16:creationId xmlns:a16="http://schemas.microsoft.com/office/drawing/2014/main" id="{0930770E-845B-4FEA-B307-C6D6066D34C8}"/>
                    </a:ext>
                  </a:extLst>
                </p:cNvPr>
                <p:cNvSpPr/>
                <p:nvPr/>
              </p:nvSpPr>
              <p:spPr>
                <a:xfrm>
                  <a:off x="9525000" y="5048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81" name="타원 380">
                  <a:extLst>
                    <a:ext uri="{FF2B5EF4-FFF2-40B4-BE49-F238E27FC236}">
                      <a16:creationId xmlns:a16="http://schemas.microsoft.com/office/drawing/2014/main" id="{ABDB5350-B98F-4B42-8E15-A29DC42D99D1}"/>
                    </a:ext>
                  </a:extLst>
                </p:cNvPr>
                <p:cNvSpPr/>
                <p:nvPr/>
              </p:nvSpPr>
              <p:spPr>
                <a:xfrm>
                  <a:off x="9525000" y="5353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82" name="타원 381">
                  <a:extLst>
                    <a:ext uri="{FF2B5EF4-FFF2-40B4-BE49-F238E27FC236}">
                      <a16:creationId xmlns:a16="http://schemas.microsoft.com/office/drawing/2014/main" id="{54DE563A-76E8-4A0F-A8CC-F8230FAD2DBB}"/>
                    </a:ext>
                  </a:extLst>
                </p:cNvPr>
                <p:cNvSpPr/>
                <p:nvPr/>
              </p:nvSpPr>
              <p:spPr>
                <a:xfrm>
                  <a:off x="9525000" y="5657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83" name="타원 382">
                  <a:extLst>
                    <a:ext uri="{FF2B5EF4-FFF2-40B4-BE49-F238E27FC236}">
                      <a16:creationId xmlns:a16="http://schemas.microsoft.com/office/drawing/2014/main" id="{B8DE91D1-120D-49C6-BA1F-D5F4BCC9B975}"/>
                    </a:ext>
                  </a:extLst>
                </p:cNvPr>
                <p:cNvSpPr/>
                <p:nvPr/>
              </p:nvSpPr>
              <p:spPr>
                <a:xfrm>
                  <a:off x="9525000" y="5962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84" name="타원 383">
                  <a:extLst>
                    <a:ext uri="{FF2B5EF4-FFF2-40B4-BE49-F238E27FC236}">
                      <a16:creationId xmlns:a16="http://schemas.microsoft.com/office/drawing/2014/main" id="{2E242C90-DA1B-4650-8268-6280EFC9097D}"/>
                    </a:ext>
                  </a:extLst>
                </p:cNvPr>
                <p:cNvSpPr/>
                <p:nvPr/>
              </p:nvSpPr>
              <p:spPr>
                <a:xfrm>
                  <a:off x="9525000" y="6267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85" name="타원 384">
                  <a:extLst>
                    <a:ext uri="{FF2B5EF4-FFF2-40B4-BE49-F238E27FC236}">
                      <a16:creationId xmlns:a16="http://schemas.microsoft.com/office/drawing/2014/main" id="{A47B03C3-298F-4DDE-A617-0936B8798F80}"/>
                    </a:ext>
                  </a:extLst>
                </p:cNvPr>
                <p:cNvSpPr/>
                <p:nvPr/>
              </p:nvSpPr>
              <p:spPr>
                <a:xfrm>
                  <a:off x="9525000" y="6572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341" name="그룹 340">
                <a:extLst>
                  <a:ext uri="{FF2B5EF4-FFF2-40B4-BE49-F238E27FC236}">
                    <a16:creationId xmlns:a16="http://schemas.microsoft.com/office/drawing/2014/main" id="{FB1DDB6D-E0CC-42CE-9FCF-410FEAE0DB38}"/>
                  </a:ext>
                </a:extLst>
              </p:cNvPr>
              <p:cNvGrpSpPr/>
              <p:nvPr/>
            </p:nvGrpSpPr>
            <p:grpSpPr>
              <a:xfrm>
                <a:off x="7048500" y="185738"/>
                <a:ext cx="85725" cy="6486525"/>
                <a:chOff x="9525000" y="171450"/>
                <a:chExt cx="85725" cy="6486525"/>
              </a:xfrm>
              <a:grpFill/>
            </p:grpSpPr>
            <p:sp>
              <p:nvSpPr>
                <p:cNvPr id="342" name="타원 341">
                  <a:extLst>
                    <a:ext uri="{FF2B5EF4-FFF2-40B4-BE49-F238E27FC236}">
                      <a16:creationId xmlns:a16="http://schemas.microsoft.com/office/drawing/2014/main" id="{C84849F8-FA04-4CA2-B54D-AB3A8AC8011E}"/>
                    </a:ext>
                  </a:extLst>
                </p:cNvPr>
                <p:cNvSpPr/>
                <p:nvPr/>
              </p:nvSpPr>
              <p:spPr>
                <a:xfrm>
                  <a:off x="9525000" y="171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43" name="타원 342">
                  <a:extLst>
                    <a:ext uri="{FF2B5EF4-FFF2-40B4-BE49-F238E27FC236}">
                      <a16:creationId xmlns:a16="http://schemas.microsoft.com/office/drawing/2014/main" id="{319440ED-1CE5-482F-8D40-B905CD6CC649}"/>
                    </a:ext>
                  </a:extLst>
                </p:cNvPr>
                <p:cNvSpPr/>
                <p:nvPr/>
              </p:nvSpPr>
              <p:spPr>
                <a:xfrm>
                  <a:off x="9525000" y="476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44" name="타원 343">
                  <a:extLst>
                    <a:ext uri="{FF2B5EF4-FFF2-40B4-BE49-F238E27FC236}">
                      <a16:creationId xmlns:a16="http://schemas.microsoft.com/office/drawing/2014/main" id="{28882612-75CB-409F-8FAF-E6F205539155}"/>
                    </a:ext>
                  </a:extLst>
                </p:cNvPr>
                <p:cNvSpPr/>
                <p:nvPr/>
              </p:nvSpPr>
              <p:spPr>
                <a:xfrm>
                  <a:off x="9525000" y="781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45" name="타원 344">
                  <a:extLst>
                    <a:ext uri="{FF2B5EF4-FFF2-40B4-BE49-F238E27FC236}">
                      <a16:creationId xmlns:a16="http://schemas.microsoft.com/office/drawing/2014/main" id="{7F6D4751-16C4-4465-BE12-D2756901A0EB}"/>
                    </a:ext>
                  </a:extLst>
                </p:cNvPr>
                <p:cNvSpPr/>
                <p:nvPr/>
              </p:nvSpPr>
              <p:spPr>
                <a:xfrm>
                  <a:off x="9525000" y="1085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46" name="타원 345">
                  <a:extLst>
                    <a:ext uri="{FF2B5EF4-FFF2-40B4-BE49-F238E27FC236}">
                      <a16:creationId xmlns:a16="http://schemas.microsoft.com/office/drawing/2014/main" id="{18242742-6AD4-40F7-91F8-8292D9EB5BEA}"/>
                    </a:ext>
                  </a:extLst>
                </p:cNvPr>
                <p:cNvSpPr/>
                <p:nvPr/>
              </p:nvSpPr>
              <p:spPr>
                <a:xfrm>
                  <a:off x="9525000" y="1390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47" name="타원 346">
                  <a:extLst>
                    <a:ext uri="{FF2B5EF4-FFF2-40B4-BE49-F238E27FC236}">
                      <a16:creationId xmlns:a16="http://schemas.microsoft.com/office/drawing/2014/main" id="{61B81850-7786-454C-AE38-06F9BEE75202}"/>
                    </a:ext>
                  </a:extLst>
                </p:cNvPr>
                <p:cNvSpPr/>
                <p:nvPr/>
              </p:nvSpPr>
              <p:spPr>
                <a:xfrm>
                  <a:off x="9525000" y="1695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48" name="타원 347">
                  <a:extLst>
                    <a:ext uri="{FF2B5EF4-FFF2-40B4-BE49-F238E27FC236}">
                      <a16:creationId xmlns:a16="http://schemas.microsoft.com/office/drawing/2014/main" id="{8FFB6FDD-49C1-4615-9256-369A2AAD080F}"/>
                    </a:ext>
                  </a:extLst>
                </p:cNvPr>
                <p:cNvSpPr/>
                <p:nvPr/>
              </p:nvSpPr>
              <p:spPr>
                <a:xfrm>
                  <a:off x="9525000" y="2000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49" name="타원 348">
                  <a:extLst>
                    <a:ext uri="{FF2B5EF4-FFF2-40B4-BE49-F238E27FC236}">
                      <a16:creationId xmlns:a16="http://schemas.microsoft.com/office/drawing/2014/main" id="{3F345274-3AF6-4C7E-BAD0-1670A60D0569}"/>
                    </a:ext>
                  </a:extLst>
                </p:cNvPr>
                <p:cNvSpPr/>
                <p:nvPr/>
              </p:nvSpPr>
              <p:spPr>
                <a:xfrm>
                  <a:off x="9525000" y="2305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50" name="타원 349">
                  <a:extLst>
                    <a:ext uri="{FF2B5EF4-FFF2-40B4-BE49-F238E27FC236}">
                      <a16:creationId xmlns:a16="http://schemas.microsoft.com/office/drawing/2014/main" id="{9178E094-E5CC-4509-99A5-DEB5711499E7}"/>
                    </a:ext>
                  </a:extLst>
                </p:cNvPr>
                <p:cNvSpPr/>
                <p:nvPr/>
              </p:nvSpPr>
              <p:spPr>
                <a:xfrm>
                  <a:off x="9525000" y="2609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51" name="타원 350">
                  <a:extLst>
                    <a:ext uri="{FF2B5EF4-FFF2-40B4-BE49-F238E27FC236}">
                      <a16:creationId xmlns:a16="http://schemas.microsoft.com/office/drawing/2014/main" id="{95E8DF8C-6EAE-4DFA-802E-8E31E750D23C}"/>
                    </a:ext>
                  </a:extLst>
                </p:cNvPr>
                <p:cNvSpPr/>
                <p:nvPr/>
              </p:nvSpPr>
              <p:spPr>
                <a:xfrm>
                  <a:off x="9525000" y="2914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52" name="타원 351">
                  <a:extLst>
                    <a:ext uri="{FF2B5EF4-FFF2-40B4-BE49-F238E27FC236}">
                      <a16:creationId xmlns:a16="http://schemas.microsoft.com/office/drawing/2014/main" id="{EF423CE8-B61B-419D-9C0E-F780F5681C6C}"/>
                    </a:ext>
                  </a:extLst>
                </p:cNvPr>
                <p:cNvSpPr/>
                <p:nvPr/>
              </p:nvSpPr>
              <p:spPr>
                <a:xfrm>
                  <a:off x="9525000" y="3219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53" name="타원 352">
                  <a:extLst>
                    <a:ext uri="{FF2B5EF4-FFF2-40B4-BE49-F238E27FC236}">
                      <a16:creationId xmlns:a16="http://schemas.microsoft.com/office/drawing/2014/main" id="{4A0AE145-64E3-4FBD-8AB7-072ADE3641CF}"/>
                    </a:ext>
                  </a:extLst>
                </p:cNvPr>
                <p:cNvSpPr/>
                <p:nvPr/>
              </p:nvSpPr>
              <p:spPr>
                <a:xfrm>
                  <a:off x="9525000" y="3524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54" name="타원 353">
                  <a:extLst>
                    <a:ext uri="{FF2B5EF4-FFF2-40B4-BE49-F238E27FC236}">
                      <a16:creationId xmlns:a16="http://schemas.microsoft.com/office/drawing/2014/main" id="{5FD8D09C-7591-4BB2-91AF-DA58984D73ED}"/>
                    </a:ext>
                  </a:extLst>
                </p:cNvPr>
                <p:cNvSpPr/>
                <p:nvPr/>
              </p:nvSpPr>
              <p:spPr>
                <a:xfrm>
                  <a:off x="9525000" y="3829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55" name="타원 354">
                  <a:extLst>
                    <a:ext uri="{FF2B5EF4-FFF2-40B4-BE49-F238E27FC236}">
                      <a16:creationId xmlns:a16="http://schemas.microsoft.com/office/drawing/2014/main" id="{6C5C4896-A453-4FB3-A0F6-62E4B57B66AF}"/>
                    </a:ext>
                  </a:extLst>
                </p:cNvPr>
                <p:cNvSpPr/>
                <p:nvPr/>
              </p:nvSpPr>
              <p:spPr>
                <a:xfrm>
                  <a:off x="9525000" y="4133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56" name="타원 355">
                  <a:extLst>
                    <a:ext uri="{FF2B5EF4-FFF2-40B4-BE49-F238E27FC236}">
                      <a16:creationId xmlns:a16="http://schemas.microsoft.com/office/drawing/2014/main" id="{BDE62364-8659-47A0-AE21-3F1CF2CB0D94}"/>
                    </a:ext>
                  </a:extLst>
                </p:cNvPr>
                <p:cNvSpPr/>
                <p:nvPr/>
              </p:nvSpPr>
              <p:spPr>
                <a:xfrm>
                  <a:off x="9525000" y="4438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57" name="타원 356">
                  <a:extLst>
                    <a:ext uri="{FF2B5EF4-FFF2-40B4-BE49-F238E27FC236}">
                      <a16:creationId xmlns:a16="http://schemas.microsoft.com/office/drawing/2014/main" id="{3908B8B1-590D-4E55-8F23-23A7F5CFE6E1}"/>
                    </a:ext>
                  </a:extLst>
                </p:cNvPr>
                <p:cNvSpPr/>
                <p:nvPr/>
              </p:nvSpPr>
              <p:spPr>
                <a:xfrm>
                  <a:off x="9525000" y="4743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58" name="타원 357">
                  <a:extLst>
                    <a:ext uri="{FF2B5EF4-FFF2-40B4-BE49-F238E27FC236}">
                      <a16:creationId xmlns:a16="http://schemas.microsoft.com/office/drawing/2014/main" id="{0A21C738-4763-4ACF-8D03-041D4721488E}"/>
                    </a:ext>
                  </a:extLst>
                </p:cNvPr>
                <p:cNvSpPr/>
                <p:nvPr/>
              </p:nvSpPr>
              <p:spPr>
                <a:xfrm>
                  <a:off x="9525000" y="5048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59" name="타원 358">
                  <a:extLst>
                    <a:ext uri="{FF2B5EF4-FFF2-40B4-BE49-F238E27FC236}">
                      <a16:creationId xmlns:a16="http://schemas.microsoft.com/office/drawing/2014/main" id="{6928559E-A7DB-4104-A67D-C6D5697AA03F}"/>
                    </a:ext>
                  </a:extLst>
                </p:cNvPr>
                <p:cNvSpPr/>
                <p:nvPr/>
              </p:nvSpPr>
              <p:spPr>
                <a:xfrm>
                  <a:off x="9525000" y="5353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60" name="타원 359">
                  <a:extLst>
                    <a:ext uri="{FF2B5EF4-FFF2-40B4-BE49-F238E27FC236}">
                      <a16:creationId xmlns:a16="http://schemas.microsoft.com/office/drawing/2014/main" id="{66DEFF67-138A-46B7-A460-5CF64D31409F}"/>
                    </a:ext>
                  </a:extLst>
                </p:cNvPr>
                <p:cNvSpPr/>
                <p:nvPr/>
              </p:nvSpPr>
              <p:spPr>
                <a:xfrm>
                  <a:off x="9525000" y="5657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61" name="타원 360">
                  <a:extLst>
                    <a:ext uri="{FF2B5EF4-FFF2-40B4-BE49-F238E27FC236}">
                      <a16:creationId xmlns:a16="http://schemas.microsoft.com/office/drawing/2014/main" id="{E1CC1515-BBD8-485D-9A22-66F3CFA4BEDC}"/>
                    </a:ext>
                  </a:extLst>
                </p:cNvPr>
                <p:cNvSpPr/>
                <p:nvPr/>
              </p:nvSpPr>
              <p:spPr>
                <a:xfrm>
                  <a:off x="9525000" y="5962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62" name="타원 361">
                  <a:extLst>
                    <a:ext uri="{FF2B5EF4-FFF2-40B4-BE49-F238E27FC236}">
                      <a16:creationId xmlns:a16="http://schemas.microsoft.com/office/drawing/2014/main" id="{30A9A90C-F34E-4EE2-928C-A6E9235D6955}"/>
                    </a:ext>
                  </a:extLst>
                </p:cNvPr>
                <p:cNvSpPr/>
                <p:nvPr/>
              </p:nvSpPr>
              <p:spPr>
                <a:xfrm>
                  <a:off x="9525000" y="6267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63" name="타원 362">
                  <a:extLst>
                    <a:ext uri="{FF2B5EF4-FFF2-40B4-BE49-F238E27FC236}">
                      <a16:creationId xmlns:a16="http://schemas.microsoft.com/office/drawing/2014/main" id="{FD39E646-F1D5-40A5-8769-525A0546BCE7}"/>
                    </a:ext>
                  </a:extLst>
                </p:cNvPr>
                <p:cNvSpPr/>
                <p:nvPr/>
              </p:nvSpPr>
              <p:spPr>
                <a:xfrm>
                  <a:off x="9525000" y="6572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F488B55C-97D0-427D-9AF2-AB9F021D9ABB}"/>
                </a:ext>
              </a:extLst>
            </p:cNvPr>
            <p:cNvGrpSpPr/>
            <p:nvPr userDrawn="1"/>
          </p:nvGrpSpPr>
          <p:grpSpPr>
            <a:xfrm>
              <a:off x="7016844" y="323851"/>
              <a:ext cx="2544310" cy="6210300"/>
              <a:chOff x="7048500" y="185738"/>
              <a:chExt cx="2657475" cy="6486525"/>
            </a:xfrm>
            <a:grpFill/>
          </p:grpSpPr>
          <p:grpSp>
            <p:nvGrpSpPr>
              <p:cNvPr id="3" name="그룹 2">
                <a:extLst>
                  <a:ext uri="{FF2B5EF4-FFF2-40B4-BE49-F238E27FC236}">
                    <a16:creationId xmlns:a16="http://schemas.microsoft.com/office/drawing/2014/main" id="{2F8F1B59-C7D5-47DF-BF52-8E31551B3F89}"/>
                  </a:ext>
                </a:extLst>
              </p:cNvPr>
              <p:cNvGrpSpPr/>
              <p:nvPr/>
            </p:nvGrpSpPr>
            <p:grpSpPr>
              <a:xfrm>
                <a:off x="9620250" y="185738"/>
                <a:ext cx="85725" cy="6486525"/>
                <a:chOff x="9525000" y="171450"/>
                <a:chExt cx="85725" cy="6486525"/>
              </a:xfrm>
              <a:grpFill/>
            </p:grpSpPr>
            <p:sp>
              <p:nvSpPr>
                <p:cNvPr id="211" name="타원 210">
                  <a:extLst>
                    <a:ext uri="{FF2B5EF4-FFF2-40B4-BE49-F238E27FC236}">
                      <a16:creationId xmlns:a16="http://schemas.microsoft.com/office/drawing/2014/main" id="{4268F3EB-0F3D-41F3-9D86-3DA0626592B0}"/>
                    </a:ext>
                  </a:extLst>
                </p:cNvPr>
                <p:cNvSpPr/>
                <p:nvPr/>
              </p:nvSpPr>
              <p:spPr>
                <a:xfrm>
                  <a:off x="9525000" y="171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12" name="타원 211">
                  <a:extLst>
                    <a:ext uri="{FF2B5EF4-FFF2-40B4-BE49-F238E27FC236}">
                      <a16:creationId xmlns:a16="http://schemas.microsoft.com/office/drawing/2014/main" id="{9E9B6B54-203C-48C1-866F-977812617863}"/>
                    </a:ext>
                  </a:extLst>
                </p:cNvPr>
                <p:cNvSpPr/>
                <p:nvPr/>
              </p:nvSpPr>
              <p:spPr>
                <a:xfrm>
                  <a:off x="9525000" y="476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13" name="타원 212">
                  <a:extLst>
                    <a:ext uri="{FF2B5EF4-FFF2-40B4-BE49-F238E27FC236}">
                      <a16:creationId xmlns:a16="http://schemas.microsoft.com/office/drawing/2014/main" id="{DA38F1B3-2386-42F2-9947-1B13A1A7798C}"/>
                    </a:ext>
                  </a:extLst>
                </p:cNvPr>
                <p:cNvSpPr/>
                <p:nvPr/>
              </p:nvSpPr>
              <p:spPr>
                <a:xfrm>
                  <a:off x="9525000" y="781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14" name="타원 213">
                  <a:extLst>
                    <a:ext uri="{FF2B5EF4-FFF2-40B4-BE49-F238E27FC236}">
                      <a16:creationId xmlns:a16="http://schemas.microsoft.com/office/drawing/2014/main" id="{AF9D8AC7-8ECA-4106-9AC1-80B7E36D227C}"/>
                    </a:ext>
                  </a:extLst>
                </p:cNvPr>
                <p:cNvSpPr/>
                <p:nvPr/>
              </p:nvSpPr>
              <p:spPr>
                <a:xfrm>
                  <a:off x="9525000" y="1085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15" name="타원 214">
                  <a:extLst>
                    <a:ext uri="{FF2B5EF4-FFF2-40B4-BE49-F238E27FC236}">
                      <a16:creationId xmlns:a16="http://schemas.microsoft.com/office/drawing/2014/main" id="{628B36B9-81B1-4578-9ADB-8F2385DCC47F}"/>
                    </a:ext>
                  </a:extLst>
                </p:cNvPr>
                <p:cNvSpPr/>
                <p:nvPr/>
              </p:nvSpPr>
              <p:spPr>
                <a:xfrm>
                  <a:off x="9525000" y="1390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16" name="타원 215">
                  <a:extLst>
                    <a:ext uri="{FF2B5EF4-FFF2-40B4-BE49-F238E27FC236}">
                      <a16:creationId xmlns:a16="http://schemas.microsoft.com/office/drawing/2014/main" id="{52CFE3FE-0606-49CF-97E3-96880045F9FA}"/>
                    </a:ext>
                  </a:extLst>
                </p:cNvPr>
                <p:cNvSpPr/>
                <p:nvPr/>
              </p:nvSpPr>
              <p:spPr>
                <a:xfrm>
                  <a:off x="9525000" y="1695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17" name="타원 216">
                  <a:extLst>
                    <a:ext uri="{FF2B5EF4-FFF2-40B4-BE49-F238E27FC236}">
                      <a16:creationId xmlns:a16="http://schemas.microsoft.com/office/drawing/2014/main" id="{E4454CA5-CA7B-4A12-BAFF-6C59FF990E4B}"/>
                    </a:ext>
                  </a:extLst>
                </p:cNvPr>
                <p:cNvSpPr/>
                <p:nvPr/>
              </p:nvSpPr>
              <p:spPr>
                <a:xfrm>
                  <a:off x="9525000" y="2000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18" name="타원 217">
                  <a:extLst>
                    <a:ext uri="{FF2B5EF4-FFF2-40B4-BE49-F238E27FC236}">
                      <a16:creationId xmlns:a16="http://schemas.microsoft.com/office/drawing/2014/main" id="{96C9A7B3-525D-4FA7-B71B-CEED04CAC042}"/>
                    </a:ext>
                  </a:extLst>
                </p:cNvPr>
                <p:cNvSpPr/>
                <p:nvPr/>
              </p:nvSpPr>
              <p:spPr>
                <a:xfrm>
                  <a:off x="9525000" y="2305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19" name="타원 218">
                  <a:extLst>
                    <a:ext uri="{FF2B5EF4-FFF2-40B4-BE49-F238E27FC236}">
                      <a16:creationId xmlns:a16="http://schemas.microsoft.com/office/drawing/2014/main" id="{586A5DB4-EDDF-4C27-9ECC-8790B34D5838}"/>
                    </a:ext>
                  </a:extLst>
                </p:cNvPr>
                <p:cNvSpPr/>
                <p:nvPr/>
              </p:nvSpPr>
              <p:spPr>
                <a:xfrm>
                  <a:off x="9525000" y="2609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20" name="타원 219">
                  <a:extLst>
                    <a:ext uri="{FF2B5EF4-FFF2-40B4-BE49-F238E27FC236}">
                      <a16:creationId xmlns:a16="http://schemas.microsoft.com/office/drawing/2014/main" id="{DD02AF1B-60C1-4E81-8220-2F4FE805F968}"/>
                    </a:ext>
                  </a:extLst>
                </p:cNvPr>
                <p:cNvSpPr/>
                <p:nvPr/>
              </p:nvSpPr>
              <p:spPr>
                <a:xfrm>
                  <a:off x="9525000" y="2914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21" name="타원 220">
                  <a:extLst>
                    <a:ext uri="{FF2B5EF4-FFF2-40B4-BE49-F238E27FC236}">
                      <a16:creationId xmlns:a16="http://schemas.microsoft.com/office/drawing/2014/main" id="{E65DEE32-277C-42C0-8FCF-5AA02F811DE0}"/>
                    </a:ext>
                  </a:extLst>
                </p:cNvPr>
                <p:cNvSpPr/>
                <p:nvPr/>
              </p:nvSpPr>
              <p:spPr>
                <a:xfrm>
                  <a:off x="9525000" y="3219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22" name="타원 221">
                  <a:extLst>
                    <a:ext uri="{FF2B5EF4-FFF2-40B4-BE49-F238E27FC236}">
                      <a16:creationId xmlns:a16="http://schemas.microsoft.com/office/drawing/2014/main" id="{16702F1F-56B4-4B26-BEAB-263C3264AC32}"/>
                    </a:ext>
                  </a:extLst>
                </p:cNvPr>
                <p:cNvSpPr/>
                <p:nvPr/>
              </p:nvSpPr>
              <p:spPr>
                <a:xfrm>
                  <a:off x="9525000" y="3524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23" name="타원 222">
                  <a:extLst>
                    <a:ext uri="{FF2B5EF4-FFF2-40B4-BE49-F238E27FC236}">
                      <a16:creationId xmlns:a16="http://schemas.microsoft.com/office/drawing/2014/main" id="{7821614D-7CB8-4C7E-8ADF-E4E2AA535B7C}"/>
                    </a:ext>
                  </a:extLst>
                </p:cNvPr>
                <p:cNvSpPr/>
                <p:nvPr/>
              </p:nvSpPr>
              <p:spPr>
                <a:xfrm>
                  <a:off x="9525000" y="3829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24" name="타원 223">
                  <a:extLst>
                    <a:ext uri="{FF2B5EF4-FFF2-40B4-BE49-F238E27FC236}">
                      <a16:creationId xmlns:a16="http://schemas.microsoft.com/office/drawing/2014/main" id="{C835B98F-C696-4F17-9877-9B9E898FB521}"/>
                    </a:ext>
                  </a:extLst>
                </p:cNvPr>
                <p:cNvSpPr/>
                <p:nvPr/>
              </p:nvSpPr>
              <p:spPr>
                <a:xfrm>
                  <a:off x="9525000" y="4133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25" name="타원 224">
                  <a:extLst>
                    <a:ext uri="{FF2B5EF4-FFF2-40B4-BE49-F238E27FC236}">
                      <a16:creationId xmlns:a16="http://schemas.microsoft.com/office/drawing/2014/main" id="{8B71381F-6123-47D6-81F1-5855C9A5106F}"/>
                    </a:ext>
                  </a:extLst>
                </p:cNvPr>
                <p:cNvSpPr/>
                <p:nvPr/>
              </p:nvSpPr>
              <p:spPr>
                <a:xfrm>
                  <a:off x="9525000" y="4438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26" name="타원 225">
                  <a:extLst>
                    <a:ext uri="{FF2B5EF4-FFF2-40B4-BE49-F238E27FC236}">
                      <a16:creationId xmlns:a16="http://schemas.microsoft.com/office/drawing/2014/main" id="{E185350B-DE71-4946-A7B1-05244736CF2E}"/>
                    </a:ext>
                  </a:extLst>
                </p:cNvPr>
                <p:cNvSpPr/>
                <p:nvPr/>
              </p:nvSpPr>
              <p:spPr>
                <a:xfrm>
                  <a:off x="9525000" y="4743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27" name="타원 226">
                  <a:extLst>
                    <a:ext uri="{FF2B5EF4-FFF2-40B4-BE49-F238E27FC236}">
                      <a16:creationId xmlns:a16="http://schemas.microsoft.com/office/drawing/2014/main" id="{18F4F813-2801-4244-B6EF-6B281638997F}"/>
                    </a:ext>
                  </a:extLst>
                </p:cNvPr>
                <p:cNvSpPr/>
                <p:nvPr/>
              </p:nvSpPr>
              <p:spPr>
                <a:xfrm>
                  <a:off x="9525000" y="5048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28" name="타원 227">
                  <a:extLst>
                    <a:ext uri="{FF2B5EF4-FFF2-40B4-BE49-F238E27FC236}">
                      <a16:creationId xmlns:a16="http://schemas.microsoft.com/office/drawing/2014/main" id="{4141237E-FFAD-4EAA-89CD-9AB78860ED25}"/>
                    </a:ext>
                  </a:extLst>
                </p:cNvPr>
                <p:cNvSpPr/>
                <p:nvPr/>
              </p:nvSpPr>
              <p:spPr>
                <a:xfrm>
                  <a:off x="9525000" y="5353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29" name="타원 228">
                  <a:extLst>
                    <a:ext uri="{FF2B5EF4-FFF2-40B4-BE49-F238E27FC236}">
                      <a16:creationId xmlns:a16="http://schemas.microsoft.com/office/drawing/2014/main" id="{0AA50920-4D2E-4E57-87D7-590DE0546EF1}"/>
                    </a:ext>
                  </a:extLst>
                </p:cNvPr>
                <p:cNvSpPr/>
                <p:nvPr/>
              </p:nvSpPr>
              <p:spPr>
                <a:xfrm>
                  <a:off x="9525000" y="5657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30" name="타원 229">
                  <a:extLst>
                    <a:ext uri="{FF2B5EF4-FFF2-40B4-BE49-F238E27FC236}">
                      <a16:creationId xmlns:a16="http://schemas.microsoft.com/office/drawing/2014/main" id="{6DD7415A-7CC4-4D9B-8170-4D49A0552466}"/>
                    </a:ext>
                  </a:extLst>
                </p:cNvPr>
                <p:cNvSpPr/>
                <p:nvPr/>
              </p:nvSpPr>
              <p:spPr>
                <a:xfrm>
                  <a:off x="9525000" y="5962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31" name="타원 230">
                  <a:extLst>
                    <a:ext uri="{FF2B5EF4-FFF2-40B4-BE49-F238E27FC236}">
                      <a16:creationId xmlns:a16="http://schemas.microsoft.com/office/drawing/2014/main" id="{12D2C239-5581-426C-BEB1-1E8B54E41893}"/>
                    </a:ext>
                  </a:extLst>
                </p:cNvPr>
                <p:cNvSpPr/>
                <p:nvPr/>
              </p:nvSpPr>
              <p:spPr>
                <a:xfrm>
                  <a:off x="9525000" y="6267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32" name="타원 231">
                  <a:extLst>
                    <a:ext uri="{FF2B5EF4-FFF2-40B4-BE49-F238E27FC236}">
                      <a16:creationId xmlns:a16="http://schemas.microsoft.com/office/drawing/2014/main" id="{6059CAC7-7EE5-4B0B-8667-DC528649EB69}"/>
                    </a:ext>
                  </a:extLst>
                </p:cNvPr>
                <p:cNvSpPr/>
                <p:nvPr/>
              </p:nvSpPr>
              <p:spPr>
                <a:xfrm>
                  <a:off x="9525000" y="6572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4" name="그룹 3">
                <a:extLst>
                  <a:ext uri="{FF2B5EF4-FFF2-40B4-BE49-F238E27FC236}">
                    <a16:creationId xmlns:a16="http://schemas.microsoft.com/office/drawing/2014/main" id="{EFE89C4C-0BA9-4D40-82A1-7D956D53074A}"/>
                  </a:ext>
                </a:extLst>
              </p:cNvPr>
              <p:cNvGrpSpPr/>
              <p:nvPr/>
            </p:nvGrpSpPr>
            <p:grpSpPr>
              <a:xfrm>
                <a:off x="9334500" y="185738"/>
                <a:ext cx="85725" cy="6486525"/>
                <a:chOff x="9525000" y="171450"/>
                <a:chExt cx="85725" cy="6486525"/>
              </a:xfrm>
              <a:grpFill/>
            </p:grpSpPr>
            <p:sp>
              <p:nvSpPr>
                <p:cNvPr id="189" name="타원 188">
                  <a:extLst>
                    <a:ext uri="{FF2B5EF4-FFF2-40B4-BE49-F238E27FC236}">
                      <a16:creationId xmlns:a16="http://schemas.microsoft.com/office/drawing/2014/main" id="{14976049-2B20-4DD4-97D1-CED6CF7E5A2F}"/>
                    </a:ext>
                  </a:extLst>
                </p:cNvPr>
                <p:cNvSpPr/>
                <p:nvPr/>
              </p:nvSpPr>
              <p:spPr>
                <a:xfrm>
                  <a:off x="9525000" y="171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90" name="타원 189">
                  <a:extLst>
                    <a:ext uri="{FF2B5EF4-FFF2-40B4-BE49-F238E27FC236}">
                      <a16:creationId xmlns:a16="http://schemas.microsoft.com/office/drawing/2014/main" id="{18EBEF7E-352F-4165-9540-9CA4C6643C90}"/>
                    </a:ext>
                  </a:extLst>
                </p:cNvPr>
                <p:cNvSpPr/>
                <p:nvPr/>
              </p:nvSpPr>
              <p:spPr>
                <a:xfrm>
                  <a:off x="9525000" y="476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91" name="타원 190">
                  <a:extLst>
                    <a:ext uri="{FF2B5EF4-FFF2-40B4-BE49-F238E27FC236}">
                      <a16:creationId xmlns:a16="http://schemas.microsoft.com/office/drawing/2014/main" id="{4731CC8C-6128-41AF-BABE-22A9453956DB}"/>
                    </a:ext>
                  </a:extLst>
                </p:cNvPr>
                <p:cNvSpPr/>
                <p:nvPr/>
              </p:nvSpPr>
              <p:spPr>
                <a:xfrm>
                  <a:off x="9525000" y="781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92" name="타원 191">
                  <a:extLst>
                    <a:ext uri="{FF2B5EF4-FFF2-40B4-BE49-F238E27FC236}">
                      <a16:creationId xmlns:a16="http://schemas.microsoft.com/office/drawing/2014/main" id="{644B2060-EA61-4D25-BC4C-A320394A3112}"/>
                    </a:ext>
                  </a:extLst>
                </p:cNvPr>
                <p:cNvSpPr/>
                <p:nvPr/>
              </p:nvSpPr>
              <p:spPr>
                <a:xfrm>
                  <a:off x="9525000" y="1085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93" name="타원 192">
                  <a:extLst>
                    <a:ext uri="{FF2B5EF4-FFF2-40B4-BE49-F238E27FC236}">
                      <a16:creationId xmlns:a16="http://schemas.microsoft.com/office/drawing/2014/main" id="{F51897F8-D062-4E03-91F5-F67EE270751A}"/>
                    </a:ext>
                  </a:extLst>
                </p:cNvPr>
                <p:cNvSpPr/>
                <p:nvPr/>
              </p:nvSpPr>
              <p:spPr>
                <a:xfrm>
                  <a:off x="9525000" y="1390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94" name="타원 193">
                  <a:extLst>
                    <a:ext uri="{FF2B5EF4-FFF2-40B4-BE49-F238E27FC236}">
                      <a16:creationId xmlns:a16="http://schemas.microsoft.com/office/drawing/2014/main" id="{B3022854-21C5-4838-AE76-0BFB9330D200}"/>
                    </a:ext>
                  </a:extLst>
                </p:cNvPr>
                <p:cNvSpPr/>
                <p:nvPr/>
              </p:nvSpPr>
              <p:spPr>
                <a:xfrm>
                  <a:off x="9525000" y="1695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95" name="타원 194">
                  <a:extLst>
                    <a:ext uri="{FF2B5EF4-FFF2-40B4-BE49-F238E27FC236}">
                      <a16:creationId xmlns:a16="http://schemas.microsoft.com/office/drawing/2014/main" id="{28FB81EC-75B1-4AC7-BE3E-58194D661022}"/>
                    </a:ext>
                  </a:extLst>
                </p:cNvPr>
                <p:cNvSpPr/>
                <p:nvPr/>
              </p:nvSpPr>
              <p:spPr>
                <a:xfrm>
                  <a:off x="9525000" y="2000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96" name="타원 195">
                  <a:extLst>
                    <a:ext uri="{FF2B5EF4-FFF2-40B4-BE49-F238E27FC236}">
                      <a16:creationId xmlns:a16="http://schemas.microsoft.com/office/drawing/2014/main" id="{2E66F667-91E4-4BDA-8666-03573420000D}"/>
                    </a:ext>
                  </a:extLst>
                </p:cNvPr>
                <p:cNvSpPr/>
                <p:nvPr/>
              </p:nvSpPr>
              <p:spPr>
                <a:xfrm>
                  <a:off x="9525000" y="2305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97" name="타원 196">
                  <a:extLst>
                    <a:ext uri="{FF2B5EF4-FFF2-40B4-BE49-F238E27FC236}">
                      <a16:creationId xmlns:a16="http://schemas.microsoft.com/office/drawing/2014/main" id="{01CAD44C-A4E9-435C-9531-D084EBB1C0AD}"/>
                    </a:ext>
                  </a:extLst>
                </p:cNvPr>
                <p:cNvSpPr/>
                <p:nvPr/>
              </p:nvSpPr>
              <p:spPr>
                <a:xfrm>
                  <a:off x="9525000" y="2609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98" name="타원 197">
                  <a:extLst>
                    <a:ext uri="{FF2B5EF4-FFF2-40B4-BE49-F238E27FC236}">
                      <a16:creationId xmlns:a16="http://schemas.microsoft.com/office/drawing/2014/main" id="{AB3553B4-476B-4EEA-A36F-DEE17268B339}"/>
                    </a:ext>
                  </a:extLst>
                </p:cNvPr>
                <p:cNvSpPr/>
                <p:nvPr/>
              </p:nvSpPr>
              <p:spPr>
                <a:xfrm>
                  <a:off x="9525000" y="2914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99" name="타원 198">
                  <a:extLst>
                    <a:ext uri="{FF2B5EF4-FFF2-40B4-BE49-F238E27FC236}">
                      <a16:creationId xmlns:a16="http://schemas.microsoft.com/office/drawing/2014/main" id="{668CFBAE-861C-4226-B2C5-811F47066E6A}"/>
                    </a:ext>
                  </a:extLst>
                </p:cNvPr>
                <p:cNvSpPr/>
                <p:nvPr/>
              </p:nvSpPr>
              <p:spPr>
                <a:xfrm>
                  <a:off x="9525000" y="3219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00" name="타원 199">
                  <a:extLst>
                    <a:ext uri="{FF2B5EF4-FFF2-40B4-BE49-F238E27FC236}">
                      <a16:creationId xmlns:a16="http://schemas.microsoft.com/office/drawing/2014/main" id="{928E929F-C0CC-4EB8-96C8-450F4D2272EC}"/>
                    </a:ext>
                  </a:extLst>
                </p:cNvPr>
                <p:cNvSpPr/>
                <p:nvPr/>
              </p:nvSpPr>
              <p:spPr>
                <a:xfrm>
                  <a:off x="9525000" y="3524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01" name="타원 200">
                  <a:extLst>
                    <a:ext uri="{FF2B5EF4-FFF2-40B4-BE49-F238E27FC236}">
                      <a16:creationId xmlns:a16="http://schemas.microsoft.com/office/drawing/2014/main" id="{6A1D2E76-A401-4D90-AF8F-A66A83AA0DED}"/>
                    </a:ext>
                  </a:extLst>
                </p:cNvPr>
                <p:cNvSpPr/>
                <p:nvPr/>
              </p:nvSpPr>
              <p:spPr>
                <a:xfrm>
                  <a:off x="9525000" y="3829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02" name="타원 201">
                  <a:extLst>
                    <a:ext uri="{FF2B5EF4-FFF2-40B4-BE49-F238E27FC236}">
                      <a16:creationId xmlns:a16="http://schemas.microsoft.com/office/drawing/2014/main" id="{14AA30A0-BF76-4D8E-8754-01936B488892}"/>
                    </a:ext>
                  </a:extLst>
                </p:cNvPr>
                <p:cNvSpPr/>
                <p:nvPr/>
              </p:nvSpPr>
              <p:spPr>
                <a:xfrm>
                  <a:off x="9525000" y="4133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03" name="타원 202">
                  <a:extLst>
                    <a:ext uri="{FF2B5EF4-FFF2-40B4-BE49-F238E27FC236}">
                      <a16:creationId xmlns:a16="http://schemas.microsoft.com/office/drawing/2014/main" id="{D09CA436-4911-4412-ADDE-8046E8179D02}"/>
                    </a:ext>
                  </a:extLst>
                </p:cNvPr>
                <p:cNvSpPr/>
                <p:nvPr/>
              </p:nvSpPr>
              <p:spPr>
                <a:xfrm>
                  <a:off x="9525000" y="4438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04" name="타원 203">
                  <a:extLst>
                    <a:ext uri="{FF2B5EF4-FFF2-40B4-BE49-F238E27FC236}">
                      <a16:creationId xmlns:a16="http://schemas.microsoft.com/office/drawing/2014/main" id="{5E3B4202-60BF-4B85-84D6-2B0474AB3DF0}"/>
                    </a:ext>
                  </a:extLst>
                </p:cNvPr>
                <p:cNvSpPr/>
                <p:nvPr/>
              </p:nvSpPr>
              <p:spPr>
                <a:xfrm>
                  <a:off x="9525000" y="4743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05" name="타원 204">
                  <a:extLst>
                    <a:ext uri="{FF2B5EF4-FFF2-40B4-BE49-F238E27FC236}">
                      <a16:creationId xmlns:a16="http://schemas.microsoft.com/office/drawing/2014/main" id="{9851C91C-E0AF-411E-9E8C-A931D62A0C40}"/>
                    </a:ext>
                  </a:extLst>
                </p:cNvPr>
                <p:cNvSpPr/>
                <p:nvPr/>
              </p:nvSpPr>
              <p:spPr>
                <a:xfrm>
                  <a:off x="9525000" y="5048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06" name="타원 205">
                  <a:extLst>
                    <a:ext uri="{FF2B5EF4-FFF2-40B4-BE49-F238E27FC236}">
                      <a16:creationId xmlns:a16="http://schemas.microsoft.com/office/drawing/2014/main" id="{C8D6AB8C-FE1E-4617-BB8A-43C529DB6A97}"/>
                    </a:ext>
                  </a:extLst>
                </p:cNvPr>
                <p:cNvSpPr/>
                <p:nvPr/>
              </p:nvSpPr>
              <p:spPr>
                <a:xfrm>
                  <a:off x="9525000" y="5353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07" name="타원 206">
                  <a:extLst>
                    <a:ext uri="{FF2B5EF4-FFF2-40B4-BE49-F238E27FC236}">
                      <a16:creationId xmlns:a16="http://schemas.microsoft.com/office/drawing/2014/main" id="{E35D0093-B99B-45E5-ADE7-DD77BD94AE6D}"/>
                    </a:ext>
                  </a:extLst>
                </p:cNvPr>
                <p:cNvSpPr/>
                <p:nvPr/>
              </p:nvSpPr>
              <p:spPr>
                <a:xfrm>
                  <a:off x="9525000" y="5657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08" name="타원 207">
                  <a:extLst>
                    <a:ext uri="{FF2B5EF4-FFF2-40B4-BE49-F238E27FC236}">
                      <a16:creationId xmlns:a16="http://schemas.microsoft.com/office/drawing/2014/main" id="{659052E5-D1C7-47DA-A41E-D1F699729BCE}"/>
                    </a:ext>
                  </a:extLst>
                </p:cNvPr>
                <p:cNvSpPr/>
                <p:nvPr/>
              </p:nvSpPr>
              <p:spPr>
                <a:xfrm>
                  <a:off x="9525000" y="5962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09" name="타원 208">
                  <a:extLst>
                    <a:ext uri="{FF2B5EF4-FFF2-40B4-BE49-F238E27FC236}">
                      <a16:creationId xmlns:a16="http://schemas.microsoft.com/office/drawing/2014/main" id="{DA4AF175-4C9A-4FAF-8AD2-22698A6326B0}"/>
                    </a:ext>
                  </a:extLst>
                </p:cNvPr>
                <p:cNvSpPr/>
                <p:nvPr/>
              </p:nvSpPr>
              <p:spPr>
                <a:xfrm>
                  <a:off x="9525000" y="6267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10" name="타원 209">
                  <a:extLst>
                    <a:ext uri="{FF2B5EF4-FFF2-40B4-BE49-F238E27FC236}">
                      <a16:creationId xmlns:a16="http://schemas.microsoft.com/office/drawing/2014/main" id="{FC4A8B79-6684-4093-85BD-E011EF74F0E9}"/>
                    </a:ext>
                  </a:extLst>
                </p:cNvPr>
                <p:cNvSpPr/>
                <p:nvPr/>
              </p:nvSpPr>
              <p:spPr>
                <a:xfrm>
                  <a:off x="9525000" y="6572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5" name="그룹 4">
                <a:extLst>
                  <a:ext uri="{FF2B5EF4-FFF2-40B4-BE49-F238E27FC236}">
                    <a16:creationId xmlns:a16="http://schemas.microsoft.com/office/drawing/2014/main" id="{EB4953B8-868C-4EB8-96A8-5599C1CF33B4}"/>
                  </a:ext>
                </a:extLst>
              </p:cNvPr>
              <p:cNvGrpSpPr/>
              <p:nvPr/>
            </p:nvGrpSpPr>
            <p:grpSpPr>
              <a:xfrm>
                <a:off x="9048750" y="185738"/>
                <a:ext cx="85725" cy="6486525"/>
                <a:chOff x="9525000" y="171450"/>
                <a:chExt cx="85725" cy="6486525"/>
              </a:xfrm>
              <a:grpFill/>
            </p:grpSpPr>
            <p:sp>
              <p:nvSpPr>
                <p:cNvPr id="167" name="타원 166">
                  <a:extLst>
                    <a:ext uri="{FF2B5EF4-FFF2-40B4-BE49-F238E27FC236}">
                      <a16:creationId xmlns:a16="http://schemas.microsoft.com/office/drawing/2014/main" id="{6A51A233-9269-4386-A9EC-E76FE41B0C53}"/>
                    </a:ext>
                  </a:extLst>
                </p:cNvPr>
                <p:cNvSpPr/>
                <p:nvPr/>
              </p:nvSpPr>
              <p:spPr>
                <a:xfrm>
                  <a:off x="9525000" y="171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68" name="타원 167">
                  <a:extLst>
                    <a:ext uri="{FF2B5EF4-FFF2-40B4-BE49-F238E27FC236}">
                      <a16:creationId xmlns:a16="http://schemas.microsoft.com/office/drawing/2014/main" id="{610E0FBB-65FB-46C6-97FC-F402693C91D0}"/>
                    </a:ext>
                  </a:extLst>
                </p:cNvPr>
                <p:cNvSpPr/>
                <p:nvPr/>
              </p:nvSpPr>
              <p:spPr>
                <a:xfrm>
                  <a:off x="9525000" y="476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69" name="타원 168">
                  <a:extLst>
                    <a:ext uri="{FF2B5EF4-FFF2-40B4-BE49-F238E27FC236}">
                      <a16:creationId xmlns:a16="http://schemas.microsoft.com/office/drawing/2014/main" id="{3299F87B-AE2E-424C-B224-F5DB855A6783}"/>
                    </a:ext>
                  </a:extLst>
                </p:cNvPr>
                <p:cNvSpPr/>
                <p:nvPr/>
              </p:nvSpPr>
              <p:spPr>
                <a:xfrm>
                  <a:off x="9525000" y="781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70" name="타원 169">
                  <a:extLst>
                    <a:ext uri="{FF2B5EF4-FFF2-40B4-BE49-F238E27FC236}">
                      <a16:creationId xmlns:a16="http://schemas.microsoft.com/office/drawing/2014/main" id="{E4D75EB6-E27D-41BA-99A5-D990F47A8ACE}"/>
                    </a:ext>
                  </a:extLst>
                </p:cNvPr>
                <p:cNvSpPr/>
                <p:nvPr/>
              </p:nvSpPr>
              <p:spPr>
                <a:xfrm>
                  <a:off x="9525000" y="1085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71" name="타원 170">
                  <a:extLst>
                    <a:ext uri="{FF2B5EF4-FFF2-40B4-BE49-F238E27FC236}">
                      <a16:creationId xmlns:a16="http://schemas.microsoft.com/office/drawing/2014/main" id="{F7813658-F167-481A-8919-D5BE8D10BE96}"/>
                    </a:ext>
                  </a:extLst>
                </p:cNvPr>
                <p:cNvSpPr/>
                <p:nvPr/>
              </p:nvSpPr>
              <p:spPr>
                <a:xfrm>
                  <a:off x="9525000" y="1390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72" name="타원 171">
                  <a:extLst>
                    <a:ext uri="{FF2B5EF4-FFF2-40B4-BE49-F238E27FC236}">
                      <a16:creationId xmlns:a16="http://schemas.microsoft.com/office/drawing/2014/main" id="{0C779417-F9B0-4199-85FE-B727D50967EC}"/>
                    </a:ext>
                  </a:extLst>
                </p:cNvPr>
                <p:cNvSpPr/>
                <p:nvPr/>
              </p:nvSpPr>
              <p:spPr>
                <a:xfrm>
                  <a:off x="9525000" y="1695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73" name="타원 172">
                  <a:extLst>
                    <a:ext uri="{FF2B5EF4-FFF2-40B4-BE49-F238E27FC236}">
                      <a16:creationId xmlns:a16="http://schemas.microsoft.com/office/drawing/2014/main" id="{EB1C69A8-AB96-4336-A5A6-CDBAE3B67961}"/>
                    </a:ext>
                  </a:extLst>
                </p:cNvPr>
                <p:cNvSpPr/>
                <p:nvPr/>
              </p:nvSpPr>
              <p:spPr>
                <a:xfrm>
                  <a:off x="9525000" y="2000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74" name="타원 173">
                  <a:extLst>
                    <a:ext uri="{FF2B5EF4-FFF2-40B4-BE49-F238E27FC236}">
                      <a16:creationId xmlns:a16="http://schemas.microsoft.com/office/drawing/2014/main" id="{5E22350E-E374-470D-B4B8-96C973451F96}"/>
                    </a:ext>
                  </a:extLst>
                </p:cNvPr>
                <p:cNvSpPr/>
                <p:nvPr/>
              </p:nvSpPr>
              <p:spPr>
                <a:xfrm>
                  <a:off x="9525000" y="2305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75" name="타원 174">
                  <a:extLst>
                    <a:ext uri="{FF2B5EF4-FFF2-40B4-BE49-F238E27FC236}">
                      <a16:creationId xmlns:a16="http://schemas.microsoft.com/office/drawing/2014/main" id="{E1594FA2-2B26-4FC8-BADF-F7BB193864A4}"/>
                    </a:ext>
                  </a:extLst>
                </p:cNvPr>
                <p:cNvSpPr/>
                <p:nvPr/>
              </p:nvSpPr>
              <p:spPr>
                <a:xfrm>
                  <a:off x="9525000" y="2609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76" name="타원 175">
                  <a:extLst>
                    <a:ext uri="{FF2B5EF4-FFF2-40B4-BE49-F238E27FC236}">
                      <a16:creationId xmlns:a16="http://schemas.microsoft.com/office/drawing/2014/main" id="{17A62E9E-94E5-4D38-B8DE-3C35D4F37195}"/>
                    </a:ext>
                  </a:extLst>
                </p:cNvPr>
                <p:cNvSpPr/>
                <p:nvPr/>
              </p:nvSpPr>
              <p:spPr>
                <a:xfrm>
                  <a:off x="9525000" y="2914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77" name="타원 176">
                  <a:extLst>
                    <a:ext uri="{FF2B5EF4-FFF2-40B4-BE49-F238E27FC236}">
                      <a16:creationId xmlns:a16="http://schemas.microsoft.com/office/drawing/2014/main" id="{F6F04019-740F-4095-9FD3-B0EB44680BD5}"/>
                    </a:ext>
                  </a:extLst>
                </p:cNvPr>
                <p:cNvSpPr/>
                <p:nvPr/>
              </p:nvSpPr>
              <p:spPr>
                <a:xfrm>
                  <a:off x="9525000" y="3219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78" name="타원 177">
                  <a:extLst>
                    <a:ext uri="{FF2B5EF4-FFF2-40B4-BE49-F238E27FC236}">
                      <a16:creationId xmlns:a16="http://schemas.microsoft.com/office/drawing/2014/main" id="{CA35CB46-1B9F-4B84-85C9-8B3C481AFA46}"/>
                    </a:ext>
                  </a:extLst>
                </p:cNvPr>
                <p:cNvSpPr/>
                <p:nvPr/>
              </p:nvSpPr>
              <p:spPr>
                <a:xfrm>
                  <a:off x="9525000" y="3524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79" name="타원 178">
                  <a:extLst>
                    <a:ext uri="{FF2B5EF4-FFF2-40B4-BE49-F238E27FC236}">
                      <a16:creationId xmlns:a16="http://schemas.microsoft.com/office/drawing/2014/main" id="{7E5C4244-F08C-4D02-ACF1-3004214E62FA}"/>
                    </a:ext>
                  </a:extLst>
                </p:cNvPr>
                <p:cNvSpPr/>
                <p:nvPr/>
              </p:nvSpPr>
              <p:spPr>
                <a:xfrm>
                  <a:off x="9525000" y="3829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80" name="타원 179">
                  <a:extLst>
                    <a:ext uri="{FF2B5EF4-FFF2-40B4-BE49-F238E27FC236}">
                      <a16:creationId xmlns:a16="http://schemas.microsoft.com/office/drawing/2014/main" id="{A9E30502-F0FB-405F-9C60-5E5473EF2B4A}"/>
                    </a:ext>
                  </a:extLst>
                </p:cNvPr>
                <p:cNvSpPr/>
                <p:nvPr/>
              </p:nvSpPr>
              <p:spPr>
                <a:xfrm>
                  <a:off x="9525000" y="4133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81" name="타원 180">
                  <a:extLst>
                    <a:ext uri="{FF2B5EF4-FFF2-40B4-BE49-F238E27FC236}">
                      <a16:creationId xmlns:a16="http://schemas.microsoft.com/office/drawing/2014/main" id="{4BD30B89-33B9-4BA8-AA25-4E724CD1E4FF}"/>
                    </a:ext>
                  </a:extLst>
                </p:cNvPr>
                <p:cNvSpPr/>
                <p:nvPr/>
              </p:nvSpPr>
              <p:spPr>
                <a:xfrm>
                  <a:off x="9525000" y="4438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82" name="타원 181">
                  <a:extLst>
                    <a:ext uri="{FF2B5EF4-FFF2-40B4-BE49-F238E27FC236}">
                      <a16:creationId xmlns:a16="http://schemas.microsoft.com/office/drawing/2014/main" id="{986833D2-3008-4706-92AA-7908E8E3E096}"/>
                    </a:ext>
                  </a:extLst>
                </p:cNvPr>
                <p:cNvSpPr/>
                <p:nvPr/>
              </p:nvSpPr>
              <p:spPr>
                <a:xfrm>
                  <a:off x="9525000" y="4743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83" name="타원 182">
                  <a:extLst>
                    <a:ext uri="{FF2B5EF4-FFF2-40B4-BE49-F238E27FC236}">
                      <a16:creationId xmlns:a16="http://schemas.microsoft.com/office/drawing/2014/main" id="{0B03E3BC-0F25-465A-9F34-0A45774DE5FC}"/>
                    </a:ext>
                  </a:extLst>
                </p:cNvPr>
                <p:cNvSpPr/>
                <p:nvPr/>
              </p:nvSpPr>
              <p:spPr>
                <a:xfrm>
                  <a:off x="9525000" y="5048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84" name="타원 183">
                  <a:extLst>
                    <a:ext uri="{FF2B5EF4-FFF2-40B4-BE49-F238E27FC236}">
                      <a16:creationId xmlns:a16="http://schemas.microsoft.com/office/drawing/2014/main" id="{61255AD8-510E-4FF2-9979-B4F870497631}"/>
                    </a:ext>
                  </a:extLst>
                </p:cNvPr>
                <p:cNvSpPr/>
                <p:nvPr/>
              </p:nvSpPr>
              <p:spPr>
                <a:xfrm>
                  <a:off x="9525000" y="5353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85" name="타원 184">
                  <a:extLst>
                    <a:ext uri="{FF2B5EF4-FFF2-40B4-BE49-F238E27FC236}">
                      <a16:creationId xmlns:a16="http://schemas.microsoft.com/office/drawing/2014/main" id="{9EA63A8A-CAC9-46EC-B4DD-C1D314475127}"/>
                    </a:ext>
                  </a:extLst>
                </p:cNvPr>
                <p:cNvSpPr/>
                <p:nvPr/>
              </p:nvSpPr>
              <p:spPr>
                <a:xfrm>
                  <a:off x="9525000" y="5657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86" name="타원 185">
                  <a:extLst>
                    <a:ext uri="{FF2B5EF4-FFF2-40B4-BE49-F238E27FC236}">
                      <a16:creationId xmlns:a16="http://schemas.microsoft.com/office/drawing/2014/main" id="{927FD8E5-67DA-4923-ADD9-AB28EC286E32}"/>
                    </a:ext>
                  </a:extLst>
                </p:cNvPr>
                <p:cNvSpPr/>
                <p:nvPr/>
              </p:nvSpPr>
              <p:spPr>
                <a:xfrm>
                  <a:off x="9525000" y="5962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87" name="타원 186">
                  <a:extLst>
                    <a:ext uri="{FF2B5EF4-FFF2-40B4-BE49-F238E27FC236}">
                      <a16:creationId xmlns:a16="http://schemas.microsoft.com/office/drawing/2014/main" id="{8C570D96-DF46-4D2E-8374-1F90DAA7A865}"/>
                    </a:ext>
                  </a:extLst>
                </p:cNvPr>
                <p:cNvSpPr/>
                <p:nvPr/>
              </p:nvSpPr>
              <p:spPr>
                <a:xfrm>
                  <a:off x="9525000" y="6267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88" name="타원 187">
                  <a:extLst>
                    <a:ext uri="{FF2B5EF4-FFF2-40B4-BE49-F238E27FC236}">
                      <a16:creationId xmlns:a16="http://schemas.microsoft.com/office/drawing/2014/main" id="{30CB667C-1B75-476E-845E-43CD1374FADA}"/>
                    </a:ext>
                  </a:extLst>
                </p:cNvPr>
                <p:cNvSpPr/>
                <p:nvPr/>
              </p:nvSpPr>
              <p:spPr>
                <a:xfrm>
                  <a:off x="9525000" y="6572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6" name="그룹 5">
                <a:extLst>
                  <a:ext uri="{FF2B5EF4-FFF2-40B4-BE49-F238E27FC236}">
                    <a16:creationId xmlns:a16="http://schemas.microsoft.com/office/drawing/2014/main" id="{58530126-49E2-4BFC-9AFA-40DDBB04862C}"/>
                  </a:ext>
                </a:extLst>
              </p:cNvPr>
              <p:cNvGrpSpPr/>
              <p:nvPr/>
            </p:nvGrpSpPr>
            <p:grpSpPr>
              <a:xfrm>
                <a:off x="8763000" y="185738"/>
                <a:ext cx="85725" cy="6486525"/>
                <a:chOff x="9525000" y="171450"/>
                <a:chExt cx="85725" cy="6486525"/>
              </a:xfrm>
              <a:grpFill/>
            </p:grpSpPr>
            <p:sp>
              <p:nvSpPr>
                <p:cNvPr id="145" name="타원 144">
                  <a:extLst>
                    <a:ext uri="{FF2B5EF4-FFF2-40B4-BE49-F238E27FC236}">
                      <a16:creationId xmlns:a16="http://schemas.microsoft.com/office/drawing/2014/main" id="{A2ADC6A6-9A39-4A30-8CCD-005A13E55D15}"/>
                    </a:ext>
                  </a:extLst>
                </p:cNvPr>
                <p:cNvSpPr/>
                <p:nvPr/>
              </p:nvSpPr>
              <p:spPr>
                <a:xfrm>
                  <a:off x="9525000" y="171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6" name="타원 145">
                  <a:extLst>
                    <a:ext uri="{FF2B5EF4-FFF2-40B4-BE49-F238E27FC236}">
                      <a16:creationId xmlns:a16="http://schemas.microsoft.com/office/drawing/2014/main" id="{30F16DAC-D9E4-4AE4-A5DF-683D9E93A69D}"/>
                    </a:ext>
                  </a:extLst>
                </p:cNvPr>
                <p:cNvSpPr/>
                <p:nvPr/>
              </p:nvSpPr>
              <p:spPr>
                <a:xfrm>
                  <a:off x="9525000" y="476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7" name="타원 146">
                  <a:extLst>
                    <a:ext uri="{FF2B5EF4-FFF2-40B4-BE49-F238E27FC236}">
                      <a16:creationId xmlns:a16="http://schemas.microsoft.com/office/drawing/2014/main" id="{FC248305-9548-45AC-A340-AC1AAA545B0B}"/>
                    </a:ext>
                  </a:extLst>
                </p:cNvPr>
                <p:cNvSpPr/>
                <p:nvPr/>
              </p:nvSpPr>
              <p:spPr>
                <a:xfrm>
                  <a:off x="9525000" y="781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8" name="타원 147">
                  <a:extLst>
                    <a:ext uri="{FF2B5EF4-FFF2-40B4-BE49-F238E27FC236}">
                      <a16:creationId xmlns:a16="http://schemas.microsoft.com/office/drawing/2014/main" id="{AD32103E-F5F4-42BD-89D5-22074C20DEF6}"/>
                    </a:ext>
                  </a:extLst>
                </p:cNvPr>
                <p:cNvSpPr/>
                <p:nvPr/>
              </p:nvSpPr>
              <p:spPr>
                <a:xfrm>
                  <a:off x="9525000" y="1085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9" name="타원 148">
                  <a:extLst>
                    <a:ext uri="{FF2B5EF4-FFF2-40B4-BE49-F238E27FC236}">
                      <a16:creationId xmlns:a16="http://schemas.microsoft.com/office/drawing/2014/main" id="{7EB2AF21-13A1-48B4-885A-0F260AF09F74}"/>
                    </a:ext>
                  </a:extLst>
                </p:cNvPr>
                <p:cNvSpPr/>
                <p:nvPr/>
              </p:nvSpPr>
              <p:spPr>
                <a:xfrm>
                  <a:off x="9525000" y="1390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0" name="타원 149">
                  <a:extLst>
                    <a:ext uri="{FF2B5EF4-FFF2-40B4-BE49-F238E27FC236}">
                      <a16:creationId xmlns:a16="http://schemas.microsoft.com/office/drawing/2014/main" id="{766239B0-6DF2-4554-A0BA-AF7B12C4533C}"/>
                    </a:ext>
                  </a:extLst>
                </p:cNvPr>
                <p:cNvSpPr/>
                <p:nvPr/>
              </p:nvSpPr>
              <p:spPr>
                <a:xfrm>
                  <a:off x="9525000" y="1695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1" name="타원 150">
                  <a:extLst>
                    <a:ext uri="{FF2B5EF4-FFF2-40B4-BE49-F238E27FC236}">
                      <a16:creationId xmlns:a16="http://schemas.microsoft.com/office/drawing/2014/main" id="{5B883328-8795-4B00-AF03-35F49ACB19C4}"/>
                    </a:ext>
                  </a:extLst>
                </p:cNvPr>
                <p:cNvSpPr/>
                <p:nvPr/>
              </p:nvSpPr>
              <p:spPr>
                <a:xfrm>
                  <a:off x="9525000" y="2000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2" name="타원 151">
                  <a:extLst>
                    <a:ext uri="{FF2B5EF4-FFF2-40B4-BE49-F238E27FC236}">
                      <a16:creationId xmlns:a16="http://schemas.microsoft.com/office/drawing/2014/main" id="{6E2448E6-DF22-4439-9DAB-D8F48014D090}"/>
                    </a:ext>
                  </a:extLst>
                </p:cNvPr>
                <p:cNvSpPr/>
                <p:nvPr/>
              </p:nvSpPr>
              <p:spPr>
                <a:xfrm>
                  <a:off x="9525000" y="2305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3" name="타원 152">
                  <a:extLst>
                    <a:ext uri="{FF2B5EF4-FFF2-40B4-BE49-F238E27FC236}">
                      <a16:creationId xmlns:a16="http://schemas.microsoft.com/office/drawing/2014/main" id="{B4CD7E36-09BC-43A8-9396-4D566A092C11}"/>
                    </a:ext>
                  </a:extLst>
                </p:cNvPr>
                <p:cNvSpPr/>
                <p:nvPr/>
              </p:nvSpPr>
              <p:spPr>
                <a:xfrm>
                  <a:off x="9525000" y="2609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4" name="타원 153">
                  <a:extLst>
                    <a:ext uri="{FF2B5EF4-FFF2-40B4-BE49-F238E27FC236}">
                      <a16:creationId xmlns:a16="http://schemas.microsoft.com/office/drawing/2014/main" id="{3157E1D2-8CDD-4085-8A68-BC935B4CAFCF}"/>
                    </a:ext>
                  </a:extLst>
                </p:cNvPr>
                <p:cNvSpPr/>
                <p:nvPr/>
              </p:nvSpPr>
              <p:spPr>
                <a:xfrm>
                  <a:off x="9525000" y="2914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5" name="타원 154">
                  <a:extLst>
                    <a:ext uri="{FF2B5EF4-FFF2-40B4-BE49-F238E27FC236}">
                      <a16:creationId xmlns:a16="http://schemas.microsoft.com/office/drawing/2014/main" id="{0E9D567D-63B1-4C21-BEF9-0AF748979E4E}"/>
                    </a:ext>
                  </a:extLst>
                </p:cNvPr>
                <p:cNvSpPr/>
                <p:nvPr/>
              </p:nvSpPr>
              <p:spPr>
                <a:xfrm>
                  <a:off x="9525000" y="3219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6" name="타원 155">
                  <a:extLst>
                    <a:ext uri="{FF2B5EF4-FFF2-40B4-BE49-F238E27FC236}">
                      <a16:creationId xmlns:a16="http://schemas.microsoft.com/office/drawing/2014/main" id="{60580824-D700-48C4-A13E-9AF6056E83C1}"/>
                    </a:ext>
                  </a:extLst>
                </p:cNvPr>
                <p:cNvSpPr/>
                <p:nvPr/>
              </p:nvSpPr>
              <p:spPr>
                <a:xfrm>
                  <a:off x="9525000" y="3524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7" name="타원 156">
                  <a:extLst>
                    <a:ext uri="{FF2B5EF4-FFF2-40B4-BE49-F238E27FC236}">
                      <a16:creationId xmlns:a16="http://schemas.microsoft.com/office/drawing/2014/main" id="{2639C561-3FC2-40BF-9DCD-41DBB0C72885}"/>
                    </a:ext>
                  </a:extLst>
                </p:cNvPr>
                <p:cNvSpPr/>
                <p:nvPr/>
              </p:nvSpPr>
              <p:spPr>
                <a:xfrm>
                  <a:off x="9525000" y="3829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8" name="타원 157">
                  <a:extLst>
                    <a:ext uri="{FF2B5EF4-FFF2-40B4-BE49-F238E27FC236}">
                      <a16:creationId xmlns:a16="http://schemas.microsoft.com/office/drawing/2014/main" id="{1298B1D6-9C72-48DD-A3BC-C18D196F73E7}"/>
                    </a:ext>
                  </a:extLst>
                </p:cNvPr>
                <p:cNvSpPr/>
                <p:nvPr/>
              </p:nvSpPr>
              <p:spPr>
                <a:xfrm>
                  <a:off x="9525000" y="4133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9" name="타원 158">
                  <a:extLst>
                    <a:ext uri="{FF2B5EF4-FFF2-40B4-BE49-F238E27FC236}">
                      <a16:creationId xmlns:a16="http://schemas.microsoft.com/office/drawing/2014/main" id="{28676F4D-F9A0-4458-8668-261A8E951B62}"/>
                    </a:ext>
                  </a:extLst>
                </p:cNvPr>
                <p:cNvSpPr/>
                <p:nvPr/>
              </p:nvSpPr>
              <p:spPr>
                <a:xfrm>
                  <a:off x="9525000" y="4438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60" name="타원 159">
                  <a:extLst>
                    <a:ext uri="{FF2B5EF4-FFF2-40B4-BE49-F238E27FC236}">
                      <a16:creationId xmlns:a16="http://schemas.microsoft.com/office/drawing/2014/main" id="{93AA7123-1A29-43FD-B170-8369A47DE632}"/>
                    </a:ext>
                  </a:extLst>
                </p:cNvPr>
                <p:cNvSpPr/>
                <p:nvPr/>
              </p:nvSpPr>
              <p:spPr>
                <a:xfrm>
                  <a:off x="9525000" y="4743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61" name="타원 160">
                  <a:extLst>
                    <a:ext uri="{FF2B5EF4-FFF2-40B4-BE49-F238E27FC236}">
                      <a16:creationId xmlns:a16="http://schemas.microsoft.com/office/drawing/2014/main" id="{C993BCD8-82C6-4703-88EE-FBC0BC70F4AC}"/>
                    </a:ext>
                  </a:extLst>
                </p:cNvPr>
                <p:cNvSpPr/>
                <p:nvPr/>
              </p:nvSpPr>
              <p:spPr>
                <a:xfrm>
                  <a:off x="9525000" y="5048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62" name="타원 161">
                  <a:extLst>
                    <a:ext uri="{FF2B5EF4-FFF2-40B4-BE49-F238E27FC236}">
                      <a16:creationId xmlns:a16="http://schemas.microsoft.com/office/drawing/2014/main" id="{722C4E4E-5491-470F-89FC-4E79B758CE55}"/>
                    </a:ext>
                  </a:extLst>
                </p:cNvPr>
                <p:cNvSpPr/>
                <p:nvPr/>
              </p:nvSpPr>
              <p:spPr>
                <a:xfrm>
                  <a:off x="9525000" y="5353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63" name="타원 162">
                  <a:extLst>
                    <a:ext uri="{FF2B5EF4-FFF2-40B4-BE49-F238E27FC236}">
                      <a16:creationId xmlns:a16="http://schemas.microsoft.com/office/drawing/2014/main" id="{D52FAEC8-9DDC-4C6C-9294-A124B2E84D1E}"/>
                    </a:ext>
                  </a:extLst>
                </p:cNvPr>
                <p:cNvSpPr/>
                <p:nvPr/>
              </p:nvSpPr>
              <p:spPr>
                <a:xfrm>
                  <a:off x="9525000" y="5657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64" name="타원 163">
                  <a:extLst>
                    <a:ext uri="{FF2B5EF4-FFF2-40B4-BE49-F238E27FC236}">
                      <a16:creationId xmlns:a16="http://schemas.microsoft.com/office/drawing/2014/main" id="{3DB78F8E-E210-4F28-B313-FDCEF8E74ED9}"/>
                    </a:ext>
                  </a:extLst>
                </p:cNvPr>
                <p:cNvSpPr/>
                <p:nvPr/>
              </p:nvSpPr>
              <p:spPr>
                <a:xfrm>
                  <a:off x="9525000" y="5962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65" name="타원 164">
                  <a:extLst>
                    <a:ext uri="{FF2B5EF4-FFF2-40B4-BE49-F238E27FC236}">
                      <a16:creationId xmlns:a16="http://schemas.microsoft.com/office/drawing/2014/main" id="{A5616FD2-09F3-4DA9-989F-4922284CA868}"/>
                    </a:ext>
                  </a:extLst>
                </p:cNvPr>
                <p:cNvSpPr/>
                <p:nvPr/>
              </p:nvSpPr>
              <p:spPr>
                <a:xfrm>
                  <a:off x="9525000" y="6267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66" name="타원 165">
                  <a:extLst>
                    <a:ext uri="{FF2B5EF4-FFF2-40B4-BE49-F238E27FC236}">
                      <a16:creationId xmlns:a16="http://schemas.microsoft.com/office/drawing/2014/main" id="{63121F08-78BF-40A3-827D-11704849AE37}"/>
                    </a:ext>
                  </a:extLst>
                </p:cNvPr>
                <p:cNvSpPr/>
                <p:nvPr/>
              </p:nvSpPr>
              <p:spPr>
                <a:xfrm>
                  <a:off x="9525000" y="6572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7" name="그룹 6">
                <a:extLst>
                  <a:ext uri="{FF2B5EF4-FFF2-40B4-BE49-F238E27FC236}">
                    <a16:creationId xmlns:a16="http://schemas.microsoft.com/office/drawing/2014/main" id="{FA975753-0828-44C0-B501-1321758299A5}"/>
                  </a:ext>
                </a:extLst>
              </p:cNvPr>
              <p:cNvGrpSpPr/>
              <p:nvPr/>
            </p:nvGrpSpPr>
            <p:grpSpPr>
              <a:xfrm>
                <a:off x="8477250" y="185738"/>
                <a:ext cx="85725" cy="6486525"/>
                <a:chOff x="9525000" y="171450"/>
                <a:chExt cx="85725" cy="6486525"/>
              </a:xfrm>
              <a:grpFill/>
            </p:grpSpPr>
            <p:sp>
              <p:nvSpPr>
                <p:cNvPr id="123" name="타원 122">
                  <a:extLst>
                    <a:ext uri="{FF2B5EF4-FFF2-40B4-BE49-F238E27FC236}">
                      <a16:creationId xmlns:a16="http://schemas.microsoft.com/office/drawing/2014/main" id="{B65C0817-AA4C-4AFF-96C7-9A189B3D116D}"/>
                    </a:ext>
                  </a:extLst>
                </p:cNvPr>
                <p:cNvSpPr/>
                <p:nvPr/>
              </p:nvSpPr>
              <p:spPr>
                <a:xfrm>
                  <a:off x="9525000" y="171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4" name="타원 123">
                  <a:extLst>
                    <a:ext uri="{FF2B5EF4-FFF2-40B4-BE49-F238E27FC236}">
                      <a16:creationId xmlns:a16="http://schemas.microsoft.com/office/drawing/2014/main" id="{3079DDBF-B91F-45EB-A6A2-0C9ABF7D303D}"/>
                    </a:ext>
                  </a:extLst>
                </p:cNvPr>
                <p:cNvSpPr/>
                <p:nvPr/>
              </p:nvSpPr>
              <p:spPr>
                <a:xfrm>
                  <a:off x="9525000" y="476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5" name="타원 124">
                  <a:extLst>
                    <a:ext uri="{FF2B5EF4-FFF2-40B4-BE49-F238E27FC236}">
                      <a16:creationId xmlns:a16="http://schemas.microsoft.com/office/drawing/2014/main" id="{5A1C7EC3-28C3-4529-BF40-F5554C7DD85F}"/>
                    </a:ext>
                  </a:extLst>
                </p:cNvPr>
                <p:cNvSpPr/>
                <p:nvPr/>
              </p:nvSpPr>
              <p:spPr>
                <a:xfrm>
                  <a:off x="9525000" y="781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6" name="타원 125">
                  <a:extLst>
                    <a:ext uri="{FF2B5EF4-FFF2-40B4-BE49-F238E27FC236}">
                      <a16:creationId xmlns:a16="http://schemas.microsoft.com/office/drawing/2014/main" id="{683476C0-FAF7-4E8E-88E0-FA4A3FA9102F}"/>
                    </a:ext>
                  </a:extLst>
                </p:cNvPr>
                <p:cNvSpPr/>
                <p:nvPr/>
              </p:nvSpPr>
              <p:spPr>
                <a:xfrm>
                  <a:off x="9525000" y="1085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7" name="타원 126">
                  <a:extLst>
                    <a:ext uri="{FF2B5EF4-FFF2-40B4-BE49-F238E27FC236}">
                      <a16:creationId xmlns:a16="http://schemas.microsoft.com/office/drawing/2014/main" id="{DCCA45AE-1789-4F72-9625-9397A218F52E}"/>
                    </a:ext>
                  </a:extLst>
                </p:cNvPr>
                <p:cNvSpPr/>
                <p:nvPr/>
              </p:nvSpPr>
              <p:spPr>
                <a:xfrm>
                  <a:off x="9525000" y="1390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8" name="타원 127">
                  <a:extLst>
                    <a:ext uri="{FF2B5EF4-FFF2-40B4-BE49-F238E27FC236}">
                      <a16:creationId xmlns:a16="http://schemas.microsoft.com/office/drawing/2014/main" id="{5725B977-72CD-40DE-B189-A37E3C94B525}"/>
                    </a:ext>
                  </a:extLst>
                </p:cNvPr>
                <p:cNvSpPr/>
                <p:nvPr/>
              </p:nvSpPr>
              <p:spPr>
                <a:xfrm>
                  <a:off x="9525000" y="1695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9" name="타원 128">
                  <a:extLst>
                    <a:ext uri="{FF2B5EF4-FFF2-40B4-BE49-F238E27FC236}">
                      <a16:creationId xmlns:a16="http://schemas.microsoft.com/office/drawing/2014/main" id="{15EA5039-7110-42BC-9F17-5696CEEDC177}"/>
                    </a:ext>
                  </a:extLst>
                </p:cNvPr>
                <p:cNvSpPr/>
                <p:nvPr/>
              </p:nvSpPr>
              <p:spPr>
                <a:xfrm>
                  <a:off x="9525000" y="2000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0" name="타원 129">
                  <a:extLst>
                    <a:ext uri="{FF2B5EF4-FFF2-40B4-BE49-F238E27FC236}">
                      <a16:creationId xmlns:a16="http://schemas.microsoft.com/office/drawing/2014/main" id="{27D08350-1B4D-42D2-A2B8-15F96084C41C}"/>
                    </a:ext>
                  </a:extLst>
                </p:cNvPr>
                <p:cNvSpPr/>
                <p:nvPr/>
              </p:nvSpPr>
              <p:spPr>
                <a:xfrm>
                  <a:off x="9525000" y="2305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1" name="타원 130">
                  <a:extLst>
                    <a:ext uri="{FF2B5EF4-FFF2-40B4-BE49-F238E27FC236}">
                      <a16:creationId xmlns:a16="http://schemas.microsoft.com/office/drawing/2014/main" id="{DC713B0E-F75C-4A5D-B739-583602F8E3D0}"/>
                    </a:ext>
                  </a:extLst>
                </p:cNvPr>
                <p:cNvSpPr/>
                <p:nvPr/>
              </p:nvSpPr>
              <p:spPr>
                <a:xfrm>
                  <a:off x="9525000" y="2609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2" name="타원 131">
                  <a:extLst>
                    <a:ext uri="{FF2B5EF4-FFF2-40B4-BE49-F238E27FC236}">
                      <a16:creationId xmlns:a16="http://schemas.microsoft.com/office/drawing/2014/main" id="{F853AEAD-FC7B-445F-B9D0-C373247BADF0}"/>
                    </a:ext>
                  </a:extLst>
                </p:cNvPr>
                <p:cNvSpPr/>
                <p:nvPr/>
              </p:nvSpPr>
              <p:spPr>
                <a:xfrm>
                  <a:off x="9525000" y="2914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3" name="타원 132">
                  <a:extLst>
                    <a:ext uri="{FF2B5EF4-FFF2-40B4-BE49-F238E27FC236}">
                      <a16:creationId xmlns:a16="http://schemas.microsoft.com/office/drawing/2014/main" id="{007FC4A7-E4C3-409C-A977-DC141943E84D}"/>
                    </a:ext>
                  </a:extLst>
                </p:cNvPr>
                <p:cNvSpPr/>
                <p:nvPr/>
              </p:nvSpPr>
              <p:spPr>
                <a:xfrm>
                  <a:off x="9525000" y="3219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4" name="타원 133">
                  <a:extLst>
                    <a:ext uri="{FF2B5EF4-FFF2-40B4-BE49-F238E27FC236}">
                      <a16:creationId xmlns:a16="http://schemas.microsoft.com/office/drawing/2014/main" id="{AD88F735-3392-4144-8D45-09DF6E53C1F0}"/>
                    </a:ext>
                  </a:extLst>
                </p:cNvPr>
                <p:cNvSpPr/>
                <p:nvPr/>
              </p:nvSpPr>
              <p:spPr>
                <a:xfrm>
                  <a:off x="9525000" y="3524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5" name="타원 134">
                  <a:extLst>
                    <a:ext uri="{FF2B5EF4-FFF2-40B4-BE49-F238E27FC236}">
                      <a16:creationId xmlns:a16="http://schemas.microsoft.com/office/drawing/2014/main" id="{78E56A25-937D-4ABB-8E9C-1C12B07FEDF1}"/>
                    </a:ext>
                  </a:extLst>
                </p:cNvPr>
                <p:cNvSpPr/>
                <p:nvPr/>
              </p:nvSpPr>
              <p:spPr>
                <a:xfrm>
                  <a:off x="9525000" y="3829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6" name="타원 135">
                  <a:extLst>
                    <a:ext uri="{FF2B5EF4-FFF2-40B4-BE49-F238E27FC236}">
                      <a16:creationId xmlns:a16="http://schemas.microsoft.com/office/drawing/2014/main" id="{EC7CB516-9891-4675-8635-7E8A359544A2}"/>
                    </a:ext>
                  </a:extLst>
                </p:cNvPr>
                <p:cNvSpPr/>
                <p:nvPr/>
              </p:nvSpPr>
              <p:spPr>
                <a:xfrm>
                  <a:off x="9525000" y="4133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7" name="타원 136">
                  <a:extLst>
                    <a:ext uri="{FF2B5EF4-FFF2-40B4-BE49-F238E27FC236}">
                      <a16:creationId xmlns:a16="http://schemas.microsoft.com/office/drawing/2014/main" id="{8297C72B-9E4D-4EB1-B11F-D5EA48369ED4}"/>
                    </a:ext>
                  </a:extLst>
                </p:cNvPr>
                <p:cNvSpPr/>
                <p:nvPr/>
              </p:nvSpPr>
              <p:spPr>
                <a:xfrm>
                  <a:off x="9525000" y="4438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8" name="타원 137">
                  <a:extLst>
                    <a:ext uri="{FF2B5EF4-FFF2-40B4-BE49-F238E27FC236}">
                      <a16:creationId xmlns:a16="http://schemas.microsoft.com/office/drawing/2014/main" id="{E7E9DB47-606E-472A-810F-4E1DC7EBD088}"/>
                    </a:ext>
                  </a:extLst>
                </p:cNvPr>
                <p:cNvSpPr/>
                <p:nvPr/>
              </p:nvSpPr>
              <p:spPr>
                <a:xfrm>
                  <a:off x="9525000" y="4743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9" name="타원 138">
                  <a:extLst>
                    <a:ext uri="{FF2B5EF4-FFF2-40B4-BE49-F238E27FC236}">
                      <a16:creationId xmlns:a16="http://schemas.microsoft.com/office/drawing/2014/main" id="{65C2BBC7-9B85-42C4-8EF3-25E91F1014A5}"/>
                    </a:ext>
                  </a:extLst>
                </p:cNvPr>
                <p:cNvSpPr/>
                <p:nvPr/>
              </p:nvSpPr>
              <p:spPr>
                <a:xfrm>
                  <a:off x="9525000" y="5048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0" name="타원 139">
                  <a:extLst>
                    <a:ext uri="{FF2B5EF4-FFF2-40B4-BE49-F238E27FC236}">
                      <a16:creationId xmlns:a16="http://schemas.microsoft.com/office/drawing/2014/main" id="{0FE2098A-8A0A-490D-8163-19184E363E52}"/>
                    </a:ext>
                  </a:extLst>
                </p:cNvPr>
                <p:cNvSpPr/>
                <p:nvPr/>
              </p:nvSpPr>
              <p:spPr>
                <a:xfrm>
                  <a:off x="9525000" y="5353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1" name="타원 140">
                  <a:extLst>
                    <a:ext uri="{FF2B5EF4-FFF2-40B4-BE49-F238E27FC236}">
                      <a16:creationId xmlns:a16="http://schemas.microsoft.com/office/drawing/2014/main" id="{EDF1A4BB-2F69-4F74-AA7D-6C0DADAFA65E}"/>
                    </a:ext>
                  </a:extLst>
                </p:cNvPr>
                <p:cNvSpPr/>
                <p:nvPr/>
              </p:nvSpPr>
              <p:spPr>
                <a:xfrm>
                  <a:off x="9525000" y="5657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2" name="타원 141">
                  <a:extLst>
                    <a:ext uri="{FF2B5EF4-FFF2-40B4-BE49-F238E27FC236}">
                      <a16:creationId xmlns:a16="http://schemas.microsoft.com/office/drawing/2014/main" id="{F709AF96-DDCF-4161-AF7C-D02BA01006D8}"/>
                    </a:ext>
                  </a:extLst>
                </p:cNvPr>
                <p:cNvSpPr/>
                <p:nvPr/>
              </p:nvSpPr>
              <p:spPr>
                <a:xfrm>
                  <a:off x="9525000" y="5962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3" name="타원 142">
                  <a:extLst>
                    <a:ext uri="{FF2B5EF4-FFF2-40B4-BE49-F238E27FC236}">
                      <a16:creationId xmlns:a16="http://schemas.microsoft.com/office/drawing/2014/main" id="{A8D3F96E-A755-47C2-A095-00A8A6D70EF4}"/>
                    </a:ext>
                  </a:extLst>
                </p:cNvPr>
                <p:cNvSpPr/>
                <p:nvPr/>
              </p:nvSpPr>
              <p:spPr>
                <a:xfrm>
                  <a:off x="9525000" y="6267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4" name="타원 143">
                  <a:extLst>
                    <a:ext uri="{FF2B5EF4-FFF2-40B4-BE49-F238E27FC236}">
                      <a16:creationId xmlns:a16="http://schemas.microsoft.com/office/drawing/2014/main" id="{3DEE53B5-C3C6-49AB-B7BC-185976AB92B5}"/>
                    </a:ext>
                  </a:extLst>
                </p:cNvPr>
                <p:cNvSpPr/>
                <p:nvPr/>
              </p:nvSpPr>
              <p:spPr>
                <a:xfrm>
                  <a:off x="9525000" y="6572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8" name="그룹 7">
                <a:extLst>
                  <a:ext uri="{FF2B5EF4-FFF2-40B4-BE49-F238E27FC236}">
                    <a16:creationId xmlns:a16="http://schemas.microsoft.com/office/drawing/2014/main" id="{DC2D829F-66F8-4C5E-8D79-8EE59EB4C3B7}"/>
                  </a:ext>
                </a:extLst>
              </p:cNvPr>
              <p:cNvGrpSpPr/>
              <p:nvPr/>
            </p:nvGrpSpPr>
            <p:grpSpPr>
              <a:xfrm>
                <a:off x="8191500" y="185738"/>
                <a:ext cx="85725" cy="6486525"/>
                <a:chOff x="9525000" y="171450"/>
                <a:chExt cx="85725" cy="6486525"/>
              </a:xfrm>
              <a:grpFill/>
            </p:grpSpPr>
            <p:sp>
              <p:nvSpPr>
                <p:cNvPr id="101" name="타원 100">
                  <a:extLst>
                    <a:ext uri="{FF2B5EF4-FFF2-40B4-BE49-F238E27FC236}">
                      <a16:creationId xmlns:a16="http://schemas.microsoft.com/office/drawing/2014/main" id="{690B5B5F-727F-4B81-A970-1B3B7FBB8CD3}"/>
                    </a:ext>
                  </a:extLst>
                </p:cNvPr>
                <p:cNvSpPr/>
                <p:nvPr/>
              </p:nvSpPr>
              <p:spPr>
                <a:xfrm>
                  <a:off x="9525000" y="171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2" name="타원 101">
                  <a:extLst>
                    <a:ext uri="{FF2B5EF4-FFF2-40B4-BE49-F238E27FC236}">
                      <a16:creationId xmlns:a16="http://schemas.microsoft.com/office/drawing/2014/main" id="{229F1AC3-521E-4F8A-85E6-AD4C700A2C17}"/>
                    </a:ext>
                  </a:extLst>
                </p:cNvPr>
                <p:cNvSpPr/>
                <p:nvPr/>
              </p:nvSpPr>
              <p:spPr>
                <a:xfrm>
                  <a:off x="9525000" y="476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3" name="타원 102">
                  <a:extLst>
                    <a:ext uri="{FF2B5EF4-FFF2-40B4-BE49-F238E27FC236}">
                      <a16:creationId xmlns:a16="http://schemas.microsoft.com/office/drawing/2014/main" id="{AB2DAF69-9E8F-4215-9382-FF7F921CA6C7}"/>
                    </a:ext>
                  </a:extLst>
                </p:cNvPr>
                <p:cNvSpPr/>
                <p:nvPr/>
              </p:nvSpPr>
              <p:spPr>
                <a:xfrm>
                  <a:off x="9525000" y="781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4" name="타원 103">
                  <a:extLst>
                    <a:ext uri="{FF2B5EF4-FFF2-40B4-BE49-F238E27FC236}">
                      <a16:creationId xmlns:a16="http://schemas.microsoft.com/office/drawing/2014/main" id="{DABB3E1A-4E9F-490D-9944-06E29BAA618E}"/>
                    </a:ext>
                  </a:extLst>
                </p:cNvPr>
                <p:cNvSpPr/>
                <p:nvPr/>
              </p:nvSpPr>
              <p:spPr>
                <a:xfrm>
                  <a:off x="9525000" y="1085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5" name="타원 104">
                  <a:extLst>
                    <a:ext uri="{FF2B5EF4-FFF2-40B4-BE49-F238E27FC236}">
                      <a16:creationId xmlns:a16="http://schemas.microsoft.com/office/drawing/2014/main" id="{A0A38802-FDAB-40A9-BBA4-77F85A8D02F2}"/>
                    </a:ext>
                  </a:extLst>
                </p:cNvPr>
                <p:cNvSpPr/>
                <p:nvPr/>
              </p:nvSpPr>
              <p:spPr>
                <a:xfrm>
                  <a:off x="9525000" y="1390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6" name="타원 105">
                  <a:extLst>
                    <a:ext uri="{FF2B5EF4-FFF2-40B4-BE49-F238E27FC236}">
                      <a16:creationId xmlns:a16="http://schemas.microsoft.com/office/drawing/2014/main" id="{FC464BC1-6AEB-4FEE-829F-D55EA67FA9C6}"/>
                    </a:ext>
                  </a:extLst>
                </p:cNvPr>
                <p:cNvSpPr/>
                <p:nvPr/>
              </p:nvSpPr>
              <p:spPr>
                <a:xfrm>
                  <a:off x="9525000" y="1695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7" name="타원 106">
                  <a:extLst>
                    <a:ext uri="{FF2B5EF4-FFF2-40B4-BE49-F238E27FC236}">
                      <a16:creationId xmlns:a16="http://schemas.microsoft.com/office/drawing/2014/main" id="{CD9A74A8-56C0-4CF0-88BA-062A6831D2A8}"/>
                    </a:ext>
                  </a:extLst>
                </p:cNvPr>
                <p:cNvSpPr/>
                <p:nvPr/>
              </p:nvSpPr>
              <p:spPr>
                <a:xfrm>
                  <a:off x="9525000" y="2000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8" name="타원 107">
                  <a:extLst>
                    <a:ext uri="{FF2B5EF4-FFF2-40B4-BE49-F238E27FC236}">
                      <a16:creationId xmlns:a16="http://schemas.microsoft.com/office/drawing/2014/main" id="{B15DEE22-4577-4A84-AA19-8398A7414A60}"/>
                    </a:ext>
                  </a:extLst>
                </p:cNvPr>
                <p:cNvSpPr/>
                <p:nvPr/>
              </p:nvSpPr>
              <p:spPr>
                <a:xfrm>
                  <a:off x="9525000" y="2305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9" name="타원 108">
                  <a:extLst>
                    <a:ext uri="{FF2B5EF4-FFF2-40B4-BE49-F238E27FC236}">
                      <a16:creationId xmlns:a16="http://schemas.microsoft.com/office/drawing/2014/main" id="{9D9F7A06-7E4E-4C4B-BD38-2F12AE12D1AE}"/>
                    </a:ext>
                  </a:extLst>
                </p:cNvPr>
                <p:cNvSpPr/>
                <p:nvPr/>
              </p:nvSpPr>
              <p:spPr>
                <a:xfrm>
                  <a:off x="9525000" y="2609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0" name="타원 109">
                  <a:extLst>
                    <a:ext uri="{FF2B5EF4-FFF2-40B4-BE49-F238E27FC236}">
                      <a16:creationId xmlns:a16="http://schemas.microsoft.com/office/drawing/2014/main" id="{49F00000-48F1-4A5F-B7AD-60EC0F7F7A28}"/>
                    </a:ext>
                  </a:extLst>
                </p:cNvPr>
                <p:cNvSpPr/>
                <p:nvPr/>
              </p:nvSpPr>
              <p:spPr>
                <a:xfrm>
                  <a:off x="9525000" y="2914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1" name="타원 110">
                  <a:extLst>
                    <a:ext uri="{FF2B5EF4-FFF2-40B4-BE49-F238E27FC236}">
                      <a16:creationId xmlns:a16="http://schemas.microsoft.com/office/drawing/2014/main" id="{85DE396E-9E24-4ADC-BD3A-B51139BA9F2C}"/>
                    </a:ext>
                  </a:extLst>
                </p:cNvPr>
                <p:cNvSpPr/>
                <p:nvPr/>
              </p:nvSpPr>
              <p:spPr>
                <a:xfrm>
                  <a:off x="9525000" y="3219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2" name="타원 111">
                  <a:extLst>
                    <a:ext uri="{FF2B5EF4-FFF2-40B4-BE49-F238E27FC236}">
                      <a16:creationId xmlns:a16="http://schemas.microsoft.com/office/drawing/2014/main" id="{8B7817A2-4E7A-49C7-B252-79FFF153188C}"/>
                    </a:ext>
                  </a:extLst>
                </p:cNvPr>
                <p:cNvSpPr/>
                <p:nvPr/>
              </p:nvSpPr>
              <p:spPr>
                <a:xfrm>
                  <a:off x="9525000" y="3524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3" name="타원 112">
                  <a:extLst>
                    <a:ext uri="{FF2B5EF4-FFF2-40B4-BE49-F238E27FC236}">
                      <a16:creationId xmlns:a16="http://schemas.microsoft.com/office/drawing/2014/main" id="{32EB02F8-ACB9-4C4F-945C-7ECB3AF82856}"/>
                    </a:ext>
                  </a:extLst>
                </p:cNvPr>
                <p:cNvSpPr/>
                <p:nvPr/>
              </p:nvSpPr>
              <p:spPr>
                <a:xfrm>
                  <a:off x="9525000" y="3829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4" name="타원 113">
                  <a:extLst>
                    <a:ext uri="{FF2B5EF4-FFF2-40B4-BE49-F238E27FC236}">
                      <a16:creationId xmlns:a16="http://schemas.microsoft.com/office/drawing/2014/main" id="{6A8E7377-DDA9-4CE1-AF63-6BFAA6574EAF}"/>
                    </a:ext>
                  </a:extLst>
                </p:cNvPr>
                <p:cNvSpPr/>
                <p:nvPr/>
              </p:nvSpPr>
              <p:spPr>
                <a:xfrm>
                  <a:off x="9525000" y="4133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5" name="타원 114">
                  <a:extLst>
                    <a:ext uri="{FF2B5EF4-FFF2-40B4-BE49-F238E27FC236}">
                      <a16:creationId xmlns:a16="http://schemas.microsoft.com/office/drawing/2014/main" id="{EEEC3CFA-760A-405E-A295-DF8CCCA2DE0A}"/>
                    </a:ext>
                  </a:extLst>
                </p:cNvPr>
                <p:cNvSpPr/>
                <p:nvPr/>
              </p:nvSpPr>
              <p:spPr>
                <a:xfrm>
                  <a:off x="9525000" y="4438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6" name="타원 115">
                  <a:extLst>
                    <a:ext uri="{FF2B5EF4-FFF2-40B4-BE49-F238E27FC236}">
                      <a16:creationId xmlns:a16="http://schemas.microsoft.com/office/drawing/2014/main" id="{4B291822-827C-4305-96B6-BE4B3AC1CC63}"/>
                    </a:ext>
                  </a:extLst>
                </p:cNvPr>
                <p:cNvSpPr/>
                <p:nvPr/>
              </p:nvSpPr>
              <p:spPr>
                <a:xfrm>
                  <a:off x="9525000" y="4743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7" name="타원 116">
                  <a:extLst>
                    <a:ext uri="{FF2B5EF4-FFF2-40B4-BE49-F238E27FC236}">
                      <a16:creationId xmlns:a16="http://schemas.microsoft.com/office/drawing/2014/main" id="{069E7993-1A83-47ED-AEAE-1AD0CBB057B3}"/>
                    </a:ext>
                  </a:extLst>
                </p:cNvPr>
                <p:cNvSpPr/>
                <p:nvPr/>
              </p:nvSpPr>
              <p:spPr>
                <a:xfrm>
                  <a:off x="9525000" y="5048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8" name="타원 117">
                  <a:extLst>
                    <a:ext uri="{FF2B5EF4-FFF2-40B4-BE49-F238E27FC236}">
                      <a16:creationId xmlns:a16="http://schemas.microsoft.com/office/drawing/2014/main" id="{88E2D85E-8F7C-4DAA-B2B5-04778340A58B}"/>
                    </a:ext>
                  </a:extLst>
                </p:cNvPr>
                <p:cNvSpPr/>
                <p:nvPr/>
              </p:nvSpPr>
              <p:spPr>
                <a:xfrm>
                  <a:off x="9525000" y="5353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9" name="타원 118">
                  <a:extLst>
                    <a:ext uri="{FF2B5EF4-FFF2-40B4-BE49-F238E27FC236}">
                      <a16:creationId xmlns:a16="http://schemas.microsoft.com/office/drawing/2014/main" id="{3780203C-F953-440D-9A67-717831EECEEA}"/>
                    </a:ext>
                  </a:extLst>
                </p:cNvPr>
                <p:cNvSpPr/>
                <p:nvPr/>
              </p:nvSpPr>
              <p:spPr>
                <a:xfrm>
                  <a:off x="9525000" y="5657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0" name="타원 119">
                  <a:extLst>
                    <a:ext uri="{FF2B5EF4-FFF2-40B4-BE49-F238E27FC236}">
                      <a16:creationId xmlns:a16="http://schemas.microsoft.com/office/drawing/2014/main" id="{67D17675-A1BD-48CB-81DF-A3487A6FC8C4}"/>
                    </a:ext>
                  </a:extLst>
                </p:cNvPr>
                <p:cNvSpPr/>
                <p:nvPr/>
              </p:nvSpPr>
              <p:spPr>
                <a:xfrm>
                  <a:off x="9525000" y="5962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1" name="타원 120">
                  <a:extLst>
                    <a:ext uri="{FF2B5EF4-FFF2-40B4-BE49-F238E27FC236}">
                      <a16:creationId xmlns:a16="http://schemas.microsoft.com/office/drawing/2014/main" id="{A7775AB3-F601-4AAD-BBDC-20728A887553}"/>
                    </a:ext>
                  </a:extLst>
                </p:cNvPr>
                <p:cNvSpPr/>
                <p:nvPr/>
              </p:nvSpPr>
              <p:spPr>
                <a:xfrm>
                  <a:off x="9525000" y="6267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2" name="타원 121">
                  <a:extLst>
                    <a:ext uri="{FF2B5EF4-FFF2-40B4-BE49-F238E27FC236}">
                      <a16:creationId xmlns:a16="http://schemas.microsoft.com/office/drawing/2014/main" id="{49151F71-0023-4CAA-AC23-6D4C207D2962}"/>
                    </a:ext>
                  </a:extLst>
                </p:cNvPr>
                <p:cNvSpPr/>
                <p:nvPr/>
              </p:nvSpPr>
              <p:spPr>
                <a:xfrm>
                  <a:off x="9525000" y="6572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9" name="그룹 8">
                <a:extLst>
                  <a:ext uri="{FF2B5EF4-FFF2-40B4-BE49-F238E27FC236}">
                    <a16:creationId xmlns:a16="http://schemas.microsoft.com/office/drawing/2014/main" id="{79D3E101-4D21-478E-8FD6-DCDF22F58A59}"/>
                  </a:ext>
                </a:extLst>
              </p:cNvPr>
              <p:cNvGrpSpPr/>
              <p:nvPr/>
            </p:nvGrpSpPr>
            <p:grpSpPr>
              <a:xfrm>
                <a:off x="7905750" y="185738"/>
                <a:ext cx="85725" cy="6486525"/>
                <a:chOff x="9525000" y="171450"/>
                <a:chExt cx="85725" cy="6486525"/>
              </a:xfrm>
              <a:grpFill/>
            </p:grpSpPr>
            <p:sp>
              <p:nvSpPr>
                <p:cNvPr id="79" name="타원 78">
                  <a:extLst>
                    <a:ext uri="{FF2B5EF4-FFF2-40B4-BE49-F238E27FC236}">
                      <a16:creationId xmlns:a16="http://schemas.microsoft.com/office/drawing/2014/main" id="{60FC57F7-FD14-4DF7-9565-51F0B2153905}"/>
                    </a:ext>
                  </a:extLst>
                </p:cNvPr>
                <p:cNvSpPr/>
                <p:nvPr/>
              </p:nvSpPr>
              <p:spPr>
                <a:xfrm>
                  <a:off x="9525000" y="171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80" name="타원 79">
                  <a:extLst>
                    <a:ext uri="{FF2B5EF4-FFF2-40B4-BE49-F238E27FC236}">
                      <a16:creationId xmlns:a16="http://schemas.microsoft.com/office/drawing/2014/main" id="{3AB4732F-A7DE-457A-8F3F-4F5228C8A82A}"/>
                    </a:ext>
                  </a:extLst>
                </p:cNvPr>
                <p:cNvSpPr/>
                <p:nvPr/>
              </p:nvSpPr>
              <p:spPr>
                <a:xfrm>
                  <a:off x="9525000" y="476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81" name="타원 80">
                  <a:extLst>
                    <a:ext uri="{FF2B5EF4-FFF2-40B4-BE49-F238E27FC236}">
                      <a16:creationId xmlns:a16="http://schemas.microsoft.com/office/drawing/2014/main" id="{752232AD-2376-4739-8F76-6C595AA20AD6}"/>
                    </a:ext>
                  </a:extLst>
                </p:cNvPr>
                <p:cNvSpPr/>
                <p:nvPr/>
              </p:nvSpPr>
              <p:spPr>
                <a:xfrm>
                  <a:off x="9525000" y="781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82" name="타원 81">
                  <a:extLst>
                    <a:ext uri="{FF2B5EF4-FFF2-40B4-BE49-F238E27FC236}">
                      <a16:creationId xmlns:a16="http://schemas.microsoft.com/office/drawing/2014/main" id="{B58C82E2-0345-4964-89F0-2FFD8D9E1B50}"/>
                    </a:ext>
                  </a:extLst>
                </p:cNvPr>
                <p:cNvSpPr/>
                <p:nvPr/>
              </p:nvSpPr>
              <p:spPr>
                <a:xfrm>
                  <a:off x="9525000" y="1085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83" name="타원 82">
                  <a:extLst>
                    <a:ext uri="{FF2B5EF4-FFF2-40B4-BE49-F238E27FC236}">
                      <a16:creationId xmlns:a16="http://schemas.microsoft.com/office/drawing/2014/main" id="{B36DFE3D-261D-44A3-9E7A-94DF888DB967}"/>
                    </a:ext>
                  </a:extLst>
                </p:cNvPr>
                <p:cNvSpPr/>
                <p:nvPr/>
              </p:nvSpPr>
              <p:spPr>
                <a:xfrm>
                  <a:off x="9525000" y="1390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84" name="타원 83">
                  <a:extLst>
                    <a:ext uri="{FF2B5EF4-FFF2-40B4-BE49-F238E27FC236}">
                      <a16:creationId xmlns:a16="http://schemas.microsoft.com/office/drawing/2014/main" id="{E55D7E5E-8747-47E5-878F-B1FF594A7992}"/>
                    </a:ext>
                  </a:extLst>
                </p:cNvPr>
                <p:cNvSpPr/>
                <p:nvPr/>
              </p:nvSpPr>
              <p:spPr>
                <a:xfrm>
                  <a:off x="9525000" y="1695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85" name="타원 84">
                  <a:extLst>
                    <a:ext uri="{FF2B5EF4-FFF2-40B4-BE49-F238E27FC236}">
                      <a16:creationId xmlns:a16="http://schemas.microsoft.com/office/drawing/2014/main" id="{08882903-8D95-495B-9B80-00711C31F750}"/>
                    </a:ext>
                  </a:extLst>
                </p:cNvPr>
                <p:cNvSpPr/>
                <p:nvPr/>
              </p:nvSpPr>
              <p:spPr>
                <a:xfrm>
                  <a:off x="9525000" y="2000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86" name="타원 85">
                  <a:extLst>
                    <a:ext uri="{FF2B5EF4-FFF2-40B4-BE49-F238E27FC236}">
                      <a16:creationId xmlns:a16="http://schemas.microsoft.com/office/drawing/2014/main" id="{4E8F5ED8-B8AA-4C87-8A62-7826A5F9BBA0}"/>
                    </a:ext>
                  </a:extLst>
                </p:cNvPr>
                <p:cNvSpPr/>
                <p:nvPr/>
              </p:nvSpPr>
              <p:spPr>
                <a:xfrm>
                  <a:off x="9525000" y="2305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87" name="타원 86">
                  <a:extLst>
                    <a:ext uri="{FF2B5EF4-FFF2-40B4-BE49-F238E27FC236}">
                      <a16:creationId xmlns:a16="http://schemas.microsoft.com/office/drawing/2014/main" id="{E5A866CA-A484-4258-B131-A8724D6A6D76}"/>
                    </a:ext>
                  </a:extLst>
                </p:cNvPr>
                <p:cNvSpPr/>
                <p:nvPr/>
              </p:nvSpPr>
              <p:spPr>
                <a:xfrm>
                  <a:off x="9525000" y="2609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88" name="타원 87">
                  <a:extLst>
                    <a:ext uri="{FF2B5EF4-FFF2-40B4-BE49-F238E27FC236}">
                      <a16:creationId xmlns:a16="http://schemas.microsoft.com/office/drawing/2014/main" id="{345C6D2E-D01E-4D42-AA6E-1EC073883A42}"/>
                    </a:ext>
                  </a:extLst>
                </p:cNvPr>
                <p:cNvSpPr/>
                <p:nvPr/>
              </p:nvSpPr>
              <p:spPr>
                <a:xfrm>
                  <a:off x="9525000" y="2914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89" name="타원 88">
                  <a:extLst>
                    <a:ext uri="{FF2B5EF4-FFF2-40B4-BE49-F238E27FC236}">
                      <a16:creationId xmlns:a16="http://schemas.microsoft.com/office/drawing/2014/main" id="{2F203259-04E6-4865-ABE7-037B43D5D148}"/>
                    </a:ext>
                  </a:extLst>
                </p:cNvPr>
                <p:cNvSpPr/>
                <p:nvPr/>
              </p:nvSpPr>
              <p:spPr>
                <a:xfrm>
                  <a:off x="9525000" y="3219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90" name="타원 89">
                  <a:extLst>
                    <a:ext uri="{FF2B5EF4-FFF2-40B4-BE49-F238E27FC236}">
                      <a16:creationId xmlns:a16="http://schemas.microsoft.com/office/drawing/2014/main" id="{41114AF6-C79B-439E-BB48-4718E0D1C30E}"/>
                    </a:ext>
                  </a:extLst>
                </p:cNvPr>
                <p:cNvSpPr/>
                <p:nvPr/>
              </p:nvSpPr>
              <p:spPr>
                <a:xfrm>
                  <a:off x="9525000" y="3524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91" name="타원 90">
                  <a:extLst>
                    <a:ext uri="{FF2B5EF4-FFF2-40B4-BE49-F238E27FC236}">
                      <a16:creationId xmlns:a16="http://schemas.microsoft.com/office/drawing/2014/main" id="{9DF54BE8-EA89-4316-94D1-EB968D2BEA2F}"/>
                    </a:ext>
                  </a:extLst>
                </p:cNvPr>
                <p:cNvSpPr/>
                <p:nvPr/>
              </p:nvSpPr>
              <p:spPr>
                <a:xfrm>
                  <a:off x="9525000" y="3829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92" name="타원 91">
                  <a:extLst>
                    <a:ext uri="{FF2B5EF4-FFF2-40B4-BE49-F238E27FC236}">
                      <a16:creationId xmlns:a16="http://schemas.microsoft.com/office/drawing/2014/main" id="{46F1F269-82B1-4DF8-88B7-9094A49E8968}"/>
                    </a:ext>
                  </a:extLst>
                </p:cNvPr>
                <p:cNvSpPr/>
                <p:nvPr/>
              </p:nvSpPr>
              <p:spPr>
                <a:xfrm>
                  <a:off x="9525000" y="4133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93" name="타원 92">
                  <a:extLst>
                    <a:ext uri="{FF2B5EF4-FFF2-40B4-BE49-F238E27FC236}">
                      <a16:creationId xmlns:a16="http://schemas.microsoft.com/office/drawing/2014/main" id="{57B1A169-DEB4-428A-8E92-90122A8C496C}"/>
                    </a:ext>
                  </a:extLst>
                </p:cNvPr>
                <p:cNvSpPr/>
                <p:nvPr/>
              </p:nvSpPr>
              <p:spPr>
                <a:xfrm>
                  <a:off x="9525000" y="4438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94" name="타원 93">
                  <a:extLst>
                    <a:ext uri="{FF2B5EF4-FFF2-40B4-BE49-F238E27FC236}">
                      <a16:creationId xmlns:a16="http://schemas.microsoft.com/office/drawing/2014/main" id="{C492305F-2370-4A7C-94D1-360F4C9BEE0E}"/>
                    </a:ext>
                  </a:extLst>
                </p:cNvPr>
                <p:cNvSpPr/>
                <p:nvPr/>
              </p:nvSpPr>
              <p:spPr>
                <a:xfrm>
                  <a:off x="9525000" y="4743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95" name="타원 94">
                  <a:extLst>
                    <a:ext uri="{FF2B5EF4-FFF2-40B4-BE49-F238E27FC236}">
                      <a16:creationId xmlns:a16="http://schemas.microsoft.com/office/drawing/2014/main" id="{63EF3CAB-E4C7-4F66-B467-5D0D8919A3A0}"/>
                    </a:ext>
                  </a:extLst>
                </p:cNvPr>
                <p:cNvSpPr/>
                <p:nvPr/>
              </p:nvSpPr>
              <p:spPr>
                <a:xfrm>
                  <a:off x="9525000" y="5048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96" name="타원 95">
                  <a:extLst>
                    <a:ext uri="{FF2B5EF4-FFF2-40B4-BE49-F238E27FC236}">
                      <a16:creationId xmlns:a16="http://schemas.microsoft.com/office/drawing/2014/main" id="{E5CBB023-F4E9-4AB4-B42F-C5748C9EBC78}"/>
                    </a:ext>
                  </a:extLst>
                </p:cNvPr>
                <p:cNvSpPr/>
                <p:nvPr/>
              </p:nvSpPr>
              <p:spPr>
                <a:xfrm>
                  <a:off x="9525000" y="5353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97" name="타원 96">
                  <a:extLst>
                    <a:ext uri="{FF2B5EF4-FFF2-40B4-BE49-F238E27FC236}">
                      <a16:creationId xmlns:a16="http://schemas.microsoft.com/office/drawing/2014/main" id="{3ABF140B-21CE-48EF-A009-5EC12F3D9B28}"/>
                    </a:ext>
                  </a:extLst>
                </p:cNvPr>
                <p:cNvSpPr/>
                <p:nvPr/>
              </p:nvSpPr>
              <p:spPr>
                <a:xfrm>
                  <a:off x="9525000" y="5657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98" name="타원 97">
                  <a:extLst>
                    <a:ext uri="{FF2B5EF4-FFF2-40B4-BE49-F238E27FC236}">
                      <a16:creationId xmlns:a16="http://schemas.microsoft.com/office/drawing/2014/main" id="{FA92934A-E6AD-4B28-8EF3-B022086F9DED}"/>
                    </a:ext>
                  </a:extLst>
                </p:cNvPr>
                <p:cNvSpPr/>
                <p:nvPr/>
              </p:nvSpPr>
              <p:spPr>
                <a:xfrm>
                  <a:off x="9525000" y="5962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99" name="타원 98">
                  <a:extLst>
                    <a:ext uri="{FF2B5EF4-FFF2-40B4-BE49-F238E27FC236}">
                      <a16:creationId xmlns:a16="http://schemas.microsoft.com/office/drawing/2014/main" id="{C1FA55B0-D85C-4985-AEEA-BEFA614186A0}"/>
                    </a:ext>
                  </a:extLst>
                </p:cNvPr>
                <p:cNvSpPr/>
                <p:nvPr/>
              </p:nvSpPr>
              <p:spPr>
                <a:xfrm>
                  <a:off x="9525000" y="6267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0" name="타원 99">
                  <a:extLst>
                    <a:ext uri="{FF2B5EF4-FFF2-40B4-BE49-F238E27FC236}">
                      <a16:creationId xmlns:a16="http://schemas.microsoft.com/office/drawing/2014/main" id="{D74FBE22-D4E2-49C1-B68C-B2733124FA22}"/>
                    </a:ext>
                  </a:extLst>
                </p:cNvPr>
                <p:cNvSpPr/>
                <p:nvPr/>
              </p:nvSpPr>
              <p:spPr>
                <a:xfrm>
                  <a:off x="9525000" y="6572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10" name="그룹 9">
                <a:extLst>
                  <a:ext uri="{FF2B5EF4-FFF2-40B4-BE49-F238E27FC236}">
                    <a16:creationId xmlns:a16="http://schemas.microsoft.com/office/drawing/2014/main" id="{5AF13425-32B7-40E5-A0D4-0387232678EB}"/>
                  </a:ext>
                </a:extLst>
              </p:cNvPr>
              <p:cNvGrpSpPr/>
              <p:nvPr/>
            </p:nvGrpSpPr>
            <p:grpSpPr>
              <a:xfrm>
                <a:off x="7620000" y="185738"/>
                <a:ext cx="85725" cy="6486525"/>
                <a:chOff x="9525000" y="171450"/>
                <a:chExt cx="85725" cy="6486525"/>
              </a:xfrm>
              <a:grpFill/>
            </p:grpSpPr>
            <p:sp>
              <p:nvSpPr>
                <p:cNvPr id="57" name="타원 56">
                  <a:extLst>
                    <a:ext uri="{FF2B5EF4-FFF2-40B4-BE49-F238E27FC236}">
                      <a16:creationId xmlns:a16="http://schemas.microsoft.com/office/drawing/2014/main" id="{6599B720-BEF5-4ADF-AE40-C00DEE01E724}"/>
                    </a:ext>
                  </a:extLst>
                </p:cNvPr>
                <p:cNvSpPr/>
                <p:nvPr/>
              </p:nvSpPr>
              <p:spPr>
                <a:xfrm>
                  <a:off x="9525000" y="171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8" name="타원 57">
                  <a:extLst>
                    <a:ext uri="{FF2B5EF4-FFF2-40B4-BE49-F238E27FC236}">
                      <a16:creationId xmlns:a16="http://schemas.microsoft.com/office/drawing/2014/main" id="{C26B4F1F-BFDE-4B79-95BB-51C322F2C01F}"/>
                    </a:ext>
                  </a:extLst>
                </p:cNvPr>
                <p:cNvSpPr/>
                <p:nvPr/>
              </p:nvSpPr>
              <p:spPr>
                <a:xfrm>
                  <a:off x="9525000" y="476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9" name="타원 58">
                  <a:extLst>
                    <a:ext uri="{FF2B5EF4-FFF2-40B4-BE49-F238E27FC236}">
                      <a16:creationId xmlns:a16="http://schemas.microsoft.com/office/drawing/2014/main" id="{B119D555-10F5-4B06-A33D-C251259B7CB8}"/>
                    </a:ext>
                  </a:extLst>
                </p:cNvPr>
                <p:cNvSpPr/>
                <p:nvPr/>
              </p:nvSpPr>
              <p:spPr>
                <a:xfrm>
                  <a:off x="9525000" y="781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0" name="타원 59">
                  <a:extLst>
                    <a:ext uri="{FF2B5EF4-FFF2-40B4-BE49-F238E27FC236}">
                      <a16:creationId xmlns:a16="http://schemas.microsoft.com/office/drawing/2014/main" id="{E90F4F1D-24CA-4164-83D9-9F94D4BAF691}"/>
                    </a:ext>
                  </a:extLst>
                </p:cNvPr>
                <p:cNvSpPr/>
                <p:nvPr/>
              </p:nvSpPr>
              <p:spPr>
                <a:xfrm>
                  <a:off x="9525000" y="1085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" name="타원 60">
                  <a:extLst>
                    <a:ext uri="{FF2B5EF4-FFF2-40B4-BE49-F238E27FC236}">
                      <a16:creationId xmlns:a16="http://schemas.microsoft.com/office/drawing/2014/main" id="{E85EE20D-443B-4820-9E4E-57E1801A23A8}"/>
                    </a:ext>
                  </a:extLst>
                </p:cNvPr>
                <p:cNvSpPr/>
                <p:nvPr/>
              </p:nvSpPr>
              <p:spPr>
                <a:xfrm>
                  <a:off x="9525000" y="1390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" name="타원 61">
                  <a:extLst>
                    <a:ext uri="{FF2B5EF4-FFF2-40B4-BE49-F238E27FC236}">
                      <a16:creationId xmlns:a16="http://schemas.microsoft.com/office/drawing/2014/main" id="{14DB5E76-2024-4072-AC9B-C75226135B88}"/>
                    </a:ext>
                  </a:extLst>
                </p:cNvPr>
                <p:cNvSpPr/>
                <p:nvPr/>
              </p:nvSpPr>
              <p:spPr>
                <a:xfrm>
                  <a:off x="9525000" y="1695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" name="타원 62">
                  <a:extLst>
                    <a:ext uri="{FF2B5EF4-FFF2-40B4-BE49-F238E27FC236}">
                      <a16:creationId xmlns:a16="http://schemas.microsoft.com/office/drawing/2014/main" id="{A0E6B7A2-DC41-430E-866A-27884D6629E7}"/>
                    </a:ext>
                  </a:extLst>
                </p:cNvPr>
                <p:cNvSpPr/>
                <p:nvPr/>
              </p:nvSpPr>
              <p:spPr>
                <a:xfrm>
                  <a:off x="9525000" y="2000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4" name="타원 63">
                  <a:extLst>
                    <a:ext uri="{FF2B5EF4-FFF2-40B4-BE49-F238E27FC236}">
                      <a16:creationId xmlns:a16="http://schemas.microsoft.com/office/drawing/2014/main" id="{3DF4B02D-7E14-456B-9AAE-B674A553BB76}"/>
                    </a:ext>
                  </a:extLst>
                </p:cNvPr>
                <p:cNvSpPr/>
                <p:nvPr/>
              </p:nvSpPr>
              <p:spPr>
                <a:xfrm>
                  <a:off x="9525000" y="2305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5" name="타원 64">
                  <a:extLst>
                    <a:ext uri="{FF2B5EF4-FFF2-40B4-BE49-F238E27FC236}">
                      <a16:creationId xmlns:a16="http://schemas.microsoft.com/office/drawing/2014/main" id="{2E90EC6F-FF41-43FF-88E2-6D0137BC4E17}"/>
                    </a:ext>
                  </a:extLst>
                </p:cNvPr>
                <p:cNvSpPr/>
                <p:nvPr/>
              </p:nvSpPr>
              <p:spPr>
                <a:xfrm>
                  <a:off x="9525000" y="2609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6" name="타원 65">
                  <a:extLst>
                    <a:ext uri="{FF2B5EF4-FFF2-40B4-BE49-F238E27FC236}">
                      <a16:creationId xmlns:a16="http://schemas.microsoft.com/office/drawing/2014/main" id="{2461E602-2478-402E-ACA7-080396A413C7}"/>
                    </a:ext>
                  </a:extLst>
                </p:cNvPr>
                <p:cNvSpPr/>
                <p:nvPr/>
              </p:nvSpPr>
              <p:spPr>
                <a:xfrm>
                  <a:off x="9525000" y="2914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7" name="타원 66">
                  <a:extLst>
                    <a:ext uri="{FF2B5EF4-FFF2-40B4-BE49-F238E27FC236}">
                      <a16:creationId xmlns:a16="http://schemas.microsoft.com/office/drawing/2014/main" id="{02972D87-A0E4-4D48-9A55-B006D6EC10D0}"/>
                    </a:ext>
                  </a:extLst>
                </p:cNvPr>
                <p:cNvSpPr/>
                <p:nvPr/>
              </p:nvSpPr>
              <p:spPr>
                <a:xfrm>
                  <a:off x="9525000" y="3219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8" name="타원 67">
                  <a:extLst>
                    <a:ext uri="{FF2B5EF4-FFF2-40B4-BE49-F238E27FC236}">
                      <a16:creationId xmlns:a16="http://schemas.microsoft.com/office/drawing/2014/main" id="{D48A5667-AD67-453F-AF5E-D3503CF9234F}"/>
                    </a:ext>
                  </a:extLst>
                </p:cNvPr>
                <p:cNvSpPr/>
                <p:nvPr/>
              </p:nvSpPr>
              <p:spPr>
                <a:xfrm>
                  <a:off x="9525000" y="3524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9" name="타원 68">
                  <a:extLst>
                    <a:ext uri="{FF2B5EF4-FFF2-40B4-BE49-F238E27FC236}">
                      <a16:creationId xmlns:a16="http://schemas.microsoft.com/office/drawing/2014/main" id="{458F6BC9-129C-4459-BD45-C0D62B6A7DDB}"/>
                    </a:ext>
                  </a:extLst>
                </p:cNvPr>
                <p:cNvSpPr/>
                <p:nvPr/>
              </p:nvSpPr>
              <p:spPr>
                <a:xfrm>
                  <a:off x="9525000" y="3829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0" name="타원 69">
                  <a:extLst>
                    <a:ext uri="{FF2B5EF4-FFF2-40B4-BE49-F238E27FC236}">
                      <a16:creationId xmlns:a16="http://schemas.microsoft.com/office/drawing/2014/main" id="{E9E3071A-3A9D-48FB-8893-29FB54EDE428}"/>
                    </a:ext>
                  </a:extLst>
                </p:cNvPr>
                <p:cNvSpPr/>
                <p:nvPr/>
              </p:nvSpPr>
              <p:spPr>
                <a:xfrm>
                  <a:off x="9525000" y="4133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1" name="타원 70">
                  <a:extLst>
                    <a:ext uri="{FF2B5EF4-FFF2-40B4-BE49-F238E27FC236}">
                      <a16:creationId xmlns:a16="http://schemas.microsoft.com/office/drawing/2014/main" id="{CA1FD7F1-CD64-40EB-9BEC-5B953E2C137C}"/>
                    </a:ext>
                  </a:extLst>
                </p:cNvPr>
                <p:cNvSpPr/>
                <p:nvPr/>
              </p:nvSpPr>
              <p:spPr>
                <a:xfrm>
                  <a:off x="9525000" y="4438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2" name="타원 71">
                  <a:extLst>
                    <a:ext uri="{FF2B5EF4-FFF2-40B4-BE49-F238E27FC236}">
                      <a16:creationId xmlns:a16="http://schemas.microsoft.com/office/drawing/2014/main" id="{9A351E78-228D-4F67-BE51-B12485AD8A1D}"/>
                    </a:ext>
                  </a:extLst>
                </p:cNvPr>
                <p:cNvSpPr/>
                <p:nvPr/>
              </p:nvSpPr>
              <p:spPr>
                <a:xfrm>
                  <a:off x="9525000" y="4743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3" name="타원 72">
                  <a:extLst>
                    <a:ext uri="{FF2B5EF4-FFF2-40B4-BE49-F238E27FC236}">
                      <a16:creationId xmlns:a16="http://schemas.microsoft.com/office/drawing/2014/main" id="{AB983884-16E4-4A91-A02E-0962B1F82D42}"/>
                    </a:ext>
                  </a:extLst>
                </p:cNvPr>
                <p:cNvSpPr/>
                <p:nvPr/>
              </p:nvSpPr>
              <p:spPr>
                <a:xfrm>
                  <a:off x="9525000" y="5048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4" name="타원 73">
                  <a:extLst>
                    <a:ext uri="{FF2B5EF4-FFF2-40B4-BE49-F238E27FC236}">
                      <a16:creationId xmlns:a16="http://schemas.microsoft.com/office/drawing/2014/main" id="{E46AE8BB-4673-4507-A6CC-5D48EA5C6734}"/>
                    </a:ext>
                  </a:extLst>
                </p:cNvPr>
                <p:cNvSpPr/>
                <p:nvPr/>
              </p:nvSpPr>
              <p:spPr>
                <a:xfrm>
                  <a:off x="9525000" y="5353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5" name="타원 74">
                  <a:extLst>
                    <a:ext uri="{FF2B5EF4-FFF2-40B4-BE49-F238E27FC236}">
                      <a16:creationId xmlns:a16="http://schemas.microsoft.com/office/drawing/2014/main" id="{271ACDB0-8C74-4681-BE86-B443BFC99362}"/>
                    </a:ext>
                  </a:extLst>
                </p:cNvPr>
                <p:cNvSpPr/>
                <p:nvPr/>
              </p:nvSpPr>
              <p:spPr>
                <a:xfrm>
                  <a:off x="9525000" y="5657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6" name="타원 75">
                  <a:extLst>
                    <a:ext uri="{FF2B5EF4-FFF2-40B4-BE49-F238E27FC236}">
                      <a16:creationId xmlns:a16="http://schemas.microsoft.com/office/drawing/2014/main" id="{E8557625-1FAC-47BB-857D-BACA3A1D3059}"/>
                    </a:ext>
                  </a:extLst>
                </p:cNvPr>
                <p:cNvSpPr/>
                <p:nvPr/>
              </p:nvSpPr>
              <p:spPr>
                <a:xfrm>
                  <a:off x="9525000" y="5962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7" name="타원 76">
                  <a:extLst>
                    <a:ext uri="{FF2B5EF4-FFF2-40B4-BE49-F238E27FC236}">
                      <a16:creationId xmlns:a16="http://schemas.microsoft.com/office/drawing/2014/main" id="{BDFC71DF-E5A9-49D4-A53B-109C6889902B}"/>
                    </a:ext>
                  </a:extLst>
                </p:cNvPr>
                <p:cNvSpPr/>
                <p:nvPr/>
              </p:nvSpPr>
              <p:spPr>
                <a:xfrm>
                  <a:off x="9525000" y="6267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8" name="타원 77">
                  <a:extLst>
                    <a:ext uri="{FF2B5EF4-FFF2-40B4-BE49-F238E27FC236}">
                      <a16:creationId xmlns:a16="http://schemas.microsoft.com/office/drawing/2014/main" id="{96771F8C-35EC-4900-8290-547BE58DE56B}"/>
                    </a:ext>
                  </a:extLst>
                </p:cNvPr>
                <p:cNvSpPr/>
                <p:nvPr/>
              </p:nvSpPr>
              <p:spPr>
                <a:xfrm>
                  <a:off x="9525000" y="6572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11" name="그룹 10">
                <a:extLst>
                  <a:ext uri="{FF2B5EF4-FFF2-40B4-BE49-F238E27FC236}">
                    <a16:creationId xmlns:a16="http://schemas.microsoft.com/office/drawing/2014/main" id="{E3A731D7-757A-4EBC-8A3C-E613BB2442CD}"/>
                  </a:ext>
                </a:extLst>
              </p:cNvPr>
              <p:cNvGrpSpPr/>
              <p:nvPr/>
            </p:nvGrpSpPr>
            <p:grpSpPr>
              <a:xfrm>
                <a:off x="7334250" y="185738"/>
                <a:ext cx="85725" cy="6486525"/>
                <a:chOff x="9525000" y="171450"/>
                <a:chExt cx="85725" cy="6486525"/>
              </a:xfrm>
              <a:grpFill/>
            </p:grpSpPr>
            <p:sp>
              <p:nvSpPr>
                <p:cNvPr id="35" name="타원 34">
                  <a:extLst>
                    <a:ext uri="{FF2B5EF4-FFF2-40B4-BE49-F238E27FC236}">
                      <a16:creationId xmlns:a16="http://schemas.microsoft.com/office/drawing/2014/main" id="{0818D0F7-C77D-4F57-85D2-AAAE85452158}"/>
                    </a:ext>
                  </a:extLst>
                </p:cNvPr>
                <p:cNvSpPr/>
                <p:nvPr/>
              </p:nvSpPr>
              <p:spPr>
                <a:xfrm>
                  <a:off x="9525000" y="171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6" name="타원 35">
                  <a:extLst>
                    <a:ext uri="{FF2B5EF4-FFF2-40B4-BE49-F238E27FC236}">
                      <a16:creationId xmlns:a16="http://schemas.microsoft.com/office/drawing/2014/main" id="{FE6D3981-97AD-4B7C-9AE0-204CB6D6962C}"/>
                    </a:ext>
                  </a:extLst>
                </p:cNvPr>
                <p:cNvSpPr/>
                <p:nvPr/>
              </p:nvSpPr>
              <p:spPr>
                <a:xfrm>
                  <a:off x="9525000" y="476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7" name="타원 36">
                  <a:extLst>
                    <a:ext uri="{FF2B5EF4-FFF2-40B4-BE49-F238E27FC236}">
                      <a16:creationId xmlns:a16="http://schemas.microsoft.com/office/drawing/2014/main" id="{B7C65880-4575-444E-BF77-9F1A0C1C87A4}"/>
                    </a:ext>
                  </a:extLst>
                </p:cNvPr>
                <p:cNvSpPr/>
                <p:nvPr/>
              </p:nvSpPr>
              <p:spPr>
                <a:xfrm>
                  <a:off x="9525000" y="781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8" name="타원 37">
                  <a:extLst>
                    <a:ext uri="{FF2B5EF4-FFF2-40B4-BE49-F238E27FC236}">
                      <a16:creationId xmlns:a16="http://schemas.microsoft.com/office/drawing/2014/main" id="{51AF560C-0EE5-449C-BAD0-652EFC1794D5}"/>
                    </a:ext>
                  </a:extLst>
                </p:cNvPr>
                <p:cNvSpPr/>
                <p:nvPr/>
              </p:nvSpPr>
              <p:spPr>
                <a:xfrm>
                  <a:off x="9525000" y="1085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9" name="타원 38">
                  <a:extLst>
                    <a:ext uri="{FF2B5EF4-FFF2-40B4-BE49-F238E27FC236}">
                      <a16:creationId xmlns:a16="http://schemas.microsoft.com/office/drawing/2014/main" id="{8A4A1EAD-8447-4718-BFA4-085BB6D4F319}"/>
                    </a:ext>
                  </a:extLst>
                </p:cNvPr>
                <p:cNvSpPr/>
                <p:nvPr/>
              </p:nvSpPr>
              <p:spPr>
                <a:xfrm>
                  <a:off x="9525000" y="1390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0" name="타원 39">
                  <a:extLst>
                    <a:ext uri="{FF2B5EF4-FFF2-40B4-BE49-F238E27FC236}">
                      <a16:creationId xmlns:a16="http://schemas.microsoft.com/office/drawing/2014/main" id="{B3844CE2-31BD-4C9E-9E68-B8491354C859}"/>
                    </a:ext>
                  </a:extLst>
                </p:cNvPr>
                <p:cNvSpPr/>
                <p:nvPr/>
              </p:nvSpPr>
              <p:spPr>
                <a:xfrm>
                  <a:off x="9525000" y="1695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1" name="타원 40">
                  <a:extLst>
                    <a:ext uri="{FF2B5EF4-FFF2-40B4-BE49-F238E27FC236}">
                      <a16:creationId xmlns:a16="http://schemas.microsoft.com/office/drawing/2014/main" id="{A1CB36AA-0AAF-4CE9-B5CC-2DE46E78B7C0}"/>
                    </a:ext>
                  </a:extLst>
                </p:cNvPr>
                <p:cNvSpPr/>
                <p:nvPr/>
              </p:nvSpPr>
              <p:spPr>
                <a:xfrm>
                  <a:off x="9525000" y="2000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2" name="타원 41">
                  <a:extLst>
                    <a:ext uri="{FF2B5EF4-FFF2-40B4-BE49-F238E27FC236}">
                      <a16:creationId xmlns:a16="http://schemas.microsoft.com/office/drawing/2014/main" id="{77258351-90A8-48C1-AC70-E352206CE808}"/>
                    </a:ext>
                  </a:extLst>
                </p:cNvPr>
                <p:cNvSpPr/>
                <p:nvPr/>
              </p:nvSpPr>
              <p:spPr>
                <a:xfrm>
                  <a:off x="9525000" y="2305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3" name="타원 42">
                  <a:extLst>
                    <a:ext uri="{FF2B5EF4-FFF2-40B4-BE49-F238E27FC236}">
                      <a16:creationId xmlns:a16="http://schemas.microsoft.com/office/drawing/2014/main" id="{397945F8-4F23-4B21-922B-C3B0D2C1A0FE}"/>
                    </a:ext>
                  </a:extLst>
                </p:cNvPr>
                <p:cNvSpPr/>
                <p:nvPr/>
              </p:nvSpPr>
              <p:spPr>
                <a:xfrm>
                  <a:off x="9525000" y="2609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4" name="타원 43">
                  <a:extLst>
                    <a:ext uri="{FF2B5EF4-FFF2-40B4-BE49-F238E27FC236}">
                      <a16:creationId xmlns:a16="http://schemas.microsoft.com/office/drawing/2014/main" id="{61488BEA-667E-4F8D-A54A-75D9F9A9CDC5}"/>
                    </a:ext>
                  </a:extLst>
                </p:cNvPr>
                <p:cNvSpPr/>
                <p:nvPr/>
              </p:nvSpPr>
              <p:spPr>
                <a:xfrm>
                  <a:off x="9525000" y="2914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5" name="타원 44">
                  <a:extLst>
                    <a:ext uri="{FF2B5EF4-FFF2-40B4-BE49-F238E27FC236}">
                      <a16:creationId xmlns:a16="http://schemas.microsoft.com/office/drawing/2014/main" id="{988A548C-2D1A-4B17-A3EE-B96C8E147542}"/>
                    </a:ext>
                  </a:extLst>
                </p:cNvPr>
                <p:cNvSpPr/>
                <p:nvPr/>
              </p:nvSpPr>
              <p:spPr>
                <a:xfrm>
                  <a:off x="9525000" y="3219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6" name="타원 45">
                  <a:extLst>
                    <a:ext uri="{FF2B5EF4-FFF2-40B4-BE49-F238E27FC236}">
                      <a16:creationId xmlns:a16="http://schemas.microsoft.com/office/drawing/2014/main" id="{B93B93B7-ED51-4AE7-92F0-6FDB810667D8}"/>
                    </a:ext>
                  </a:extLst>
                </p:cNvPr>
                <p:cNvSpPr/>
                <p:nvPr/>
              </p:nvSpPr>
              <p:spPr>
                <a:xfrm>
                  <a:off x="9525000" y="3524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" name="타원 46">
                  <a:extLst>
                    <a:ext uri="{FF2B5EF4-FFF2-40B4-BE49-F238E27FC236}">
                      <a16:creationId xmlns:a16="http://schemas.microsoft.com/office/drawing/2014/main" id="{2123DC14-4F7A-47DD-BCFA-C2CCDAE25E56}"/>
                    </a:ext>
                  </a:extLst>
                </p:cNvPr>
                <p:cNvSpPr/>
                <p:nvPr/>
              </p:nvSpPr>
              <p:spPr>
                <a:xfrm>
                  <a:off x="9525000" y="3829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" name="타원 47">
                  <a:extLst>
                    <a:ext uri="{FF2B5EF4-FFF2-40B4-BE49-F238E27FC236}">
                      <a16:creationId xmlns:a16="http://schemas.microsoft.com/office/drawing/2014/main" id="{B138A952-1287-4AF5-8FD9-037A50DA5903}"/>
                    </a:ext>
                  </a:extLst>
                </p:cNvPr>
                <p:cNvSpPr/>
                <p:nvPr/>
              </p:nvSpPr>
              <p:spPr>
                <a:xfrm>
                  <a:off x="9525000" y="4133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타원 48">
                  <a:extLst>
                    <a:ext uri="{FF2B5EF4-FFF2-40B4-BE49-F238E27FC236}">
                      <a16:creationId xmlns:a16="http://schemas.microsoft.com/office/drawing/2014/main" id="{54D0FB53-8CDC-4E14-B352-6F8D1969651F}"/>
                    </a:ext>
                  </a:extLst>
                </p:cNvPr>
                <p:cNvSpPr/>
                <p:nvPr/>
              </p:nvSpPr>
              <p:spPr>
                <a:xfrm>
                  <a:off x="9525000" y="4438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0" name="타원 49">
                  <a:extLst>
                    <a:ext uri="{FF2B5EF4-FFF2-40B4-BE49-F238E27FC236}">
                      <a16:creationId xmlns:a16="http://schemas.microsoft.com/office/drawing/2014/main" id="{08284250-C928-432F-B225-A040C64CDE8D}"/>
                    </a:ext>
                  </a:extLst>
                </p:cNvPr>
                <p:cNvSpPr/>
                <p:nvPr/>
              </p:nvSpPr>
              <p:spPr>
                <a:xfrm>
                  <a:off x="9525000" y="4743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1" name="타원 50">
                  <a:extLst>
                    <a:ext uri="{FF2B5EF4-FFF2-40B4-BE49-F238E27FC236}">
                      <a16:creationId xmlns:a16="http://schemas.microsoft.com/office/drawing/2014/main" id="{9C901A8A-B1D3-4AD8-ADDD-AE9EFF6B362D}"/>
                    </a:ext>
                  </a:extLst>
                </p:cNvPr>
                <p:cNvSpPr/>
                <p:nvPr/>
              </p:nvSpPr>
              <p:spPr>
                <a:xfrm>
                  <a:off x="9525000" y="5048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2" name="타원 51">
                  <a:extLst>
                    <a:ext uri="{FF2B5EF4-FFF2-40B4-BE49-F238E27FC236}">
                      <a16:creationId xmlns:a16="http://schemas.microsoft.com/office/drawing/2014/main" id="{CF2754A6-4899-4EFE-82BE-D163F01A67B1}"/>
                    </a:ext>
                  </a:extLst>
                </p:cNvPr>
                <p:cNvSpPr/>
                <p:nvPr/>
              </p:nvSpPr>
              <p:spPr>
                <a:xfrm>
                  <a:off x="9525000" y="5353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3" name="타원 52">
                  <a:extLst>
                    <a:ext uri="{FF2B5EF4-FFF2-40B4-BE49-F238E27FC236}">
                      <a16:creationId xmlns:a16="http://schemas.microsoft.com/office/drawing/2014/main" id="{FCA11E28-DDD1-4EED-BC86-7EA13E33E39F}"/>
                    </a:ext>
                  </a:extLst>
                </p:cNvPr>
                <p:cNvSpPr/>
                <p:nvPr/>
              </p:nvSpPr>
              <p:spPr>
                <a:xfrm>
                  <a:off x="9525000" y="5657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" name="타원 53">
                  <a:extLst>
                    <a:ext uri="{FF2B5EF4-FFF2-40B4-BE49-F238E27FC236}">
                      <a16:creationId xmlns:a16="http://schemas.microsoft.com/office/drawing/2014/main" id="{276BC141-3911-4E4E-BA63-A5A6A50E35E5}"/>
                    </a:ext>
                  </a:extLst>
                </p:cNvPr>
                <p:cNvSpPr/>
                <p:nvPr/>
              </p:nvSpPr>
              <p:spPr>
                <a:xfrm>
                  <a:off x="9525000" y="5962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타원 54">
                  <a:extLst>
                    <a:ext uri="{FF2B5EF4-FFF2-40B4-BE49-F238E27FC236}">
                      <a16:creationId xmlns:a16="http://schemas.microsoft.com/office/drawing/2014/main" id="{880B31FD-160F-400E-9607-39229D173433}"/>
                    </a:ext>
                  </a:extLst>
                </p:cNvPr>
                <p:cNvSpPr/>
                <p:nvPr/>
              </p:nvSpPr>
              <p:spPr>
                <a:xfrm>
                  <a:off x="9525000" y="6267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" name="타원 55">
                  <a:extLst>
                    <a:ext uri="{FF2B5EF4-FFF2-40B4-BE49-F238E27FC236}">
                      <a16:creationId xmlns:a16="http://schemas.microsoft.com/office/drawing/2014/main" id="{5249AEE7-F350-416F-B52F-C680310FDB8B}"/>
                    </a:ext>
                  </a:extLst>
                </p:cNvPr>
                <p:cNvSpPr/>
                <p:nvPr/>
              </p:nvSpPr>
              <p:spPr>
                <a:xfrm>
                  <a:off x="9525000" y="6572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12" name="그룹 11">
                <a:extLst>
                  <a:ext uri="{FF2B5EF4-FFF2-40B4-BE49-F238E27FC236}">
                    <a16:creationId xmlns:a16="http://schemas.microsoft.com/office/drawing/2014/main" id="{881793EC-436E-4196-BA99-1DB9A5666224}"/>
                  </a:ext>
                </a:extLst>
              </p:cNvPr>
              <p:cNvGrpSpPr/>
              <p:nvPr/>
            </p:nvGrpSpPr>
            <p:grpSpPr>
              <a:xfrm>
                <a:off x="7048500" y="185738"/>
                <a:ext cx="85725" cy="6486525"/>
                <a:chOff x="9525000" y="171450"/>
                <a:chExt cx="85725" cy="6486525"/>
              </a:xfrm>
              <a:grpFill/>
            </p:grpSpPr>
            <p:sp>
              <p:nvSpPr>
                <p:cNvPr id="13" name="타원 12">
                  <a:extLst>
                    <a:ext uri="{FF2B5EF4-FFF2-40B4-BE49-F238E27FC236}">
                      <a16:creationId xmlns:a16="http://schemas.microsoft.com/office/drawing/2014/main" id="{42E910E6-6CD4-45AF-A334-B8DDC2B99A6C}"/>
                    </a:ext>
                  </a:extLst>
                </p:cNvPr>
                <p:cNvSpPr/>
                <p:nvPr/>
              </p:nvSpPr>
              <p:spPr>
                <a:xfrm>
                  <a:off x="9525000" y="171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" name="타원 13">
                  <a:extLst>
                    <a:ext uri="{FF2B5EF4-FFF2-40B4-BE49-F238E27FC236}">
                      <a16:creationId xmlns:a16="http://schemas.microsoft.com/office/drawing/2014/main" id="{C9717B16-C51B-4B66-8B9C-47DA26FFB654}"/>
                    </a:ext>
                  </a:extLst>
                </p:cNvPr>
                <p:cNvSpPr/>
                <p:nvPr/>
              </p:nvSpPr>
              <p:spPr>
                <a:xfrm>
                  <a:off x="9525000" y="476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" name="타원 14">
                  <a:extLst>
                    <a:ext uri="{FF2B5EF4-FFF2-40B4-BE49-F238E27FC236}">
                      <a16:creationId xmlns:a16="http://schemas.microsoft.com/office/drawing/2014/main" id="{CE9D8677-6898-4A20-BD0B-4C21E9F93B6E}"/>
                    </a:ext>
                  </a:extLst>
                </p:cNvPr>
                <p:cNvSpPr/>
                <p:nvPr/>
              </p:nvSpPr>
              <p:spPr>
                <a:xfrm>
                  <a:off x="9525000" y="781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6" name="타원 15">
                  <a:extLst>
                    <a:ext uri="{FF2B5EF4-FFF2-40B4-BE49-F238E27FC236}">
                      <a16:creationId xmlns:a16="http://schemas.microsoft.com/office/drawing/2014/main" id="{DA1EAC78-FCD8-4726-BD12-4DA75074B310}"/>
                    </a:ext>
                  </a:extLst>
                </p:cNvPr>
                <p:cNvSpPr/>
                <p:nvPr/>
              </p:nvSpPr>
              <p:spPr>
                <a:xfrm>
                  <a:off x="9525000" y="1085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7" name="타원 16">
                  <a:extLst>
                    <a:ext uri="{FF2B5EF4-FFF2-40B4-BE49-F238E27FC236}">
                      <a16:creationId xmlns:a16="http://schemas.microsoft.com/office/drawing/2014/main" id="{E61C5577-AC52-439F-A377-CCBBE7B3FDDC}"/>
                    </a:ext>
                  </a:extLst>
                </p:cNvPr>
                <p:cNvSpPr/>
                <p:nvPr/>
              </p:nvSpPr>
              <p:spPr>
                <a:xfrm>
                  <a:off x="9525000" y="1390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8" name="타원 17">
                  <a:extLst>
                    <a:ext uri="{FF2B5EF4-FFF2-40B4-BE49-F238E27FC236}">
                      <a16:creationId xmlns:a16="http://schemas.microsoft.com/office/drawing/2014/main" id="{B1237322-561D-43BF-93C7-098BE1EC1ED9}"/>
                    </a:ext>
                  </a:extLst>
                </p:cNvPr>
                <p:cNvSpPr/>
                <p:nvPr/>
              </p:nvSpPr>
              <p:spPr>
                <a:xfrm>
                  <a:off x="9525000" y="1695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9" name="타원 18">
                  <a:extLst>
                    <a:ext uri="{FF2B5EF4-FFF2-40B4-BE49-F238E27FC236}">
                      <a16:creationId xmlns:a16="http://schemas.microsoft.com/office/drawing/2014/main" id="{A3940CA8-4057-4B40-B293-5773DE37AEE2}"/>
                    </a:ext>
                  </a:extLst>
                </p:cNvPr>
                <p:cNvSpPr/>
                <p:nvPr/>
              </p:nvSpPr>
              <p:spPr>
                <a:xfrm>
                  <a:off x="9525000" y="2000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0" name="타원 19">
                  <a:extLst>
                    <a:ext uri="{FF2B5EF4-FFF2-40B4-BE49-F238E27FC236}">
                      <a16:creationId xmlns:a16="http://schemas.microsoft.com/office/drawing/2014/main" id="{6A511BB9-16B4-45E5-81B1-7E757F35DBB3}"/>
                    </a:ext>
                  </a:extLst>
                </p:cNvPr>
                <p:cNvSpPr/>
                <p:nvPr/>
              </p:nvSpPr>
              <p:spPr>
                <a:xfrm>
                  <a:off x="9525000" y="2305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1" name="타원 20">
                  <a:extLst>
                    <a:ext uri="{FF2B5EF4-FFF2-40B4-BE49-F238E27FC236}">
                      <a16:creationId xmlns:a16="http://schemas.microsoft.com/office/drawing/2014/main" id="{4ECA344C-8B8A-4024-9506-3DFCBC1C5BBF}"/>
                    </a:ext>
                  </a:extLst>
                </p:cNvPr>
                <p:cNvSpPr/>
                <p:nvPr/>
              </p:nvSpPr>
              <p:spPr>
                <a:xfrm>
                  <a:off x="9525000" y="2609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2" name="타원 21">
                  <a:extLst>
                    <a:ext uri="{FF2B5EF4-FFF2-40B4-BE49-F238E27FC236}">
                      <a16:creationId xmlns:a16="http://schemas.microsoft.com/office/drawing/2014/main" id="{1829F465-5ED8-476C-9B57-52DA2D96FDDD}"/>
                    </a:ext>
                  </a:extLst>
                </p:cNvPr>
                <p:cNvSpPr/>
                <p:nvPr/>
              </p:nvSpPr>
              <p:spPr>
                <a:xfrm>
                  <a:off x="9525000" y="2914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3" name="타원 22">
                  <a:extLst>
                    <a:ext uri="{FF2B5EF4-FFF2-40B4-BE49-F238E27FC236}">
                      <a16:creationId xmlns:a16="http://schemas.microsoft.com/office/drawing/2014/main" id="{EECF54A8-7DCE-4D87-8C5D-C543D2F7748E}"/>
                    </a:ext>
                  </a:extLst>
                </p:cNvPr>
                <p:cNvSpPr/>
                <p:nvPr/>
              </p:nvSpPr>
              <p:spPr>
                <a:xfrm>
                  <a:off x="9525000" y="3219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4" name="타원 23">
                  <a:extLst>
                    <a:ext uri="{FF2B5EF4-FFF2-40B4-BE49-F238E27FC236}">
                      <a16:creationId xmlns:a16="http://schemas.microsoft.com/office/drawing/2014/main" id="{1B025AF6-878C-4B9C-A5B2-D0B5DAE27BC3}"/>
                    </a:ext>
                  </a:extLst>
                </p:cNvPr>
                <p:cNvSpPr/>
                <p:nvPr/>
              </p:nvSpPr>
              <p:spPr>
                <a:xfrm>
                  <a:off x="9525000" y="3524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5" name="타원 24">
                  <a:extLst>
                    <a:ext uri="{FF2B5EF4-FFF2-40B4-BE49-F238E27FC236}">
                      <a16:creationId xmlns:a16="http://schemas.microsoft.com/office/drawing/2014/main" id="{612A8405-E8DD-4C78-BA91-08852628BFCB}"/>
                    </a:ext>
                  </a:extLst>
                </p:cNvPr>
                <p:cNvSpPr/>
                <p:nvPr/>
              </p:nvSpPr>
              <p:spPr>
                <a:xfrm>
                  <a:off x="9525000" y="3829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6" name="타원 25">
                  <a:extLst>
                    <a:ext uri="{FF2B5EF4-FFF2-40B4-BE49-F238E27FC236}">
                      <a16:creationId xmlns:a16="http://schemas.microsoft.com/office/drawing/2014/main" id="{7316B27B-FED1-4483-87E4-2B10DC86646A}"/>
                    </a:ext>
                  </a:extLst>
                </p:cNvPr>
                <p:cNvSpPr/>
                <p:nvPr/>
              </p:nvSpPr>
              <p:spPr>
                <a:xfrm>
                  <a:off x="9525000" y="4133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7" name="타원 26">
                  <a:extLst>
                    <a:ext uri="{FF2B5EF4-FFF2-40B4-BE49-F238E27FC236}">
                      <a16:creationId xmlns:a16="http://schemas.microsoft.com/office/drawing/2014/main" id="{83B163AD-DE28-4A08-9679-AA4BEBB191E4}"/>
                    </a:ext>
                  </a:extLst>
                </p:cNvPr>
                <p:cNvSpPr/>
                <p:nvPr/>
              </p:nvSpPr>
              <p:spPr>
                <a:xfrm>
                  <a:off x="9525000" y="4438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8" name="타원 27">
                  <a:extLst>
                    <a:ext uri="{FF2B5EF4-FFF2-40B4-BE49-F238E27FC236}">
                      <a16:creationId xmlns:a16="http://schemas.microsoft.com/office/drawing/2014/main" id="{9708D327-D5ED-4DA6-81DC-ACF13AE0650B}"/>
                    </a:ext>
                  </a:extLst>
                </p:cNvPr>
                <p:cNvSpPr/>
                <p:nvPr/>
              </p:nvSpPr>
              <p:spPr>
                <a:xfrm>
                  <a:off x="9525000" y="4743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9" name="타원 28">
                  <a:extLst>
                    <a:ext uri="{FF2B5EF4-FFF2-40B4-BE49-F238E27FC236}">
                      <a16:creationId xmlns:a16="http://schemas.microsoft.com/office/drawing/2014/main" id="{63D9BDB7-9A07-4A53-9340-2E2CE44C5535}"/>
                    </a:ext>
                  </a:extLst>
                </p:cNvPr>
                <p:cNvSpPr/>
                <p:nvPr/>
              </p:nvSpPr>
              <p:spPr>
                <a:xfrm>
                  <a:off x="9525000" y="5048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0" name="타원 29">
                  <a:extLst>
                    <a:ext uri="{FF2B5EF4-FFF2-40B4-BE49-F238E27FC236}">
                      <a16:creationId xmlns:a16="http://schemas.microsoft.com/office/drawing/2014/main" id="{126CFE27-1D58-46C2-8F4F-44B0F84BBBB8}"/>
                    </a:ext>
                  </a:extLst>
                </p:cNvPr>
                <p:cNvSpPr/>
                <p:nvPr/>
              </p:nvSpPr>
              <p:spPr>
                <a:xfrm>
                  <a:off x="9525000" y="53530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1" name="타원 30">
                  <a:extLst>
                    <a:ext uri="{FF2B5EF4-FFF2-40B4-BE49-F238E27FC236}">
                      <a16:creationId xmlns:a16="http://schemas.microsoft.com/office/drawing/2014/main" id="{DC284F4E-C870-423F-AF17-0FF97158CDC1}"/>
                    </a:ext>
                  </a:extLst>
                </p:cNvPr>
                <p:cNvSpPr/>
                <p:nvPr/>
              </p:nvSpPr>
              <p:spPr>
                <a:xfrm>
                  <a:off x="9525000" y="56578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2" name="타원 31">
                  <a:extLst>
                    <a:ext uri="{FF2B5EF4-FFF2-40B4-BE49-F238E27FC236}">
                      <a16:creationId xmlns:a16="http://schemas.microsoft.com/office/drawing/2014/main" id="{13D27E52-0844-4012-94C1-C3707358A2C4}"/>
                    </a:ext>
                  </a:extLst>
                </p:cNvPr>
                <p:cNvSpPr/>
                <p:nvPr/>
              </p:nvSpPr>
              <p:spPr>
                <a:xfrm>
                  <a:off x="9525000" y="59626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3" name="타원 32">
                  <a:extLst>
                    <a:ext uri="{FF2B5EF4-FFF2-40B4-BE49-F238E27FC236}">
                      <a16:creationId xmlns:a16="http://schemas.microsoft.com/office/drawing/2014/main" id="{96BE4423-6A84-41A3-BD1D-B0B1C81DF60A}"/>
                    </a:ext>
                  </a:extLst>
                </p:cNvPr>
                <p:cNvSpPr/>
                <p:nvPr/>
              </p:nvSpPr>
              <p:spPr>
                <a:xfrm>
                  <a:off x="9525000" y="62674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4" name="타원 33">
                  <a:extLst>
                    <a:ext uri="{FF2B5EF4-FFF2-40B4-BE49-F238E27FC236}">
                      <a16:creationId xmlns:a16="http://schemas.microsoft.com/office/drawing/2014/main" id="{06AB2CA8-4A4B-4E61-903B-F7C636F79566}"/>
                    </a:ext>
                  </a:extLst>
                </p:cNvPr>
                <p:cNvSpPr/>
                <p:nvPr/>
              </p:nvSpPr>
              <p:spPr>
                <a:xfrm>
                  <a:off x="9525000" y="6572250"/>
                  <a:ext cx="85725" cy="857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</p:grpSp>
      <p:grpSp>
        <p:nvGrpSpPr>
          <p:cNvPr id="234" name="Group 9">
            <a:extLst>
              <a:ext uri="{FF2B5EF4-FFF2-40B4-BE49-F238E27FC236}">
                <a16:creationId xmlns:a16="http://schemas.microsoft.com/office/drawing/2014/main" id="{BF7EA0DE-8836-49E0-88B6-0A62885412A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85016" y="754012"/>
            <a:ext cx="1964280" cy="285674"/>
            <a:chOff x="1708" y="1954"/>
            <a:chExt cx="2826" cy="411"/>
          </a:xfrm>
        </p:grpSpPr>
        <p:sp>
          <p:nvSpPr>
            <p:cNvPr id="235" name="Freeform 10">
              <a:extLst>
                <a:ext uri="{FF2B5EF4-FFF2-40B4-BE49-F238E27FC236}">
                  <a16:creationId xmlns:a16="http://schemas.microsoft.com/office/drawing/2014/main" id="{1C0BD530-31A1-4D85-A578-875766F71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1" y="1959"/>
              <a:ext cx="117" cy="66"/>
            </a:xfrm>
            <a:custGeom>
              <a:avLst/>
              <a:gdLst>
                <a:gd name="T0" fmla="*/ 117 w 117"/>
                <a:gd name="T1" fmla="*/ 32 h 66"/>
                <a:gd name="T2" fmla="*/ 31 w 117"/>
                <a:gd name="T3" fmla="*/ 32 h 66"/>
                <a:gd name="T4" fmla="*/ 31 w 117"/>
                <a:gd name="T5" fmla="*/ 0 h 66"/>
                <a:gd name="T6" fmla="*/ 0 w 117"/>
                <a:gd name="T7" fmla="*/ 0 h 66"/>
                <a:gd name="T8" fmla="*/ 0 w 117"/>
                <a:gd name="T9" fmla="*/ 66 h 66"/>
                <a:gd name="T10" fmla="*/ 117 w 117"/>
                <a:gd name="T11" fmla="*/ 66 h 66"/>
                <a:gd name="T12" fmla="*/ 117 w 117"/>
                <a:gd name="T13" fmla="*/ 3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66">
                  <a:moveTo>
                    <a:pt x="117" y="32"/>
                  </a:moveTo>
                  <a:lnTo>
                    <a:pt x="31" y="32"/>
                  </a:lnTo>
                  <a:lnTo>
                    <a:pt x="31" y="0"/>
                  </a:lnTo>
                  <a:lnTo>
                    <a:pt x="0" y="0"/>
                  </a:lnTo>
                  <a:lnTo>
                    <a:pt x="0" y="66"/>
                  </a:lnTo>
                  <a:lnTo>
                    <a:pt x="117" y="66"/>
                  </a:lnTo>
                  <a:lnTo>
                    <a:pt x="117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6" name="Freeform 11">
              <a:extLst>
                <a:ext uri="{FF2B5EF4-FFF2-40B4-BE49-F238E27FC236}">
                  <a16:creationId xmlns:a16="http://schemas.microsoft.com/office/drawing/2014/main" id="{0394CAB6-B1A8-43F8-8877-D41446FAA9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" y="1991"/>
              <a:ext cx="74" cy="159"/>
            </a:xfrm>
            <a:custGeom>
              <a:avLst/>
              <a:gdLst>
                <a:gd name="T0" fmla="*/ 31 w 74"/>
                <a:gd name="T1" fmla="*/ 0 h 159"/>
                <a:gd name="T2" fmla="*/ 0 w 74"/>
                <a:gd name="T3" fmla="*/ 0 h 159"/>
                <a:gd name="T4" fmla="*/ 0 w 74"/>
                <a:gd name="T5" fmla="*/ 159 h 159"/>
                <a:gd name="T6" fmla="*/ 31 w 74"/>
                <a:gd name="T7" fmla="*/ 159 h 159"/>
                <a:gd name="T8" fmla="*/ 31 w 74"/>
                <a:gd name="T9" fmla="*/ 101 h 159"/>
                <a:gd name="T10" fmla="*/ 74 w 74"/>
                <a:gd name="T11" fmla="*/ 101 h 159"/>
                <a:gd name="T12" fmla="*/ 74 w 74"/>
                <a:gd name="T13" fmla="*/ 67 h 159"/>
                <a:gd name="T14" fmla="*/ 31 w 74"/>
                <a:gd name="T15" fmla="*/ 67 h 159"/>
                <a:gd name="T16" fmla="*/ 31 w 74"/>
                <a:gd name="T17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159">
                  <a:moveTo>
                    <a:pt x="31" y="0"/>
                  </a:moveTo>
                  <a:lnTo>
                    <a:pt x="0" y="0"/>
                  </a:lnTo>
                  <a:lnTo>
                    <a:pt x="0" y="159"/>
                  </a:lnTo>
                  <a:lnTo>
                    <a:pt x="31" y="159"/>
                  </a:lnTo>
                  <a:lnTo>
                    <a:pt x="31" y="101"/>
                  </a:lnTo>
                  <a:lnTo>
                    <a:pt x="74" y="101"/>
                  </a:lnTo>
                  <a:lnTo>
                    <a:pt x="74" y="67"/>
                  </a:lnTo>
                  <a:lnTo>
                    <a:pt x="31" y="67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7" name="Freeform 12">
              <a:extLst>
                <a:ext uri="{FF2B5EF4-FFF2-40B4-BE49-F238E27FC236}">
                  <a16:creationId xmlns:a16="http://schemas.microsoft.com/office/drawing/2014/main" id="{4581F29C-4390-45C9-8BB5-AE37AEDCA4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61" y="2037"/>
              <a:ext cx="102" cy="104"/>
            </a:xfrm>
            <a:custGeom>
              <a:avLst/>
              <a:gdLst>
                <a:gd name="T0" fmla="*/ 21 w 43"/>
                <a:gd name="T1" fmla="*/ 43 h 43"/>
                <a:gd name="T2" fmla="*/ 43 w 43"/>
                <a:gd name="T3" fmla="*/ 22 h 43"/>
                <a:gd name="T4" fmla="*/ 21 w 43"/>
                <a:gd name="T5" fmla="*/ 0 h 43"/>
                <a:gd name="T6" fmla="*/ 0 w 43"/>
                <a:gd name="T7" fmla="*/ 22 h 43"/>
                <a:gd name="T8" fmla="*/ 21 w 43"/>
                <a:gd name="T9" fmla="*/ 43 h 43"/>
                <a:gd name="T10" fmla="*/ 21 w 43"/>
                <a:gd name="T11" fmla="*/ 13 h 43"/>
                <a:gd name="T12" fmla="*/ 30 w 43"/>
                <a:gd name="T13" fmla="*/ 22 h 43"/>
                <a:gd name="T14" fmla="*/ 21 w 43"/>
                <a:gd name="T15" fmla="*/ 30 h 43"/>
                <a:gd name="T16" fmla="*/ 13 w 43"/>
                <a:gd name="T17" fmla="*/ 22 h 43"/>
                <a:gd name="T18" fmla="*/ 21 w 43"/>
                <a:gd name="T1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3">
                  <a:moveTo>
                    <a:pt x="21" y="43"/>
                  </a:moveTo>
                  <a:cubicBezTo>
                    <a:pt x="33" y="43"/>
                    <a:pt x="43" y="34"/>
                    <a:pt x="43" y="22"/>
                  </a:cubicBezTo>
                  <a:cubicBezTo>
                    <a:pt x="43" y="10"/>
                    <a:pt x="33" y="0"/>
                    <a:pt x="21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3"/>
                    <a:pt x="21" y="43"/>
                  </a:cubicBezTo>
                  <a:close/>
                  <a:moveTo>
                    <a:pt x="21" y="13"/>
                  </a:moveTo>
                  <a:cubicBezTo>
                    <a:pt x="26" y="13"/>
                    <a:pt x="30" y="17"/>
                    <a:pt x="30" y="22"/>
                  </a:cubicBezTo>
                  <a:cubicBezTo>
                    <a:pt x="30" y="26"/>
                    <a:pt x="26" y="30"/>
                    <a:pt x="21" y="30"/>
                  </a:cubicBezTo>
                  <a:cubicBezTo>
                    <a:pt x="17" y="30"/>
                    <a:pt x="13" y="26"/>
                    <a:pt x="13" y="22"/>
                  </a:cubicBezTo>
                  <a:cubicBezTo>
                    <a:pt x="13" y="17"/>
                    <a:pt x="17" y="13"/>
                    <a:pt x="21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8" name="Freeform 13">
              <a:extLst>
                <a:ext uri="{FF2B5EF4-FFF2-40B4-BE49-F238E27FC236}">
                  <a16:creationId xmlns:a16="http://schemas.microsoft.com/office/drawing/2014/main" id="{C56E68D1-20B3-4E99-B0B5-0E7C8AC3C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" y="2153"/>
              <a:ext cx="169" cy="70"/>
            </a:xfrm>
            <a:custGeom>
              <a:avLst/>
              <a:gdLst>
                <a:gd name="T0" fmla="*/ 34 w 169"/>
                <a:gd name="T1" fmla="*/ 0 h 70"/>
                <a:gd name="T2" fmla="*/ 0 w 169"/>
                <a:gd name="T3" fmla="*/ 0 h 70"/>
                <a:gd name="T4" fmla="*/ 0 w 169"/>
                <a:gd name="T5" fmla="*/ 70 h 70"/>
                <a:gd name="T6" fmla="*/ 169 w 169"/>
                <a:gd name="T7" fmla="*/ 70 h 70"/>
                <a:gd name="T8" fmla="*/ 169 w 169"/>
                <a:gd name="T9" fmla="*/ 38 h 70"/>
                <a:gd name="T10" fmla="*/ 34 w 169"/>
                <a:gd name="T11" fmla="*/ 38 h 70"/>
                <a:gd name="T12" fmla="*/ 34 w 169"/>
                <a:gd name="T1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70">
                  <a:moveTo>
                    <a:pt x="34" y="0"/>
                  </a:moveTo>
                  <a:lnTo>
                    <a:pt x="0" y="0"/>
                  </a:lnTo>
                  <a:lnTo>
                    <a:pt x="0" y="70"/>
                  </a:lnTo>
                  <a:lnTo>
                    <a:pt x="169" y="70"/>
                  </a:lnTo>
                  <a:lnTo>
                    <a:pt x="169" y="38"/>
                  </a:lnTo>
                  <a:lnTo>
                    <a:pt x="34" y="3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9" name="Freeform 14">
              <a:extLst>
                <a:ext uri="{FF2B5EF4-FFF2-40B4-BE49-F238E27FC236}">
                  <a16:creationId xmlns:a16="http://schemas.microsoft.com/office/drawing/2014/main" id="{BF3EEA8F-444E-4E5F-A332-7BF775540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7" y="2104"/>
              <a:ext cx="197" cy="107"/>
            </a:xfrm>
            <a:custGeom>
              <a:avLst/>
              <a:gdLst>
                <a:gd name="T0" fmla="*/ 107 w 197"/>
                <a:gd name="T1" fmla="*/ 0 h 107"/>
                <a:gd name="T2" fmla="*/ 73 w 197"/>
                <a:gd name="T3" fmla="*/ 0 h 107"/>
                <a:gd name="T4" fmla="*/ 73 w 197"/>
                <a:gd name="T5" fmla="*/ 75 h 107"/>
                <a:gd name="T6" fmla="*/ 0 w 197"/>
                <a:gd name="T7" fmla="*/ 75 h 107"/>
                <a:gd name="T8" fmla="*/ 0 w 197"/>
                <a:gd name="T9" fmla="*/ 107 h 107"/>
                <a:gd name="T10" fmla="*/ 197 w 197"/>
                <a:gd name="T11" fmla="*/ 107 h 107"/>
                <a:gd name="T12" fmla="*/ 197 w 197"/>
                <a:gd name="T13" fmla="*/ 75 h 107"/>
                <a:gd name="T14" fmla="*/ 107 w 197"/>
                <a:gd name="T15" fmla="*/ 75 h 107"/>
                <a:gd name="T16" fmla="*/ 107 w 197"/>
                <a:gd name="T1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" h="107">
                  <a:moveTo>
                    <a:pt x="107" y="0"/>
                  </a:moveTo>
                  <a:lnTo>
                    <a:pt x="73" y="0"/>
                  </a:lnTo>
                  <a:lnTo>
                    <a:pt x="73" y="75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197" y="107"/>
                  </a:lnTo>
                  <a:lnTo>
                    <a:pt x="197" y="75"/>
                  </a:lnTo>
                  <a:lnTo>
                    <a:pt x="107" y="75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0" name="Freeform 15">
              <a:extLst>
                <a:ext uri="{FF2B5EF4-FFF2-40B4-BE49-F238E27FC236}">
                  <a16:creationId xmlns:a16="http://schemas.microsoft.com/office/drawing/2014/main" id="{E05F4B04-C147-4C63-AC18-BF84F0BEC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9" y="2000"/>
              <a:ext cx="173" cy="141"/>
            </a:xfrm>
            <a:custGeom>
              <a:avLst/>
              <a:gdLst>
                <a:gd name="T0" fmla="*/ 142 w 173"/>
                <a:gd name="T1" fmla="*/ 141 h 141"/>
                <a:gd name="T2" fmla="*/ 173 w 173"/>
                <a:gd name="T3" fmla="*/ 141 h 141"/>
                <a:gd name="T4" fmla="*/ 173 w 173"/>
                <a:gd name="T5" fmla="*/ 0 h 141"/>
                <a:gd name="T6" fmla="*/ 0 w 173"/>
                <a:gd name="T7" fmla="*/ 0 h 141"/>
                <a:gd name="T8" fmla="*/ 0 w 173"/>
                <a:gd name="T9" fmla="*/ 32 h 141"/>
                <a:gd name="T10" fmla="*/ 142 w 173"/>
                <a:gd name="T11" fmla="*/ 32 h 141"/>
                <a:gd name="T12" fmla="*/ 142 w 173"/>
                <a:gd name="T13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" h="141">
                  <a:moveTo>
                    <a:pt x="142" y="141"/>
                  </a:moveTo>
                  <a:lnTo>
                    <a:pt x="173" y="141"/>
                  </a:lnTo>
                  <a:lnTo>
                    <a:pt x="173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142" y="32"/>
                  </a:lnTo>
                  <a:lnTo>
                    <a:pt x="142" y="1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1" name="Freeform 16">
              <a:extLst>
                <a:ext uri="{FF2B5EF4-FFF2-40B4-BE49-F238E27FC236}">
                  <a16:creationId xmlns:a16="http://schemas.microsoft.com/office/drawing/2014/main" id="{1FE47C7D-2CF3-4136-8AC8-FCE31BC66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" y="2083"/>
              <a:ext cx="185" cy="135"/>
            </a:xfrm>
            <a:custGeom>
              <a:avLst/>
              <a:gdLst>
                <a:gd name="T0" fmla="*/ 0 w 185"/>
                <a:gd name="T1" fmla="*/ 33 h 135"/>
                <a:gd name="T2" fmla="*/ 71 w 185"/>
                <a:gd name="T3" fmla="*/ 33 h 135"/>
                <a:gd name="T4" fmla="*/ 71 w 185"/>
                <a:gd name="T5" fmla="*/ 50 h 135"/>
                <a:gd name="T6" fmla="*/ 0 w 185"/>
                <a:gd name="T7" fmla="*/ 50 h 135"/>
                <a:gd name="T8" fmla="*/ 0 w 185"/>
                <a:gd name="T9" fmla="*/ 84 h 135"/>
                <a:gd name="T10" fmla="*/ 152 w 185"/>
                <a:gd name="T11" fmla="*/ 84 h 135"/>
                <a:gd name="T12" fmla="*/ 152 w 185"/>
                <a:gd name="T13" fmla="*/ 135 h 135"/>
                <a:gd name="T14" fmla="*/ 185 w 185"/>
                <a:gd name="T15" fmla="*/ 135 h 135"/>
                <a:gd name="T16" fmla="*/ 185 w 185"/>
                <a:gd name="T17" fmla="*/ 50 h 135"/>
                <a:gd name="T18" fmla="*/ 102 w 185"/>
                <a:gd name="T19" fmla="*/ 50 h 135"/>
                <a:gd name="T20" fmla="*/ 102 w 185"/>
                <a:gd name="T21" fmla="*/ 33 h 135"/>
                <a:gd name="T22" fmla="*/ 185 w 185"/>
                <a:gd name="T23" fmla="*/ 33 h 135"/>
                <a:gd name="T24" fmla="*/ 185 w 185"/>
                <a:gd name="T25" fmla="*/ 0 h 135"/>
                <a:gd name="T26" fmla="*/ 0 w 185"/>
                <a:gd name="T27" fmla="*/ 0 h 135"/>
                <a:gd name="T28" fmla="*/ 0 w 185"/>
                <a:gd name="T29" fmla="*/ 3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" h="135">
                  <a:moveTo>
                    <a:pt x="0" y="33"/>
                  </a:moveTo>
                  <a:lnTo>
                    <a:pt x="71" y="33"/>
                  </a:lnTo>
                  <a:lnTo>
                    <a:pt x="71" y="50"/>
                  </a:lnTo>
                  <a:lnTo>
                    <a:pt x="0" y="50"/>
                  </a:lnTo>
                  <a:lnTo>
                    <a:pt x="0" y="84"/>
                  </a:lnTo>
                  <a:lnTo>
                    <a:pt x="152" y="84"/>
                  </a:lnTo>
                  <a:lnTo>
                    <a:pt x="152" y="135"/>
                  </a:lnTo>
                  <a:lnTo>
                    <a:pt x="185" y="135"/>
                  </a:lnTo>
                  <a:lnTo>
                    <a:pt x="185" y="50"/>
                  </a:lnTo>
                  <a:lnTo>
                    <a:pt x="102" y="50"/>
                  </a:lnTo>
                  <a:lnTo>
                    <a:pt x="102" y="33"/>
                  </a:lnTo>
                  <a:lnTo>
                    <a:pt x="185" y="33"/>
                  </a:lnTo>
                  <a:lnTo>
                    <a:pt x="185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2" name="Freeform 17">
              <a:extLst>
                <a:ext uri="{FF2B5EF4-FFF2-40B4-BE49-F238E27FC236}">
                  <a16:creationId xmlns:a16="http://schemas.microsoft.com/office/drawing/2014/main" id="{4FE29942-F48E-4034-8835-78CEA2EE8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" y="2000"/>
              <a:ext cx="185" cy="73"/>
            </a:xfrm>
            <a:custGeom>
              <a:avLst/>
              <a:gdLst>
                <a:gd name="T0" fmla="*/ 0 w 185"/>
                <a:gd name="T1" fmla="*/ 32 h 73"/>
                <a:gd name="T2" fmla="*/ 152 w 185"/>
                <a:gd name="T3" fmla="*/ 32 h 73"/>
                <a:gd name="T4" fmla="*/ 152 w 185"/>
                <a:gd name="T5" fmla="*/ 73 h 73"/>
                <a:gd name="T6" fmla="*/ 185 w 185"/>
                <a:gd name="T7" fmla="*/ 73 h 73"/>
                <a:gd name="T8" fmla="*/ 185 w 185"/>
                <a:gd name="T9" fmla="*/ 0 h 73"/>
                <a:gd name="T10" fmla="*/ 0 w 185"/>
                <a:gd name="T11" fmla="*/ 0 h 73"/>
                <a:gd name="T12" fmla="*/ 0 w 185"/>
                <a:gd name="T13" fmla="*/ 3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73">
                  <a:moveTo>
                    <a:pt x="0" y="32"/>
                  </a:moveTo>
                  <a:lnTo>
                    <a:pt x="152" y="32"/>
                  </a:lnTo>
                  <a:lnTo>
                    <a:pt x="152" y="73"/>
                  </a:lnTo>
                  <a:lnTo>
                    <a:pt x="185" y="73"/>
                  </a:lnTo>
                  <a:lnTo>
                    <a:pt x="185" y="0"/>
                  </a:lnTo>
                  <a:lnTo>
                    <a:pt x="0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3" name="Freeform 18">
              <a:extLst>
                <a:ext uri="{FF2B5EF4-FFF2-40B4-BE49-F238E27FC236}">
                  <a16:creationId xmlns:a16="http://schemas.microsoft.com/office/drawing/2014/main" id="{7EEA7AC5-B5F9-4203-85C5-7FEFB53C8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7" y="2104"/>
              <a:ext cx="200" cy="107"/>
            </a:xfrm>
            <a:custGeom>
              <a:avLst/>
              <a:gdLst>
                <a:gd name="T0" fmla="*/ 133 w 200"/>
                <a:gd name="T1" fmla="*/ 0 h 107"/>
                <a:gd name="T2" fmla="*/ 102 w 200"/>
                <a:gd name="T3" fmla="*/ 0 h 107"/>
                <a:gd name="T4" fmla="*/ 102 w 200"/>
                <a:gd name="T5" fmla="*/ 75 h 107"/>
                <a:gd name="T6" fmla="*/ 71 w 200"/>
                <a:gd name="T7" fmla="*/ 75 h 107"/>
                <a:gd name="T8" fmla="*/ 71 w 200"/>
                <a:gd name="T9" fmla="*/ 0 h 107"/>
                <a:gd name="T10" fmla="*/ 40 w 200"/>
                <a:gd name="T11" fmla="*/ 0 h 107"/>
                <a:gd name="T12" fmla="*/ 40 w 200"/>
                <a:gd name="T13" fmla="*/ 75 h 107"/>
                <a:gd name="T14" fmla="*/ 0 w 200"/>
                <a:gd name="T15" fmla="*/ 75 h 107"/>
                <a:gd name="T16" fmla="*/ 0 w 200"/>
                <a:gd name="T17" fmla="*/ 107 h 107"/>
                <a:gd name="T18" fmla="*/ 200 w 200"/>
                <a:gd name="T19" fmla="*/ 107 h 107"/>
                <a:gd name="T20" fmla="*/ 200 w 200"/>
                <a:gd name="T21" fmla="*/ 75 h 107"/>
                <a:gd name="T22" fmla="*/ 133 w 200"/>
                <a:gd name="T23" fmla="*/ 75 h 107"/>
                <a:gd name="T24" fmla="*/ 133 w 200"/>
                <a:gd name="T25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" h="107">
                  <a:moveTo>
                    <a:pt x="133" y="0"/>
                  </a:moveTo>
                  <a:lnTo>
                    <a:pt x="102" y="0"/>
                  </a:lnTo>
                  <a:lnTo>
                    <a:pt x="102" y="75"/>
                  </a:lnTo>
                  <a:lnTo>
                    <a:pt x="71" y="75"/>
                  </a:lnTo>
                  <a:lnTo>
                    <a:pt x="71" y="0"/>
                  </a:lnTo>
                  <a:lnTo>
                    <a:pt x="40" y="0"/>
                  </a:lnTo>
                  <a:lnTo>
                    <a:pt x="40" y="75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200" y="107"/>
                  </a:lnTo>
                  <a:lnTo>
                    <a:pt x="200" y="75"/>
                  </a:lnTo>
                  <a:lnTo>
                    <a:pt x="133" y="75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4" name="Freeform 19">
              <a:extLst>
                <a:ext uri="{FF2B5EF4-FFF2-40B4-BE49-F238E27FC236}">
                  <a16:creationId xmlns:a16="http://schemas.microsoft.com/office/drawing/2014/main" id="{0F0C147D-24DB-4992-9578-9350D75616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1" y="2000"/>
              <a:ext cx="164" cy="141"/>
            </a:xfrm>
            <a:custGeom>
              <a:avLst/>
              <a:gdLst>
                <a:gd name="T0" fmla="*/ 133 w 164"/>
                <a:gd name="T1" fmla="*/ 141 h 141"/>
                <a:gd name="T2" fmla="*/ 164 w 164"/>
                <a:gd name="T3" fmla="*/ 141 h 141"/>
                <a:gd name="T4" fmla="*/ 164 w 164"/>
                <a:gd name="T5" fmla="*/ 0 h 141"/>
                <a:gd name="T6" fmla="*/ 0 w 164"/>
                <a:gd name="T7" fmla="*/ 0 h 141"/>
                <a:gd name="T8" fmla="*/ 0 w 164"/>
                <a:gd name="T9" fmla="*/ 32 h 141"/>
                <a:gd name="T10" fmla="*/ 133 w 164"/>
                <a:gd name="T11" fmla="*/ 32 h 141"/>
                <a:gd name="T12" fmla="*/ 133 w 164"/>
                <a:gd name="T13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" h="141">
                  <a:moveTo>
                    <a:pt x="133" y="141"/>
                  </a:moveTo>
                  <a:lnTo>
                    <a:pt x="164" y="141"/>
                  </a:lnTo>
                  <a:lnTo>
                    <a:pt x="164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133" y="32"/>
                  </a:lnTo>
                  <a:lnTo>
                    <a:pt x="133" y="1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5" name="Freeform 20">
              <a:extLst>
                <a:ext uri="{FF2B5EF4-FFF2-40B4-BE49-F238E27FC236}">
                  <a16:creationId xmlns:a16="http://schemas.microsoft.com/office/drawing/2014/main" id="{618C71B2-E0E0-488E-88D2-D557EEC19E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1" y="2000"/>
              <a:ext cx="197" cy="211"/>
            </a:xfrm>
            <a:custGeom>
              <a:avLst/>
              <a:gdLst>
                <a:gd name="T0" fmla="*/ 114 w 197"/>
                <a:gd name="T1" fmla="*/ 124 h 211"/>
                <a:gd name="T2" fmla="*/ 185 w 197"/>
                <a:gd name="T3" fmla="*/ 124 h 211"/>
                <a:gd name="T4" fmla="*/ 185 w 197"/>
                <a:gd name="T5" fmla="*/ 92 h 211"/>
                <a:gd name="T6" fmla="*/ 45 w 197"/>
                <a:gd name="T7" fmla="*/ 92 h 211"/>
                <a:gd name="T8" fmla="*/ 45 w 197"/>
                <a:gd name="T9" fmla="*/ 0 h 211"/>
                <a:gd name="T10" fmla="*/ 12 w 197"/>
                <a:gd name="T11" fmla="*/ 0 h 211"/>
                <a:gd name="T12" fmla="*/ 12 w 197"/>
                <a:gd name="T13" fmla="*/ 124 h 211"/>
                <a:gd name="T14" fmla="*/ 83 w 197"/>
                <a:gd name="T15" fmla="*/ 124 h 211"/>
                <a:gd name="T16" fmla="*/ 83 w 197"/>
                <a:gd name="T17" fmla="*/ 179 h 211"/>
                <a:gd name="T18" fmla="*/ 0 w 197"/>
                <a:gd name="T19" fmla="*/ 179 h 211"/>
                <a:gd name="T20" fmla="*/ 0 w 197"/>
                <a:gd name="T21" fmla="*/ 211 h 211"/>
                <a:gd name="T22" fmla="*/ 197 w 197"/>
                <a:gd name="T23" fmla="*/ 211 h 211"/>
                <a:gd name="T24" fmla="*/ 197 w 197"/>
                <a:gd name="T25" fmla="*/ 179 h 211"/>
                <a:gd name="T26" fmla="*/ 114 w 197"/>
                <a:gd name="T27" fmla="*/ 179 h 211"/>
                <a:gd name="T28" fmla="*/ 114 w 197"/>
                <a:gd name="T29" fmla="*/ 12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7" h="211">
                  <a:moveTo>
                    <a:pt x="114" y="124"/>
                  </a:moveTo>
                  <a:lnTo>
                    <a:pt x="185" y="124"/>
                  </a:lnTo>
                  <a:lnTo>
                    <a:pt x="185" y="92"/>
                  </a:lnTo>
                  <a:lnTo>
                    <a:pt x="45" y="92"/>
                  </a:lnTo>
                  <a:lnTo>
                    <a:pt x="45" y="0"/>
                  </a:lnTo>
                  <a:lnTo>
                    <a:pt x="12" y="0"/>
                  </a:lnTo>
                  <a:lnTo>
                    <a:pt x="12" y="124"/>
                  </a:lnTo>
                  <a:lnTo>
                    <a:pt x="83" y="124"/>
                  </a:lnTo>
                  <a:lnTo>
                    <a:pt x="83" y="179"/>
                  </a:lnTo>
                  <a:lnTo>
                    <a:pt x="0" y="179"/>
                  </a:lnTo>
                  <a:lnTo>
                    <a:pt x="0" y="211"/>
                  </a:lnTo>
                  <a:lnTo>
                    <a:pt x="197" y="211"/>
                  </a:lnTo>
                  <a:lnTo>
                    <a:pt x="197" y="179"/>
                  </a:lnTo>
                  <a:lnTo>
                    <a:pt x="114" y="179"/>
                  </a:lnTo>
                  <a:lnTo>
                    <a:pt x="114" y="1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6" name="Freeform 21">
              <a:extLst>
                <a:ext uri="{FF2B5EF4-FFF2-40B4-BE49-F238E27FC236}">
                  <a16:creationId xmlns:a16="http://schemas.microsoft.com/office/drawing/2014/main" id="{3504B1F0-2B7D-4B05-8042-190A4C5434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16" y="2099"/>
              <a:ext cx="197" cy="141"/>
            </a:xfrm>
            <a:custGeom>
              <a:avLst/>
              <a:gdLst>
                <a:gd name="T0" fmla="*/ 0 w 197"/>
                <a:gd name="T1" fmla="*/ 34 h 141"/>
                <a:gd name="T2" fmla="*/ 48 w 197"/>
                <a:gd name="T3" fmla="*/ 34 h 141"/>
                <a:gd name="T4" fmla="*/ 48 w 197"/>
                <a:gd name="T5" fmla="*/ 56 h 141"/>
                <a:gd name="T6" fmla="*/ 10 w 197"/>
                <a:gd name="T7" fmla="*/ 56 h 141"/>
                <a:gd name="T8" fmla="*/ 10 w 197"/>
                <a:gd name="T9" fmla="*/ 90 h 141"/>
                <a:gd name="T10" fmla="*/ 159 w 197"/>
                <a:gd name="T11" fmla="*/ 90 h 141"/>
                <a:gd name="T12" fmla="*/ 159 w 197"/>
                <a:gd name="T13" fmla="*/ 141 h 141"/>
                <a:gd name="T14" fmla="*/ 190 w 197"/>
                <a:gd name="T15" fmla="*/ 141 h 141"/>
                <a:gd name="T16" fmla="*/ 190 w 197"/>
                <a:gd name="T17" fmla="*/ 56 h 141"/>
                <a:gd name="T18" fmla="*/ 150 w 197"/>
                <a:gd name="T19" fmla="*/ 56 h 141"/>
                <a:gd name="T20" fmla="*/ 150 w 197"/>
                <a:gd name="T21" fmla="*/ 34 h 141"/>
                <a:gd name="T22" fmla="*/ 197 w 197"/>
                <a:gd name="T23" fmla="*/ 34 h 141"/>
                <a:gd name="T24" fmla="*/ 197 w 197"/>
                <a:gd name="T25" fmla="*/ 0 h 141"/>
                <a:gd name="T26" fmla="*/ 0 w 197"/>
                <a:gd name="T27" fmla="*/ 0 h 141"/>
                <a:gd name="T28" fmla="*/ 0 w 197"/>
                <a:gd name="T29" fmla="*/ 34 h 141"/>
                <a:gd name="T30" fmla="*/ 81 w 197"/>
                <a:gd name="T31" fmla="*/ 34 h 141"/>
                <a:gd name="T32" fmla="*/ 119 w 197"/>
                <a:gd name="T33" fmla="*/ 34 h 141"/>
                <a:gd name="T34" fmla="*/ 119 w 197"/>
                <a:gd name="T35" fmla="*/ 56 h 141"/>
                <a:gd name="T36" fmla="*/ 81 w 197"/>
                <a:gd name="T37" fmla="*/ 56 h 141"/>
                <a:gd name="T38" fmla="*/ 81 w 197"/>
                <a:gd name="T39" fmla="*/ 3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7" h="141">
                  <a:moveTo>
                    <a:pt x="0" y="34"/>
                  </a:moveTo>
                  <a:lnTo>
                    <a:pt x="48" y="34"/>
                  </a:lnTo>
                  <a:lnTo>
                    <a:pt x="48" y="56"/>
                  </a:lnTo>
                  <a:lnTo>
                    <a:pt x="10" y="56"/>
                  </a:lnTo>
                  <a:lnTo>
                    <a:pt x="10" y="90"/>
                  </a:lnTo>
                  <a:lnTo>
                    <a:pt x="159" y="90"/>
                  </a:lnTo>
                  <a:lnTo>
                    <a:pt x="159" y="141"/>
                  </a:lnTo>
                  <a:lnTo>
                    <a:pt x="190" y="141"/>
                  </a:lnTo>
                  <a:lnTo>
                    <a:pt x="190" y="56"/>
                  </a:lnTo>
                  <a:lnTo>
                    <a:pt x="150" y="56"/>
                  </a:lnTo>
                  <a:lnTo>
                    <a:pt x="150" y="34"/>
                  </a:lnTo>
                  <a:lnTo>
                    <a:pt x="197" y="34"/>
                  </a:lnTo>
                  <a:lnTo>
                    <a:pt x="197" y="0"/>
                  </a:lnTo>
                  <a:lnTo>
                    <a:pt x="0" y="0"/>
                  </a:lnTo>
                  <a:lnTo>
                    <a:pt x="0" y="34"/>
                  </a:lnTo>
                  <a:close/>
                  <a:moveTo>
                    <a:pt x="81" y="34"/>
                  </a:moveTo>
                  <a:lnTo>
                    <a:pt x="119" y="34"/>
                  </a:lnTo>
                  <a:lnTo>
                    <a:pt x="119" y="56"/>
                  </a:lnTo>
                  <a:lnTo>
                    <a:pt x="81" y="56"/>
                  </a:lnTo>
                  <a:lnTo>
                    <a:pt x="81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7" name="Freeform 22">
              <a:extLst>
                <a:ext uri="{FF2B5EF4-FFF2-40B4-BE49-F238E27FC236}">
                  <a16:creationId xmlns:a16="http://schemas.microsoft.com/office/drawing/2014/main" id="{A50993BF-F1E4-4A5B-94DA-12B561DEF0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9" y="1976"/>
              <a:ext cx="114" cy="116"/>
            </a:xfrm>
            <a:custGeom>
              <a:avLst/>
              <a:gdLst>
                <a:gd name="T0" fmla="*/ 24 w 48"/>
                <a:gd name="T1" fmla="*/ 48 h 48"/>
                <a:gd name="T2" fmla="*/ 48 w 48"/>
                <a:gd name="T3" fmla="*/ 24 h 48"/>
                <a:gd name="T4" fmla="*/ 24 w 48"/>
                <a:gd name="T5" fmla="*/ 0 h 48"/>
                <a:gd name="T6" fmla="*/ 0 w 48"/>
                <a:gd name="T7" fmla="*/ 24 h 48"/>
                <a:gd name="T8" fmla="*/ 24 w 48"/>
                <a:gd name="T9" fmla="*/ 48 h 48"/>
                <a:gd name="T10" fmla="*/ 24 w 48"/>
                <a:gd name="T11" fmla="*/ 13 h 48"/>
                <a:gd name="T12" fmla="*/ 35 w 48"/>
                <a:gd name="T13" fmla="*/ 24 h 48"/>
                <a:gd name="T14" fmla="*/ 24 w 48"/>
                <a:gd name="T15" fmla="*/ 34 h 48"/>
                <a:gd name="T16" fmla="*/ 13 w 48"/>
                <a:gd name="T17" fmla="*/ 24 h 48"/>
                <a:gd name="T18" fmla="*/ 24 w 48"/>
                <a:gd name="T19" fmla="*/ 1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37" y="48"/>
                    <a:pt x="48" y="37"/>
                    <a:pt x="48" y="24"/>
                  </a:cubicBezTo>
                  <a:cubicBezTo>
                    <a:pt x="48" y="10"/>
                    <a:pt x="37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lose/>
                  <a:moveTo>
                    <a:pt x="24" y="13"/>
                  </a:moveTo>
                  <a:cubicBezTo>
                    <a:pt x="30" y="13"/>
                    <a:pt x="35" y="18"/>
                    <a:pt x="35" y="24"/>
                  </a:cubicBezTo>
                  <a:cubicBezTo>
                    <a:pt x="35" y="30"/>
                    <a:pt x="30" y="34"/>
                    <a:pt x="24" y="34"/>
                  </a:cubicBezTo>
                  <a:cubicBezTo>
                    <a:pt x="18" y="34"/>
                    <a:pt x="13" y="30"/>
                    <a:pt x="13" y="24"/>
                  </a:cubicBezTo>
                  <a:cubicBezTo>
                    <a:pt x="13" y="18"/>
                    <a:pt x="18" y="13"/>
                    <a:pt x="24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8" name="Freeform 23">
              <a:extLst>
                <a:ext uri="{FF2B5EF4-FFF2-40B4-BE49-F238E27FC236}">
                  <a16:creationId xmlns:a16="http://schemas.microsoft.com/office/drawing/2014/main" id="{89520D0C-AC7C-417D-AC4F-12B6A3840D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4" y="2141"/>
              <a:ext cx="114" cy="116"/>
            </a:xfrm>
            <a:custGeom>
              <a:avLst/>
              <a:gdLst>
                <a:gd name="T0" fmla="*/ 24 w 48"/>
                <a:gd name="T1" fmla="*/ 0 h 48"/>
                <a:gd name="T2" fmla="*/ 0 w 48"/>
                <a:gd name="T3" fmla="*/ 24 h 48"/>
                <a:gd name="T4" fmla="*/ 24 w 48"/>
                <a:gd name="T5" fmla="*/ 48 h 48"/>
                <a:gd name="T6" fmla="*/ 48 w 48"/>
                <a:gd name="T7" fmla="*/ 24 h 48"/>
                <a:gd name="T8" fmla="*/ 24 w 48"/>
                <a:gd name="T9" fmla="*/ 0 h 48"/>
                <a:gd name="T10" fmla="*/ 24 w 48"/>
                <a:gd name="T11" fmla="*/ 35 h 48"/>
                <a:gd name="T12" fmla="*/ 13 w 48"/>
                <a:gd name="T13" fmla="*/ 24 h 48"/>
                <a:gd name="T14" fmla="*/ 24 w 48"/>
                <a:gd name="T15" fmla="*/ 13 h 48"/>
                <a:gd name="T16" fmla="*/ 35 w 48"/>
                <a:gd name="T17" fmla="*/ 24 h 48"/>
                <a:gd name="T18" fmla="*/ 24 w 48"/>
                <a:gd name="T19" fmla="*/ 3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8"/>
                    <a:pt x="24" y="48"/>
                  </a:cubicBezTo>
                  <a:cubicBezTo>
                    <a:pt x="37" y="48"/>
                    <a:pt x="48" y="38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lose/>
                  <a:moveTo>
                    <a:pt x="24" y="35"/>
                  </a:moveTo>
                  <a:cubicBezTo>
                    <a:pt x="18" y="35"/>
                    <a:pt x="13" y="30"/>
                    <a:pt x="13" y="24"/>
                  </a:cubicBezTo>
                  <a:cubicBezTo>
                    <a:pt x="13" y="18"/>
                    <a:pt x="18" y="13"/>
                    <a:pt x="24" y="13"/>
                  </a:cubicBezTo>
                  <a:cubicBezTo>
                    <a:pt x="30" y="13"/>
                    <a:pt x="35" y="18"/>
                    <a:pt x="35" y="24"/>
                  </a:cubicBezTo>
                  <a:cubicBezTo>
                    <a:pt x="35" y="30"/>
                    <a:pt x="30" y="35"/>
                    <a:pt x="24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9" name="Freeform 24">
              <a:extLst>
                <a:ext uri="{FF2B5EF4-FFF2-40B4-BE49-F238E27FC236}">
                  <a16:creationId xmlns:a16="http://schemas.microsoft.com/office/drawing/2014/main" id="{125E135D-630B-427E-B243-E9F64D2F3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2" y="2000"/>
              <a:ext cx="183" cy="133"/>
            </a:xfrm>
            <a:custGeom>
              <a:avLst/>
              <a:gdLst>
                <a:gd name="T0" fmla="*/ 0 w 183"/>
                <a:gd name="T1" fmla="*/ 85 h 133"/>
                <a:gd name="T2" fmla="*/ 76 w 183"/>
                <a:gd name="T3" fmla="*/ 85 h 133"/>
                <a:gd name="T4" fmla="*/ 76 w 183"/>
                <a:gd name="T5" fmla="*/ 102 h 133"/>
                <a:gd name="T6" fmla="*/ 0 w 183"/>
                <a:gd name="T7" fmla="*/ 102 h 133"/>
                <a:gd name="T8" fmla="*/ 0 w 183"/>
                <a:gd name="T9" fmla="*/ 133 h 133"/>
                <a:gd name="T10" fmla="*/ 183 w 183"/>
                <a:gd name="T11" fmla="*/ 133 h 133"/>
                <a:gd name="T12" fmla="*/ 183 w 183"/>
                <a:gd name="T13" fmla="*/ 102 h 133"/>
                <a:gd name="T14" fmla="*/ 107 w 183"/>
                <a:gd name="T15" fmla="*/ 102 h 133"/>
                <a:gd name="T16" fmla="*/ 107 w 183"/>
                <a:gd name="T17" fmla="*/ 85 h 133"/>
                <a:gd name="T18" fmla="*/ 183 w 183"/>
                <a:gd name="T19" fmla="*/ 85 h 133"/>
                <a:gd name="T20" fmla="*/ 183 w 183"/>
                <a:gd name="T21" fmla="*/ 51 h 133"/>
                <a:gd name="T22" fmla="*/ 33 w 183"/>
                <a:gd name="T23" fmla="*/ 51 h 133"/>
                <a:gd name="T24" fmla="*/ 33 w 183"/>
                <a:gd name="T25" fmla="*/ 32 h 133"/>
                <a:gd name="T26" fmla="*/ 183 w 183"/>
                <a:gd name="T27" fmla="*/ 32 h 133"/>
                <a:gd name="T28" fmla="*/ 183 w 183"/>
                <a:gd name="T29" fmla="*/ 0 h 133"/>
                <a:gd name="T30" fmla="*/ 0 w 183"/>
                <a:gd name="T31" fmla="*/ 0 h 133"/>
                <a:gd name="T32" fmla="*/ 0 w 183"/>
                <a:gd name="T33" fmla="*/ 8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" h="133">
                  <a:moveTo>
                    <a:pt x="0" y="85"/>
                  </a:moveTo>
                  <a:lnTo>
                    <a:pt x="76" y="85"/>
                  </a:lnTo>
                  <a:lnTo>
                    <a:pt x="76" y="102"/>
                  </a:lnTo>
                  <a:lnTo>
                    <a:pt x="0" y="102"/>
                  </a:lnTo>
                  <a:lnTo>
                    <a:pt x="0" y="133"/>
                  </a:lnTo>
                  <a:lnTo>
                    <a:pt x="183" y="133"/>
                  </a:lnTo>
                  <a:lnTo>
                    <a:pt x="183" y="102"/>
                  </a:lnTo>
                  <a:lnTo>
                    <a:pt x="107" y="102"/>
                  </a:lnTo>
                  <a:lnTo>
                    <a:pt x="107" y="85"/>
                  </a:lnTo>
                  <a:lnTo>
                    <a:pt x="183" y="85"/>
                  </a:lnTo>
                  <a:lnTo>
                    <a:pt x="183" y="51"/>
                  </a:lnTo>
                  <a:lnTo>
                    <a:pt x="33" y="51"/>
                  </a:lnTo>
                  <a:lnTo>
                    <a:pt x="33" y="32"/>
                  </a:lnTo>
                  <a:lnTo>
                    <a:pt x="183" y="32"/>
                  </a:lnTo>
                  <a:lnTo>
                    <a:pt x="183" y="0"/>
                  </a:lnTo>
                  <a:lnTo>
                    <a:pt x="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0" name="Freeform 25">
              <a:extLst>
                <a:ext uri="{FF2B5EF4-FFF2-40B4-BE49-F238E27FC236}">
                  <a16:creationId xmlns:a16="http://schemas.microsoft.com/office/drawing/2014/main" id="{A2E569AF-0615-43EB-BBB4-8483379F75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45" y="2141"/>
              <a:ext cx="117" cy="116"/>
            </a:xfrm>
            <a:custGeom>
              <a:avLst/>
              <a:gdLst>
                <a:gd name="T0" fmla="*/ 25 w 49"/>
                <a:gd name="T1" fmla="*/ 0 h 48"/>
                <a:gd name="T2" fmla="*/ 0 w 49"/>
                <a:gd name="T3" fmla="*/ 24 h 48"/>
                <a:gd name="T4" fmla="*/ 25 w 49"/>
                <a:gd name="T5" fmla="*/ 48 h 48"/>
                <a:gd name="T6" fmla="*/ 49 w 49"/>
                <a:gd name="T7" fmla="*/ 24 h 48"/>
                <a:gd name="T8" fmla="*/ 25 w 49"/>
                <a:gd name="T9" fmla="*/ 0 h 48"/>
                <a:gd name="T10" fmla="*/ 25 w 49"/>
                <a:gd name="T11" fmla="*/ 35 h 48"/>
                <a:gd name="T12" fmla="*/ 14 w 49"/>
                <a:gd name="T13" fmla="*/ 24 h 48"/>
                <a:gd name="T14" fmla="*/ 25 w 49"/>
                <a:gd name="T15" fmla="*/ 13 h 48"/>
                <a:gd name="T16" fmla="*/ 35 w 49"/>
                <a:gd name="T17" fmla="*/ 24 h 48"/>
                <a:gd name="T18" fmla="*/ 25 w 49"/>
                <a:gd name="T19" fmla="*/ 3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8">
                  <a:moveTo>
                    <a:pt x="25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8"/>
                    <a:pt x="25" y="48"/>
                  </a:cubicBezTo>
                  <a:cubicBezTo>
                    <a:pt x="38" y="48"/>
                    <a:pt x="49" y="38"/>
                    <a:pt x="49" y="24"/>
                  </a:cubicBezTo>
                  <a:cubicBezTo>
                    <a:pt x="49" y="11"/>
                    <a:pt x="38" y="0"/>
                    <a:pt x="25" y="0"/>
                  </a:cubicBezTo>
                  <a:close/>
                  <a:moveTo>
                    <a:pt x="25" y="35"/>
                  </a:moveTo>
                  <a:cubicBezTo>
                    <a:pt x="19" y="35"/>
                    <a:pt x="14" y="30"/>
                    <a:pt x="14" y="24"/>
                  </a:cubicBezTo>
                  <a:cubicBezTo>
                    <a:pt x="14" y="18"/>
                    <a:pt x="19" y="13"/>
                    <a:pt x="25" y="13"/>
                  </a:cubicBezTo>
                  <a:cubicBezTo>
                    <a:pt x="30" y="13"/>
                    <a:pt x="35" y="18"/>
                    <a:pt x="35" y="24"/>
                  </a:cubicBezTo>
                  <a:cubicBezTo>
                    <a:pt x="35" y="30"/>
                    <a:pt x="30" y="35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1" name="Freeform 26">
              <a:extLst>
                <a:ext uri="{FF2B5EF4-FFF2-40B4-BE49-F238E27FC236}">
                  <a16:creationId xmlns:a16="http://schemas.microsoft.com/office/drawing/2014/main" id="{B7D018F6-A355-4A54-985E-0EAE91C88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" y="2095"/>
              <a:ext cx="148" cy="79"/>
            </a:xfrm>
            <a:custGeom>
              <a:avLst/>
              <a:gdLst>
                <a:gd name="T0" fmla="*/ 57 w 148"/>
                <a:gd name="T1" fmla="*/ 79 h 79"/>
                <a:gd name="T2" fmla="*/ 91 w 148"/>
                <a:gd name="T3" fmla="*/ 79 h 79"/>
                <a:gd name="T4" fmla="*/ 91 w 148"/>
                <a:gd name="T5" fmla="*/ 31 h 79"/>
                <a:gd name="T6" fmla="*/ 148 w 148"/>
                <a:gd name="T7" fmla="*/ 31 h 79"/>
                <a:gd name="T8" fmla="*/ 148 w 148"/>
                <a:gd name="T9" fmla="*/ 0 h 79"/>
                <a:gd name="T10" fmla="*/ 0 w 148"/>
                <a:gd name="T11" fmla="*/ 0 h 79"/>
                <a:gd name="T12" fmla="*/ 0 w 148"/>
                <a:gd name="T13" fmla="*/ 31 h 79"/>
                <a:gd name="T14" fmla="*/ 57 w 148"/>
                <a:gd name="T15" fmla="*/ 31 h 79"/>
                <a:gd name="T16" fmla="*/ 57 w 148"/>
                <a:gd name="T1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79">
                  <a:moveTo>
                    <a:pt x="57" y="79"/>
                  </a:moveTo>
                  <a:lnTo>
                    <a:pt x="91" y="79"/>
                  </a:lnTo>
                  <a:lnTo>
                    <a:pt x="91" y="31"/>
                  </a:lnTo>
                  <a:lnTo>
                    <a:pt x="148" y="31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31"/>
                  </a:lnTo>
                  <a:lnTo>
                    <a:pt x="57" y="31"/>
                  </a:lnTo>
                  <a:lnTo>
                    <a:pt x="57" y="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2" name="Freeform 27">
              <a:extLst>
                <a:ext uri="{FF2B5EF4-FFF2-40B4-BE49-F238E27FC236}">
                  <a16:creationId xmlns:a16="http://schemas.microsoft.com/office/drawing/2014/main" id="{DB6C9B07-BB1F-422D-8C75-B7A68DEF6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1" y="1979"/>
              <a:ext cx="76" cy="203"/>
            </a:xfrm>
            <a:custGeom>
              <a:avLst/>
              <a:gdLst>
                <a:gd name="T0" fmla="*/ 0 w 76"/>
                <a:gd name="T1" fmla="*/ 188 h 203"/>
                <a:gd name="T2" fmla="*/ 45 w 76"/>
                <a:gd name="T3" fmla="*/ 188 h 203"/>
                <a:gd name="T4" fmla="*/ 45 w 76"/>
                <a:gd name="T5" fmla="*/ 203 h 203"/>
                <a:gd name="T6" fmla="*/ 76 w 76"/>
                <a:gd name="T7" fmla="*/ 203 h 203"/>
                <a:gd name="T8" fmla="*/ 76 w 76"/>
                <a:gd name="T9" fmla="*/ 0 h 203"/>
                <a:gd name="T10" fmla="*/ 45 w 76"/>
                <a:gd name="T11" fmla="*/ 0 h 203"/>
                <a:gd name="T12" fmla="*/ 45 w 76"/>
                <a:gd name="T13" fmla="*/ 154 h 203"/>
                <a:gd name="T14" fmla="*/ 0 w 76"/>
                <a:gd name="T15" fmla="*/ 154 h 203"/>
                <a:gd name="T16" fmla="*/ 0 w 76"/>
                <a:gd name="T17" fmla="*/ 188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203">
                  <a:moveTo>
                    <a:pt x="0" y="188"/>
                  </a:moveTo>
                  <a:lnTo>
                    <a:pt x="45" y="188"/>
                  </a:lnTo>
                  <a:lnTo>
                    <a:pt x="45" y="203"/>
                  </a:lnTo>
                  <a:lnTo>
                    <a:pt x="76" y="203"/>
                  </a:lnTo>
                  <a:lnTo>
                    <a:pt x="76" y="0"/>
                  </a:lnTo>
                  <a:lnTo>
                    <a:pt x="45" y="0"/>
                  </a:lnTo>
                  <a:lnTo>
                    <a:pt x="45" y="154"/>
                  </a:lnTo>
                  <a:lnTo>
                    <a:pt x="0" y="154"/>
                  </a:lnTo>
                  <a:lnTo>
                    <a:pt x="0" y="1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3" name="Freeform 28">
              <a:extLst>
                <a:ext uri="{FF2B5EF4-FFF2-40B4-BE49-F238E27FC236}">
                  <a16:creationId xmlns:a16="http://schemas.microsoft.com/office/drawing/2014/main" id="{BAD0FB91-7F9A-4CB3-9909-8F857C1A9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" y="2155"/>
              <a:ext cx="202" cy="85"/>
            </a:xfrm>
            <a:custGeom>
              <a:avLst/>
              <a:gdLst>
                <a:gd name="T0" fmla="*/ 34 w 202"/>
                <a:gd name="T1" fmla="*/ 51 h 85"/>
                <a:gd name="T2" fmla="*/ 34 w 202"/>
                <a:gd name="T3" fmla="*/ 0 h 85"/>
                <a:gd name="T4" fmla="*/ 0 w 202"/>
                <a:gd name="T5" fmla="*/ 0 h 85"/>
                <a:gd name="T6" fmla="*/ 0 w 202"/>
                <a:gd name="T7" fmla="*/ 85 h 85"/>
                <a:gd name="T8" fmla="*/ 202 w 202"/>
                <a:gd name="T9" fmla="*/ 85 h 85"/>
                <a:gd name="T10" fmla="*/ 202 w 202"/>
                <a:gd name="T11" fmla="*/ 51 h 85"/>
                <a:gd name="T12" fmla="*/ 34 w 202"/>
                <a:gd name="T13" fmla="*/ 5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2" h="85">
                  <a:moveTo>
                    <a:pt x="34" y="51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85"/>
                  </a:lnTo>
                  <a:lnTo>
                    <a:pt x="202" y="85"/>
                  </a:lnTo>
                  <a:lnTo>
                    <a:pt x="202" y="51"/>
                  </a:lnTo>
                  <a:lnTo>
                    <a:pt x="34" y="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4" name="Freeform 29">
              <a:extLst>
                <a:ext uri="{FF2B5EF4-FFF2-40B4-BE49-F238E27FC236}">
                  <a16:creationId xmlns:a16="http://schemas.microsoft.com/office/drawing/2014/main" id="{687811BD-AE9D-4568-9CC2-97AC394D69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1" y="1976"/>
              <a:ext cx="110" cy="111"/>
            </a:xfrm>
            <a:custGeom>
              <a:avLst/>
              <a:gdLst>
                <a:gd name="T0" fmla="*/ 23 w 46"/>
                <a:gd name="T1" fmla="*/ 46 h 46"/>
                <a:gd name="T2" fmla="*/ 46 w 46"/>
                <a:gd name="T3" fmla="*/ 23 h 46"/>
                <a:gd name="T4" fmla="*/ 23 w 46"/>
                <a:gd name="T5" fmla="*/ 0 h 46"/>
                <a:gd name="T6" fmla="*/ 0 w 46"/>
                <a:gd name="T7" fmla="*/ 23 h 46"/>
                <a:gd name="T8" fmla="*/ 23 w 46"/>
                <a:gd name="T9" fmla="*/ 46 h 46"/>
                <a:gd name="T10" fmla="*/ 23 w 46"/>
                <a:gd name="T11" fmla="*/ 13 h 46"/>
                <a:gd name="T12" fmla="*/ 33 w 46"/>
                <a:gd name="T13" fmla="*/ 23 h 46"/>
                <a:gd name="T14" fmla="*/ 23 w 46"/>
                <a:gd name="T15" fmla="*/ 33 h 46"/>
                <a:gd name="T16" fmla="*/ 13 w 46"/>
                <a:gd name="T17" fmla="*/ 23 h 46"/>
                <a:gd name="T18" fmla="*/ 23 w 46"/>
                <a:gd name="T19" fmla="*/ 1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46"/>
                  </a:move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lose/>
                  <a:moveTo>
                    <a:pt x="23" y="13"/>
                  </a:moveTo>
                  <a:cubicBezTo>
                    <a:pt x="28" y="13"/>
                    <a:pt x="33" y="18"/>
                    <a:pt x="33" y="23"/>
                  </a:cubicBezTo>
                  <a:cubicBezTo>
                    <a:pt x="33" y="28"/>
                    <a:pt x="28" y="33"/>
                    <a:pt x="23" y="33"/>
                  </a:cubicBezTo>
                  <a:cubicBezTo>
                    <a:pt x="18" y="33"/>
                    <a:pt x="13" y="28"/>
                    <a:pt x="13" y="23"/>
                  </a:cubicBezTo>
                  <a:cubicBezTo>
                    <a:pt x="13" y="18"/>
                    <a:pt x="18" y="13"/>
                    <a:pt x="23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5" name="Freeform 30">
              <a:extLst>
                <a:ext uri="{FF2B5EF4-FFF2-40B4-BE49-F238E27FC236}">
                  <a16:creationId xmlns:a16="http://schemas.microsoft.com/office/drawing/2014/main" id="{DAC54172-E211-43A3-8433-B57C420F6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" y="2295"/>
              <a:ext cx="50" cy="53"/>
            </a:xfrm>
            <a:custGeom>
              <a:avLst/>
              <a:gdLst>
                <a:gd name="T0" fmla="*/ 0 w 21"/>
                <a:gd name="T1" fmla="*/ 0 h 22"/>
                <a:gd name="T2" fmla="*/ 5 w 21"/>
                <a:gd name="T3" fmla="*/ 0 h 22"/>
                <a:gd name="T4" fmla="*/ 5 w 21"/>
                <a:gd name="T5" fmla="*/ 10 h 22"/>
                <a:gd name="T6" fmla="*/ 15 w 21"/>
                <a:gd name="T7" fmla="*/ 0 h 22"/>
                <a:gd name="T8" fmla="*/ 21 w 21"/>
                <a:gd name="T9" fmla="*/ 0 h 22"/>
                <a:gd name="T10" fmla="*/ 11 w 21"/>
                <a:gd name="T11" fmla="*/ 10 h 22"/>
                <a:gd name="T12" fmla="*/ 21 w 21"/>
                <a:gd name="T13" fmla="*/ 22 h 22"/>
                <a:gd name="T14" fmla="*/ 16 w 21"/>
                <a:gd name="T15" fmla="*/ 22 h 22"/>
                <a:gd name="T16" fmla="*/ 8 w 21"/>
                <a:gd name="T17" fmla="*/ 12 h 22"/>
                <a:gd name="T18" fmla="*/ 5 w 21"/>
                <a:gd name="T19" fmla="*/ 15 h 22"/>
                <a:gd name="T20" fmla="*/ 5 w 21"/>
                <a:gd name="T21" fmla="*/ 22 h 22"/>
                <a:gd name="T22" fmla="*/ 0 w 21"/>
                <a:gd name="T23" fmla="*/ 22 h 22"/>
                <a:gd name="T24" fmla="*/ 0 w 21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22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8" y="7"/>
                    <a:pt x="11" y="4"/>
                    <a:pt x="15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6" name="Freeform 31">
              <a:extLst>
                <a:ext uri="{FF2B5EF4-FFF2-40B4-BE49-F238E27FC236}">
                  <a16:creationId xmlns:a16="http://schemas.microsoft.com/office/drawing/2014/main" id="{6CC71939-62D9-47FE-9E58-2B7C83B4BF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21" y="2310"/>
              <a:ext cx="38" cy="41"/>
            </a:xfrm>
            <a:custGeom>
              <a:avLst/>
              <a:gdLst>
                <a:gd name="T0" fmla="*/ 16 w 16"/>
                <a:gd name="T1" fmla="*/ 8 h 17"/>
                <a:gd name="T2" fmla="*/ 8 w 16"/>
                <a:gd name="T3" fmla="*/ 17 h 17"/>
                <a:gd name="T4" fmla="*/ 0 w 16"/>
                <a:gd name="T5" fmla="*/ 8 h 17"/>
                <a:gd name="T6" fmla="*/ 8 w 16"/>
                <a:gd name="T7" fmla="*/ 0 h 17"/>
                <a:gd name="T8" fmla="*/ 16 w 16"/>
                <a:gd name="T9" fmla="*/ 8 h 17"/>
                <a:gd name="T10" fmla="*/ 4 w 16"/>
                <a:gd name="T11" fmla="*/ 8 h 17"/>
                <a:gd name="T12" fmla="*/ 8 w 16"/>
                <a:gd name="T13" fmla="*/ 13 h 17"/>
                <a:gd name="T14" fmla="*/ 12 w 16"/>
                <a:gd name="T15" fmla="*/ 8 h 17"/>
                <a:gd name="T16" fmla="*/ 8 w 16"/>
                <a:gd name="T17" fmla="*/ 3 h 17"/>
                <a:gd name="T18" fmla="*/ 4 w 16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7">
                  <a:moveTo>
                    <a:pt x="16" y="8"/>
                  </a:moveTo>
                  <a:cubicBezTo>
                    <a:pt x="16" y="13"/>
                    <a:pt x="13" y="17"/>
                    <a:pt x="8" y="17"/>
                  </a:cubicBezTo>
                  <a:cubicBezTo>
                    <a:pt x="2" y="17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6" y="4"/>
                    <a:pt x="16" y="8"/>
                  </a:cubicBezTo>
                  <a:close/>
                  <a:moveTo>
                    <a:pt x="4" y="8"/>
                  </a:moveTo>
                  <a:cubicBezTo>
                    <a:pt x="4" y="11"/>
                    <a:pt x="5" y="13"/>
                    <a:pt x="8" y="13"/>
                  </a:cubicBezTo>
                  <a:cubicBezTo>
                    <a:pt x="11" y="13"/>
                    <a:pt x="12" y="11"/>
                    <a:pt x="12" y="8"/>
                  </a:cubicBezTo>
                  <a:cubicBezTo>
                    <a:pt x="12" y="6"/>
                    <a:pt x="11" y="3"/>
                    <a:pt x="8" y="3"/>
                  </a:cubicBezTo>
                  <a:cubicBezTo>
                    <a:pt x="5" y="3"/>
                    <a:pt x="4" y="6"/>
                    <a:pt x="4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7" name="Freeform 32">
              <a:extLst>
                <a:ext uri="{FF2B5EF4-FFF2-40B4-BE49-F238E27FC236}">
                  <a16:creationId xmlns:a16="http://schemas.microsoft.com/office/drawing/2014/main" id="{80B4590C-1898-4820-9FF0-7E9D1D271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8" y="2310"/>
              <a:ext cx="24" cy="38"/>
            </a:xfrm>
            <a:custGeom>
              <a:avLst/>
              <a:gdLst>
                <a:gd name="T0" fmla="*/ 0 w 10"/>
                <a:gd name="T1" fmla="*/ 5 h 16"/>
                <a:gd name="T2" fmla="*/ 0 w 10"/>
                <a:gd name="T3" fmla="*/ 0 h 16"/>
                <a:gd name="T4" fmla="*/ 4 w 10"/>
                <a:gd name="T5" fmla="*/ 0 h 16"/>
                <a:gd name="T6" fmla="*/ 4 w 10"/>
                <a:gd name="T7" fmla="*/ 4 h 16"/>
                <a:gd name="T8" fmla="*/ 10 w 10"/>
                <a:gd name="T9" fmla="*/ 0 h 16"/>
                <a:gd name="T10" fmla="*/ 10 w 10"/>
                <a:gd name="T11" fmla="*/ 4 h 16"/>
                <a:gd name="T12" fmla="*/ 4 w 10"/>
                <a:gd name="T13" fmla="*/ 10 h 16"/>
                <a:gd name="T14" fmla="*/ 4 w 10"/>
                <a:gd name="T15" fmla="*/ 16 h 16"/>
                <a:gd name="T16" fmla="*/ 0 w 10"/>
                <a:gd name="T17" fmla="*/ 16 h 16"/>
                <a:gd name="T18" fmla="*/ 0 w 10"/>
                <a:gd name="T19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6">
                  <a:moveTo>
                    <a:pt x="0" y="5"/>
                  </a:move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4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6" y="4"/>
                    <a:pt x="4" y="6"/>
                    <a:pt x="4" y="1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8" name="Freeform 33">
              <a:extLst>
                <a:ext uri="{FF2B5EF4-FFF2-40B4-BE49-F238E27FC236}">
                  <a16:creationId xmlns:a16="http://schemas.microsoft.com/office/drawing/2014/main" id="{3892A80D-ECA2-494F-AA97-C87C0B1784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7" y="2310"/>
              <a:ext cx="38" cy="41"/>
            </a:xfrm>
            <a:custGeom>
              <a:avLst/>
              <a:gdLst>
                <a:gd name="T0" fmla="*/ 4 w 16"/>
                <a:gd name="T1" fmla="*/ 9 h 17"/>
                <a:gd name="T2" fmla="*/ 8 w 16"/>
                <a:gd name="T3" fmla="*/ 13 h 17"/>
                <a:gd name="T4" fmla="*/ 11 w 16"/>
                <a:gd name="T5" fmla="*/ 11 h 17"/>
                <a:gd name="T6" fmla="*/ 16 w 16"/>
                <a:gd name="T7" fmla="*/ 11 h 17"/>
                <a:gd name="T8" fmla="*/ 8 w 16"/>
                <a:gd name="T9" fmla="*/ 17 h 17"/>
                <a:gd name="T10" fmla="*/ 0 w 16"/>
                <a:gd name="T11" fmla="*/ 8 h 17"/>
                <a:gd name="T12" fmla="*/ 8 w 16"/>
                <a:gd name="T13" fmla="*/ 0 h 17"/>
                <a:gd name="T14" fmla="*/ 16 w 16"/>
                <a:gd name="T15" fmla="*/ 8 h 17"/>
                <a:gd name="T16" fmla="*/ 16 w 16"/>
                <a:gd name="T17" fmla="*/ 9 h 17"/>
                <a:gd name="T18" fmla="*/ 4 w 16"/>
                <a:gd name="T19" fmla="*/ 9 h 17"/>
                <a:gd name="T20" fmla="*/ 12 w 16"/>
                <a:gd name="T21" fmla="*/ 7 h 17"/>
                <a:gd name="T22" fmla="*/ 8 w 16"/>
                <a:gd name="T23" fmla="*/ 3 h 17"/>
                <a:gd name="T24" fmla="*/ 4 w 16"/>
                <a:gd name="T25" fmla="*/ 7 h 17"/>
                <a:gd name="T26" fmla="*/ 12 w 16"/>
                <a:gd name="T27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7">
                  <a:moveTo>
                    <a:pt x="4" y="9"/>
                  </a:moveTo>
                  <a:cubicBezTo>
                    <a:pt x="4" y="12"/>
                    <a:pt x="5" y="13"/>
                    <a:pt x="8" y="13"/>
                  </a:cubicBezTo>
                  <a:cubicBezTo>
                    <a:pt x="10" y="13"/>
                    <a:pt x="11" y="13"/>
                    <a:pt x="11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4"/>
                    <a:pt x="12" y="17"/>
                    <a:pt x="8" y="17"/>
                  </a:cubicBezTo>
                  <a:cubicBezTo>
                    <a:pt x="2" y="17"/>
                    <a:pt x="0" y="12"/>
                    <a:pt x="0" y="8"/>
                  </a:cubicBezTo>
                  <a:cubicBezTo>
                    <a:pt x="0" y="4"/>
                    <a:pt x="2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lnTo>
                    <a:pt x="4" y="9"/>
                  </a:lnTo>
                  <a:close/>
                  <a:moveTo>
                    <a:pt x="12" y="7"/>
                  </a:moveTo>
                  <a:cubicBezTo>
                    <a:pt x="11" y="5"/>
                    <a:pt x="11" y="3"/>
                    <a:pt x="8" y="3"/>
                  </a:cubicBezTo>
                  <a:cubicBezTo>
                    <a:pt x="5" y="3"/>
                    <a:pt x="4" y="5"/>
                    <a:pt x="4" y="7"/>
                  </a:cubicBezTo>
                  <a:lnTo>
                    <a:pt x="12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9" name="Freeform 34">
              <a:extLst>
                <a:ext uri="{FF2B5EF4-FFF2-40B4-BE49-F238E27FC236}">
                  <a16:creationId xmlns:a16="http://schemas.microsoft.com/office/drawing/2014/main" id="{11E176AF-2FBF-4DFD-A0F3-ED2658D7F5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0" y="2310"/>
              <a:ext cx="35" cy="41"/>
            </a:xfrm>
            <a:custGeom>
              <a:avLst/>
              <a:gdLst>
                <a:gd name="T0" fmla="*/ 15 w 15"/>
                <a:gd name="T1" fmla="*/ 12 h 17"/>
                <a:gd name="T2" fmla="*/ 15 w 15"/>
                <a:gd name="T3" fmla="*/ 16 h 17"/>
                <a:gd name="T4" fmla="*/ 12 w 15"/>
                <a:gd name="T5" fmla="*/ 16 h 17"/>
                <a:gd name="T6" fmla="*/ 11 w 15"/>
                <a:gd name="T7" fmla="*/ 14 h 17"/>
                <a:gd name="T8" fmla="*/ 6 w 15"/>
                <a:gd name="T9" fmla="*/ 17 h 17"/>
                <a:gd name="T10" fmla="*/ 0 w 15"/>
                <a:gd name="T11" fmla="*/ 11 h 17"/>
                <a:gd name="T12" fmla="*/ 8 w 15"/>
                <a:gd name="T13" fmla="*/ 6 h 17"/>
                <a:gd name="T14" fmla="*/ 11 w 15"/>
                <a:gd name="T15" fmla="*/ 6 h 17"/>
                <a:gd name="T16" fmla="*/ 11 w 15"/>
                <a:gd name="T17" fmla="*/ 6 h 17"/>
                <a:gd name="T18" fmla="*/ 8 w 15"/>
                <a:gd name="T19" fmla="*/ 3 h 17"/>
                <a:gd name="T20" fmla="*/ 5 w 15"/>
                <a:gd name="T21" fmla="*/ 5 h 17"/>
                <a:gd name="T22" fmla="*/ 1 w 15"/>
                <a:gd name="T23" fmla="*/ 5 h 17"/>
                <a:gd name="T24" fmla="*/ 8 w 15"/>
                <a:gd name="T25" fmla="*/ 0 h 17"/>
                <a:gd name="T26" fmla="*/ 15 w 15"/>
                <a:gd name="T27" fmla="*/ 6 h 17"/>
                <a:gd name="T28" fmla="*/ 15 w 15"/>
                <a:gd name="T29" fmla="*/ 12 h 17"/>
                <a:gd name="T30" fmla="*/ 11 w 15"/>
                <a:gd name="T31" fmla="*/ 9 h 17"/>
                <a:gd name="T32" fmla="*/ 8 w 15"/>
                <a:gd name="T33" fmla="*/ 9 h 17"/>
                <a:gd name="T34" fmla="*/ 4 w 15"/>
                <a:gd name="T35" fmla="*/ 11 h 17"/>
                <a:gd name="T36" fmla="*/ 7 w 15"/>
                <a:gd name="T37" fmla="*/ 13 h 17"/>
                <a:gd name="T38" fmla="*/ 11 w 15"/>
                <a:gd name="T3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7">
                  <a:moveTo>
                    <a:pt x="15" y="12"/>
                  </a:moveTo>
                  <a:cubicBezTo>
                    <a:pt x="15" y="14"/>
                    <a:pt x="15" y="16"/>
                    <a:pt x="15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1" y="16"/>
                    <a:pt x="11" y="15"/>
                    <a:pt x="11" y="14"/>
                  </a:cubicBezTo>
                  <a:cubicBezTo>
                    <a:pt x="11" y="16"/>
                    <a:pt x="9" y="17"/>
                    <a:pt x="6" y="17"/>
                  </a:cubicBezTo>
                  <a:cubicBezTo>
                    <a:pt x="2" y="17"/>
                    <a:pt x="0" y="14"/>
                    <a:pt x="0" y="11"/>
                  </a:cubicBezTo>
                  <a:cubicBezTo>
                    <a:pt x="0" y="7"/>
                    <a:pt x="4" y="6"/>
                    <a:pt x="8" y="6"/>
                  </a:cubicBezTo>
                  <a:cubicBezTo>
                    <a:pt x="9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4"/>
                    <a:pt x="11" y="3"/>
                    <a:pt x="8" y="3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2" y="0"/>
                    <a:pt x="8" y="0"/>
                  </a:cubicBezTo>
                  <a:cubicBezTo>
                    <a:pt x="14" y="0"/>
                    <a:pt x="15" y="3"/>
                    <a:pt x="15" y="6"/>
                  </a:cubicBezTo>
                  <a:lnTo>
                    <a:pt x="15" y="12"/>
                  </a:lnTo>
                  <a:close/>
                  <a:moveTo>
                    <a:pt x="11" y="9"/>
                  </a:moveTo>
                  <a:cubicBezTo>
                    <a:pt x="11" y="9"/>
                    <a:pt x="10" y="9"/>
                    <a:pt x="8" y="9"/>
                  </a:cubicBezTo>
                  <a:cubicBezTo>
                    <a:pt x="5" y="9"/>
                    <a:pt x="4" y="10"/>
                    <a:pt x="4" y="11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0" name="Freeform 35">
              <a:extLst>
                <a:ext uri="{FF2B5EF4-FFF2-40B4-BE49-F238E27FC236}">
                  <a16:creationId xmlns:a16="http://schemas.microsoft.com/office/drawing/2014/main" id="{5F3614AC-B8B9-4B26-8136-38C685C8D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" y="2295"/>
              <a:ext cx="41" cy="53"/>
            </a:xfrm>
            <a:custGeom>
              <a:avLst/>
              <a:gdLst>
                <a:gd name="T0" fmla="*/ 39 w 41"/>
                <a:gd name="T1" fmla="*/ 32 h 53"/>
                <a:gd name="T2" fmla="*/ 10 w 41"/>
                <a:gd name="T3" fmla="*/ 32 h 53"/>
                <a:gd name="T4" fmla="*/ 10 w 41"/>
                <a:gd name="T5" fmla="*/ 44 h 53"/>
                <a:gd name="T6" fmla="*/ 41 w 41"/>
                <a:gd name="T7" fmla="*/ 44 h 53"/>
                <a:gd name="T8" fmla="*/ 41 w 41"/>
                <a:gd name="T9" fmla="*/ 53 h 53"/>
                <a:gd name="T10" fmla="*/ 0 w 41"/>
                <a:gd name="T11" fmla="*/ 53 h 53"/>
                <a:gd name="T12" fmla="*/ 0 w 41"/>
                <a:gd name="T13" fmla="*/ 0 h 53"/>
                <a:gd name="T14" fmla="*/ 39 w 41"/>
                <a:gd name="T15" fmla="*/ 0 h 53"/>
                <a:gd name="T16" fmla="*/ 39 w 41"/>
                <a:gd name="T17" fmla="*/ 10 h 53"/>
                <a:gd name="T18" fmla="*/ 10 w 41"/>
                <a:gd name="T19" fmla="*/ 10 h 53"/>
                <a:gd name="T20" fmla="*/ 10 w 41"/>
                <a:gd name="T21" fmla="*/ 22 h 53"/>
                <a:gd name="T22" fmla="*/ 39 w 41"/>
                <a:gd name="T23" fmla="*/ 22 h 53"/>
                <a:gd name="T24" fmla="*/ 39 w 41"/>
                <a:gd name="T25" fmla="*/ 3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53">
                  <a:moveTo>
                    <a:pt x="39" y="32"/>
                  </a:moveTo>
                  <a:lnTo>
                    <a:pt x="10" y="32"/>
                  </a:lnTo>
                  <a:lnTo>
                    <a:pt x="10" y="44"/>
                  </a:lnTo>
                  <a:lnTo>
                    <a:pt x="41" y="44"/>
                  </a:lnTo>
                  <a:lnTo>
                    <a:pt x="41" y="53"/>
                  </a:lnTo>
                  <a:lnTo>
                    <a:pt x="0" y="53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10"/>
                  </a:lnTo>
                  <a:lnTo>
                    <a:pt x="10" y="10"/>
                  </a:lnTo>
                  <a:lnTo>
                    <a:pt x="10" y="22"/>
                  </a:lnTo>
                  <a:lnTo>
                    <a:pt x="39" y="22"/>
                  </a:lnTo>
                  <a:lnTo>
                    <a:pt x="39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1" name="Freeform 36">
              <a:extLst>
                <a:ext uri="{FF2B5EF4-FFF2-40B4-BE49-F238E27FC236}">
                  <a16:creationId xmlns:a16="http://schemas.microsoft.com/office/drawing/2014/main" id="{FA8498DC-2AC9-447F-9A31-4A884542F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6" y="2310"/>
              <a:ext cx="57" cy="38"/>
            </a:xfrm>
            <a:custGeom>
              <a:avLst/>
              <a:gdLst>
                <a:gd name="T0" fmla="*/ 0 w 24"/>
                <a:gd name="T1" fmla="*/ 4 h 16"/>
                <a:gd name="T2" fmla="*/ 0 w 24"/>
                <a:gd name="T3" fmla="*/ 0 h 16"/>
                <a:gd name="T4" fmla="*/ 4 w 24"/>
                <a:gd name="T5" fmla="*/ 0 h 16"/>
                <a:gd name="T6" fmla="*/ 4 w 24"/>
                <a:gd name="T7" fmla="*/ 2 h 16"/>
                <a:gd name="T8" fmla="*/ 9 w 24"/>
                <a:gd name="T9" fmla="*/ 0 h 16"/>
                <a:gd name="T10" fmla="*/ 14 w 24"/>
                <a:gd name="T11" fmla="*/ 3 h 16"/>
                <a:gd name="T12" fmla="*/ 19 w 24"/>
                <a:gd name="T13" fmla="*/ 0 h 16"/>
                <a:gd name="T14" fmla="*/ 24 w 24"/>
                <a:gd name="T15" fmla="*/ 7 h 16"/>
                <a:gd name="T16" fmla="*/ 24 w 24"/>
                <a:gd name="T17" fmla="*/ 16 h 16"/>
                <a:gd name="T18" fmla="*/ 20 w 24"/>
                <a:gd name="T19" fmla="*/ 16 h 16"/>
                <a:gd name="T20" fmla="*/ 20 w 24"/>
                <a:gd name="T21" fmla="*/ 7 h 16"/>
                <a:gd name="T22" fmla="*/ 17 w 24"/>
                <a:gd name="T23" fmla="*/ 3 h 16"/>
                <a:gd name="T24" fmla="*/ 14 w 24"/>
                <a:gd name="T25" fmla="*/ 7 h 16"/>
                <a:gd name="T26" fmla="*/ 14 w 24"/>
                <a:gd name="T27" fmla="*/ 16 h 16"/>
                <a:gd name="T28" fmla="*/ 10 w 24"/>
                <a:gd name="T29" fmla="*/ 16 h 16"/>
                <a:gd name="T30" fmla="*/ 10 w 24"/>
                <a:gd name="T31" fmla="*/ 7 h 16"/>
                <a:gd name="T32" fmla="*/ 7 w 24"/>
                <a:gd name="T33" fmla="*/ 3 h 16"/>
                <a:gd name="T34" fmla="*/ 4 w 24"/>
                <a:gd name="T35" fmla="*/ 8 h 16"/>
                <a:gd name="T36" fmla="*/ 4 w 24"/>
                <a:gd name="T37" fmla="*/ 16 h 16"/>
                <a:gd name="T38" fmla="*/ 0 w 24"/>
                <a:gd name="T39" fmla="*/ 16 h 16"/>
                <a:gd name="T40" fmla="*/ 0 w 24"/>
                <a:gd name="T41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" h="16">
                  <a:moveTo>
                    <a:pt x="0" y="4"/>
                  </a:move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2" y="0"/>
                    <a:pt x="13" y="1"/>
                    <a:pt x="14" y="3"/>
                  </a:cubicBezTo>
                  <a:cubicBezTo>
                    <a:pt x="14" y="1"/>
                    <a:pt x="16" y="0"/>
                    <a:pt x="19" y="0"/>
                  </a:cubicBezTo>
                  <a:cubicBezTo>
                    <a:pt x="22" y="0"/>
                    <a:pt x="24" y="2"/>
                    <a:pt x="24" y="7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5"/>
                    <a:pt x="20" y="3"/>
                    <a:pt x="17" y="3"/>
                  </a:cubicBezTo>
                  <a:cubicBezTo>
                    <a:pt x="15" y="3"/>
                    <a:pt x="14" y="5"/>
                    <a:pt x="14" y="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5"/>
                    <a:pt x="10" y="3"/>
                    <a:pt x="7" y="3"/>
                  </a:cubicBezTo>
                  <a:cubicBezTo>
                    <a:pt x="5" y="3"/>
                    <a:pt x="4" y="5"/>
                    <a:pt x="4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2" name="Freeform 37">
              <a:extLst>
                <a:ext uri="{FF2B5EF4-FFF2-40B4-BE49-F238E27FC236}">
                  <a16:creationId xmlns:a16="http://schemas.microsoft.com/office/drawing/2014/main" id="{6B452C1C-FA37-46E9-B542-773291D5BA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23" y="2310"/>
              <a:ext cx="40" cy="55"/>
            </a:xfrm>
            <a:custGeom>
              <a:avLst/>
              <a:gdLst>
                <a:gd name="T0" fmla="*/ 5 w 17"/>
                <a:gd name="T1" fmla="*/ 14 h 23"/>
                <a:gd name="T2" fmla="*/ 5 w 17"/>
                <a:gd name="T3" fmla="*/ 23 h 23"/>
                <a:gd name="T4" fmla="*/ 0 w 17"/>
                <a:gd name="T5" fmla="*/ 23 h 23"/>
                <a:gd name="T6" fmla="*/ 0 w 17"/>
                <a:gd name="T7" fmla="*/ 4 h 23"/>
                <a:gd name="T8" fmla="*/ 0 w 17"/>
                <a:gd name="T9" fmla="*/ 0 h 23"/>
                <a:gd name="T10" fmla="*/ 4 w 17"/>
                <a:gd name="T11" fmla="*/ 0 h 23"/>
                <a:gd name="T12" fmla="*/ 5 w 17"/>
                <a:gd name="T13" fmla="*/ 3 h 23"/>
                <a:gd name="T14" fmla="*/ 10 w 17"/>
                <a:gd name="T15" fmla="*/ 0 h 23"/>
                <a:gd name="T16" fmla="*/ 17 w 17"/>
                <a:gd name="T17" fmla="*/ 8 h 23"/>
                <a:gd name="T18" fmla="*/ 9 w 17"/>
                <a:gd name="T19" fmla="*/ 17 h 23"/>
                <a:gd name="T20" fmla="*/ 5 w 17"/>
                <a:gd name="T21" fmla="*/ 14 h 23"/>
                <a:gd name="T22" fmla="*/ 13 w 17"/>
                <a:gd name="T23" fmla="*/ 8 h 23"/>
                <a:gd name="T24" fmla="*/ 9 w 17"/>
                <a:gd name="T25" fmla="*/ 3 h 23"/>
                <a:gd name="T26" fmla="*/ 5 w 17"/>
                <a:gd name="T27" fmla="*/ 8 h 23"/>
                <a:gd name="T28" fmla="*/ 9 w 17"/>
                <a:gd name="T29" fmla="*/ 13 h 23"/>
                <a:gd name="T30" fmla="*/ 13 w 17"/>
                <a:gd name="T31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3">
                  <a:moveTo>
                    <a:pt x="5" y="14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1"/>
                    <a:pt x="5" y="2"/>
                    <a:pt x="5" y="3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4" y="0"/>
                    <a:pt x="17" y="3"/>
                    <a:pt x="17" y="8"/>
                  </a:cubicBezTo>
                  <a:cubicBezTo>
                    <a:pt x="17" y="13"/>
                    <a:pt x="13" y="17"/>
                    <a:pt x="9" y="17"/>
                  </a:cubicBezTo>
                  <a:cubicBezTo>
                    <a:pt x="7" y="17"/>
                    <a:pt x="5" y="15"/>
                    <a:pt x="5" y="14"/>
                  </a:cubicBezTo>
                  <a:close/>
                  <a:moveTo>
                    <a:pt x="13" y="8"/>
                  </a:moveTo>
                  <a:cubicBezTo>
                    <a:pt x="13" y="6"/>
                    <a:pt x="11" y="3"/>
                    <a:pt x="9" y="3"/>
                  </a:cubicBezTo>
                  <a:cubicBezTo>
                    <a:pt x="6" y="3"/>
                    <a:pt x="5" y="5"/>
                    <a:pt x="5" y="8"/>
                  </a:cubicBezTo>
                  <a:cubicBezTo>
                    <a:pt x="5" y="11"/>
                    <a:pt x="6" y="13"/>
                    <a:pt x="9" y="13"/>
                  </a:cubicBezTo>
                  <a:cubicBezTo>
                    <a:pt x="11" y="13"/>
                    <a:pt x="13" y="11"/>
                    <a:pt x="13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3" name="Rectangle 38">
              <a:extLst>
                <a:ext uri="{FF2B5EF4-FFF2-40B4-BE49-F238E27FC236}">
                  <a16:creationId xmlns:a16="http://schemas.microsoft.com/office/drawing/2014/main" id="{BD9ABBDB-3463-4D72-92B5-4822DADE6D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" y="2293"/>
              <a:ext cx="12" cy="5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4" name="Freeform 39">
              <a:extLst>
                <a:ext uri="{FF2B5EF4-FFF2-40B4-BE49-F238E27FC236}">
                  <a16:creationId xmlns:a16="http://schemas.microsoft.com/office/drawing/2014/main" id="{444EE85E-ED41-483B-8AAA-C854B25854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9" y="2310"/>
              <a:ext cx="41" cy="41"/>
            </a:xfrm>
            <a:custGeom>
              <a:avLst/>
              <a:gdLst>
                <a:gd name="T0" fmla="*/ 17 w 17"/>
                <a:gd name="T1" fmla="*/ 8 h 17"/>
                <a:gd name="T2" fmla="*/ 8 w 17"/>
                <a:gd name="T3" fmla="*/ 17 h 17"/>
                <a:gd name="T4" fmla="*/ 0 w 17"/>
                <a:gd name="T5" fmla="*/ 8 h 17"/>
                <a:gd name="T6" fmla="*/ 8 w 17"/>
                <a:gd name="T7" fmla="*/ 0 h 17"/>
                <a:gd name="T8" fmla="*/ 17 w 17"/>
                <a:gd name="T9" fmla="*/ 8 h 17"/>
                <a:gd name="T10" fmla="*/ 4 w 17"/>
                <a:gd name="T11" fmla="*/ 8 h 17"/>
                <a:gd name="T12" fmla="*/ 8 w 17"/>
                <a:gd name="T13" fmla="*/ 13 h 17"/>
                <a:gd name="T14" fmla="*/ 12 w 17"/>
                <a:gd name="T15" fmla="*/ 8 h 17"/>
                <a:gd name="T16" fmla="*/ 8 w 17"/>
                <a:gd name="T17" fmla="*/ 3 h 17"/>
                <a:gd name="T18" fmla="*/ 4 w 17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7">
                  <a:moveTo>
                    <a:pt x="17" y="8"/>
                  </a:moveTo>
                  <a:cubicBezTo>
                    <a:pt x="17" y="13"/>
                    <a:pt x="14" y="17"/>
                    <a:pt x="8" y="17"/>
                  </a:cubicBezTo>
                  <a:cubicBezTo>
                    <a:pt x="3" y="17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7" y="4"/>
                    <a:pt x="17" y="8"/>
                  </a:cubicBezTo>
                  <a:close/>
                  <a:moveTo>
                    <a:pt x="4" y="8"/>
                  </a:moveTo>
                  <a:cubicBezTo>
                    <a:pt x="4" y="11"/>
                    <a:pt x="6" y="13"/>
                    <a:pt x="8" y="13"/>
                  </a:cubicBezTo>
                  <a:cubicBezTo>
                    <a:pt x="11" y="13"/>
                    <a:pt x="12" y="11"/>
                    <a:pt x="12" y="8"/>
                  </a:cubicBezTo>
                  <a:cubicBezTo>
                    <a:pt x="12" y="6"/>
                    <a:pt x="11" y="3"/>
                    <a:pt x="8" y="3"/>
                  </a:cubicBezTo>
                  <a:cubicBezTo>
                    <a:pt x="5" y="3"/>
                    <a:pt x="4" y="6"/>
                    <a:pt x="4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5" name="Freeform 40">
              <a:extLst>
                <a:ext uri="{FF2B5EF4-FFF2-40B4-BE49-F238E27FC236}">
                  <a16:creationId xmlns:a16="http://schemas.microsoft.com/office/drawing/2014/main" id="{39E983AE-5DCA-4514-BE77-4FD36D9D6A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2" y="2310"/>
              <a:ext cx="40" cy="55"/>
            </a:xfrm>
            <a:custGeom>
              <a:avLst/>
              <a:gdLst>
                <a:gd name="T0" fmla="*/ 5 w 17"/>
                <a:gd name="T1" fmla="*/ 0 h 23"/>
                <a:gd name="T2" fmla="*/ 9 w 17"/>
                <a:gd name="T3" fmla="*/ 13 h 23"/>
                <a:gd name="T4" fmla="*/ 9 w 17"/>
                <a:gd name="T5" fmla="*/ 13 h 23"/>
                <a:gd name="T6" fmla="*/ 13 w 17"/>
                <a:gd name="T7" fmla="*/ 0 h 23"/>
                <a:gd name="T8" fmla="*/ 17 w 17"/>
                <a:gd name="T9" fmla="*/ 0 h 23"/>
                <a:gd name="T10" fmla="*/ 12 w 17"/>
                <a:gd name="T11" fmla="*/ 14 h 23"/>
                <a:gd name="T12" fmla="*/ 4 w 17"/>
                <a:gd name="T13" fmla="*/ 23 h 23"/>
                <a:gd name="T14" fmla="*/ 2 w 17"/>
                <a:gd name="T15" fmla="*/ 23 h 23"/>
                <a:gd name="T16" fmla="*/ 2 w 17"/>
                <a:gd name="T17" fmla="*/ 20 h 23"/>
                <a:gd name="T18" fmla="*/ 3 w 17"/>
                <a:gd name="T19" fmla="*/ 20 h 23"/>
                <a:gd name="T20" fmla="*/ 7 w 17"/>
                <a:gd name="T21" fmla="*/ 17 h 23"/>
                <a:gd name="T22" fmla="*/ 0 w 17"/>
                <a:gd name="T23" fmla="*/ 0 h 23"/>
                <a:gd name="T24" fmla="*/ 5 w 17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23">
                  <a:moveTo>
                    <a:pt x="5" y="0"/>
                  </a:moveTo>
                  <a:cubicBezTo>
                    <a:pt x="7" y="7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1"/>
                    <a:pt x="11" y="7"/>
                    <a:pt x="13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21"/>
                    <a:pt x="9" y="23"/>
                    <a:pt x="4" y="23"/>
                  </a:cubicBezTo>
                  <a:cubicBezTo>
                    <a:pt x="3" y="23"/>
                    <a:pt x="2" y="23"/>
                    <a:pt x="2" y="23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3" y="20"/>
                    <a:pt x="3" y="20"/>
                  </a:cubicBezTo>
                  <a:cubicBezTo>
                    <a:pt x="5" y="20"/>
                    <a:pt x="6" y="19"/>
                    <a:pt x="7" y="1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6" name="Freeform 41">
              <a:extLst>
                <a:ext uri="{FF2B5EF4-FFF2-40B4-BE49-F238E27FC236}">
                  <a16:creationId xmlns:a16="http://schemas.microsoft.com/office/drawing/2014/main" id="{031D4A50-52C8-4D32-B2E0-E9E2D6C95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9" y="2310"/>
              <a:ext cx="58" cy="38"/>
            </a:xfrm>
            <a:custGeom>
              <a:avLst/>
              <a:gdLst>
                <a:gd name="T0" fmla="*/ 0 w 24"/>
                <a:gd name="T1" fmla="*/ 4 h 16"/>
                <a:gd name="T2" fmla="*/ 0 w 24"/>
                <a:gd name="T3" fmla="*/ 0 h 16"/>
                <a:gd name="T4" fmla="*/ 4 w 24"/>
                <a:gd name="T5" fmla="*/ 0 h 16"/>
                <a:gd name="T6" fmla="*/ 4 w 24"/>
                <a:gd name="T7" fmla="*/ 2 h 16"/>
                <a:gd name="T8" fmla="*/ 9 w 24"/>
                <a:gd name="T9" fmla="*/ 0 h 16"/>
                <a:gd name="T10" fmla="*/ 13 w 24"/>
                <a:gd name="T11" fmla="*/ 3 h 16"/>
                <a:gd name="T12" fmla="*/ 18 w 24"/>
                <a:gd name="T13" fmla="*/ 0 h 16"/>
                <a:gd name="T14" fmla="*/ 24 w 24"/>
                <a:gd name="T15" fmla="*/ 7 h 16"/>
                <a:gd name="T16" fmla="*/ 24 w 24"/>
                <a:gd name="T17" fmla="*/ 16 h 16"/>
                <a:gd name="T18" fmla="*/ 20 w 24"/>
                <a:gd name="T19" fmla="*/ 16 h 16"/>
                <a:gd name="T20" fmla="*/ 20 w 24"/>
                <a:gd name="T21" fmla="*/ 7 h 16"/>
                <a:gd name="T22" fmla="*/ 17 w 24"/>
                <a:gd name="T23" fmla="*/ 3 h 16"/>
                <a:gd name="T24" fmla="*/ 14 w 24"/>
                <a:gd name="T25" fmla="*/ 7 h 16"/>
                <a:gd name="T26" fmla="*/ 14 w 24"/>
                <a:gd name="T27" fmla="*/ 16 h 16"/>
                <a:gd name="T28" fmla="*/ 10 w 24"/>
                <a:gd name="T29" fmla="*/ 16 h 16"/>
                <a:gd name="T30" fmla="*/ 10 w 24"/>
                <a:gd name="T31" fmla="*/ 7 h 16"/>
                <a:gd name="T32" fmla="*/ 7 w 24"/>
                <a:gd name="T33" fmla="*/ 3 h 16"/>
                <a:gd name="T34" fmla="*/ 4 w 24"/>
                <a:gd name="T35" fmla="*/ 8 h 16"/>
                <a:gd name="T36" fmla="*/ 4 w 24"/>
                <a:gd name="T37" fmla="*/ 16 h 16"/>
                <a:gd name="T38" fmla="*/ 0 w 24"/>
                <a:gd name="T39" fmla="*/ 16 h 16"/>
                <a:gd name="T40" fmla="*/ 0 w 24"/>
                <a:gd name="T41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" h="16">
                  <a:moveTo>
                    <a:pt x="0" y="4"/>
                  </a:move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5" y="1"/>
                    <a:pt x="6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1"/>
                    <a:pt x="15" y="0"/>
                    <a:pt x="18" y="0"/>
                  </a:cubicBezTo>
                  <a:cubicBezTo>
                    <a:pt x="21" y="0"/>
                    <a:pt x="24" y="2"/>
                    <a:pt x="24" y="7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5"/>
                    <a:pt x="19" y="3"/>
                    <a:pt x="17" y="3"/>
                  </a:cubicBezTo>
                  <a:cubicBezTo>
                    <a:pt x="15" y="3"/>
                    <a:pt x="14" y="5"/>
                    <a:pt x="14" y="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5"/>
                    <a:pt x="9" y="3"/>
                    <a:pt x="7" y="3"/>
                  </a:cubicBezTo>
                  <a:cubicBezTo>
                    <a:pt x="5" y="3"/>
                    <a:pt x="4" y="5"/>
                    <a:pt x="4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7" name="Freeform 42">
              <a:extLst>
                <a:ext uri="{FF2B5EF4-FFF2-40B4-BE49-F238E27FC236}">
                  <a16:creationId xmlns:a16="http://schemas.microsoft.com/office/drawing/2014/main" id="{7298CEA9-5831-4400-B85F-C63F857602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" y="2310"/>
              <a:ext cx="38" cy="41"/>
            </a:xfrm>
            <a:custGeom>
              <a:avLst/>
              <a:gdLst>
                <a:gd name="T0" fmla="*/ 4 w 16"/>
                <a:gd name="T1" fmla="*/ 9 h 17"/>
                <a:gd name="T2" fmla="*/ 8 w 16"/>
                <a:gd name="T3" fmla="*/ 13 h 17"/>
                <a:gd name="T4" fmla="*/ 12 w 16"/>
                <a:gd name="T5" fmla="*/ 11 h 17"/>
                <a:gd name="T6" fmla="*/ 16 w 16"/>
                <a:gd name="T7" fmla="*/ 11 h 17"/>
                <a:gd name="T8" fmla="*/ 8 w 16"/>
                <a:gd name="T9" fmla="*/ 17 h 17"/>
                <a:gd name="T10" fmla="*/ 0 w 16"/>
                <a:gd name="T11" fmla="*/ 8 h 17"/>
                <a:gd name="T12" fmla="*/ 8 w 16"/>
                <a:gd name="T13" fmla="*/ 0 h 17"/>
                <a:gd name="T14" fmla="*/ 16 w 16"/>
                <a:gd name="T15" fmla="*/ 8 h 17"/>
                <a:gd name="T16" fmla="*/ 16 w 16"/>
                <a:gd name="T17" fmla="*/ 9 h 17"/>
                <a:gd name="T18" fmla="*/ 4 w 16"/>
                <a:gd name="T19" fmla="*/ 9 h 17"/>
                <a:gd name="T20" fmla="*/ 12 w 16"/>
                <a:gd name="T21" fmla="*/ 7 h 17"/>
                <a:gd name="T22" fmla="*/ 8 w 16"/>
                <a:gd name="T23" fmla="*/ 3 h 17"/>
                <a:gd name="T24" fmla="*/ 4 w 16"/>
                <a:gd name="T25" fmla="*/ 7 h 17"/>
                <a:gd name="T26" fmla="*/ 12 w 16"/>
                <a:gd name="T27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7">
                  <a:moveTo>
                    <a:pt x="4" y="9"/>
                  </a:moveTo>
                  <a:cubicBezTo>
                    <a:pt x="4" y="12"/>
                    <a:pt x="6" y="13"/>
                    <a:pt x="8" y="13"/>
                  </a:cubicBezTo>
                  <a:cubicBezTo>
                    <a:pt x="10" y="13"/>
                    <a:pt x="11" y="13"/>
                    <a:pt x="12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4"/>
                    <a:pt x="13" y="17"/>
                    <a:pt x="8" y="17"/>
                  </a:cubicBezTo>
                  <a:cubicBezTo>
                    <a:pt x="2" y="17"/>
                    <a:pt x="0" y="12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6" y="4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lnTo>
                    <a:pt x="4" y="9"/>
                  </a:lnTo>
                  <a:close/>
                  <a:moveTo>
                    <a:pt x="12" y="7"/>
                  </a:moveTo>
                  <a:cubicBezTo>
                    <a:pt x="12" y="5"/>
                    <a:pt x="11" y="3"/>
                    <a:pt x="8" y="3"/>
                  </a:cubicBezTo>
                  <a:cubicBezTo>
                    <a:pt x="6" y="3"/>
                    <a:pt x="5" y="5"/>
                    <a:pt x="4" y="7"/>
                  </a:cubicBezTo>
                  <a:lnTo>
                    <a:pt x="12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8" name="Freeform 43">
              <a:extLst>
                <a:ext uri="{FF2B5EF4-FFF2-40B4-BE49-F238E27FC236}">
                  <a16:creationId xmlns:a16="http://schemas.microsoft.com/office/drawing/2014/main" id="{60563033-8F60-489B-AADD-B4B3D7A665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" y="2310"/>
              <a:ext cx="36" cy="38"/>
            </a:xfrm>
            <a:custGeom>
              <a:avLst/>
              <a:gdLst>
                <a:gd name="T0" fmla="*/ 0 w 15"/>
                <a:gd name="T1" fmla="*/ 4 h 16"/>
                <a:gd name="T2" fmla="*/ 0 w 15"/>
                <a:gd name="T3" fmla="*/ 0 h 16"/>
                <a:gd name="T4" fmla="*/ 4 w 15"/>
                <a:gd name="T5" fmla="*/ 0 h 16"/>
                <a:gd name="T6" fmla="*/ 4 w 15"/>
                <a:gd name="T7" fmla="*/ 3 h 16"/>
                <a:gd name="T8" fmla="*/ 9 w 15"/>
                <a:gd name="T9" fmla="*/ 0 h 16"/>
                <a:gd name="T10" fmla="*/ 15 w 15"/>
                <a:gd name="T11" fmla="*/ 6 h 16"/>
                <a:gd name="T12" fmla="*/ 15 w 15"/>
                <a:gd name="T13" fmla="*/ 16 h 16"/>
                <a:gd name="T14" fmla="*/ 11 w 15"/>
                <a:gd name="T15" fmla="*/ 16 h 16"/>
                <a:gd name="T16" fmla="*/ 11 w 15"/>
                <a:gd name="T17" fmla="*/ 7 h 16"/>
                <a:gd name="T18" fmla="*/ 7 w 15"/>
                <a:gd name="T19" fmla="*/ 3 h 16"/>
                <a:gd name="T20" fmla="*/ 4 w 15"/>
                <a:gd name="T21" fmla="*/ 8 h 16"/>
                <a:gd name="T22" fmla="*/ 4 w 15"/>
                <a:gd name="T23" fmla="*/ 16 h 16"/>
                <a:gd name="T24" fmla="*/ 0 w 15"/>
                <a:gd name="T25" fmla="*/ 16 h 16"/>
                <a:gd name="T26" fmla="*/ 0 w 15"/>
                <a:gd name="T27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6">
                  <a:moveTo>
                    <a:pt x="0" y="4"/>
                  </a:moveTo>
                  <a:cubicBezTo>
                    <a:pt x="0" y="3"/>
                    <a:pt x="0" y="1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2"/>
                    <a:pt x="4" y="3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3" y="0"/>
                    <a:pt x="15" y="2"/>
                    <a:pt x="15" y="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5"/>
                    <a:pt x="10" y="3"/>
                    <a:pt x="7" y="3"/>
                  </a:cubicBezTo>
                  <a:cubicBezTo>
                    <a:pt x="5" y="3"/>
                    <a:pt x="4" y="5"/>
                    <a:pt x="4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9" name="Freeform 44">
              <a:extLst>
                <a:ext uri="{FF2B5EF4-FFF2-40B4-BE49-F238E27FC236}">
                  <a16:creationId xmlns:a16="http://schemas.microsoft.com/office/drawing/2014/main" id="{1188C68A-7203-4541-8C01-26E3FA913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2" y="2300"/>
              <a:ext cx="26" cy="48"/>
            </a:xfrm>
            <a:custGeom>
              <a:avLst/>
              <a:gdLst>
                <a:gd name="T0" fmla="*/ 0 w 11"/>
                <a:gd name="T1" fmla="*/ 4 h 20"/>
                <a:gd name="T2" fmla="*/ 3 w 11"/>
                <a:gd name="T3" fmla="*/ 4 h 20"/>
                <a:gd name="T4" fmla="*/ 3 w 11"/>
                <a:gd name="T5" fmla="*/ 0 h 20"/>
                <a:gd name="T6" fmla="*/ 7 w 11"/>
                <a:gd name="T7" fmla="*/ 0 h 20"/>
                <a:gd name="T8" fmla="*/ 7 w 11"/>
                <a:gd name="T9" fmla="*/ 4 h 20"/>
                <a:gd name="T10" fmla="*/ 11 w 11"/>
                <a:gd name="T11" fmla="*/ 4 h 20"/>
                <a:gd name="T12" fmla="*/ 11 w 11"/>
                <a:gd name="T13" fmla="*/ 8 h 20"/>
                <a:gd name="T14" fmla="*/ 7 w 11"/>
                <a:gd name="T15" fmla="*/ 8 h 20"/>
                <a:gd name="T16" fmla="*/ 7 w 11"/>
                <a:gd name="T17" fmla="*/ 15 h 20"/>
                <a:gd name="T18" fmla="*/ 9 w 11"/>
                <a:gd name="T19" fmla="*/ 17 h 20"/>
                <a:gd name="T20" fmla="*/ 10 w 11"/>
                <a:gd name="T21" fmla="*/ 17 h 20"/>
                <a:gd name="T22" fmla="*/ 10 w 11"/>
                <a:gd name="T23" fmla="*/ 20 h 20"/>
                <a:gd name="T24" fmla="*/ 8 w 11"/>
                <a:gd name="T25" fmla="*/ 20 h 20"/>
                <a:gd name="T26" fmla="*/ 3 w 11"/>
                <a:gd name="T27" fmla="*/ 16 h 20"/>
                <a:gd name="T28" fmla="*/ 3 w 11"/>
                <a:gd name="T29" fmla="*/ 8 h 20"/>
                <a:gd name="T30" fmla="*/ 0 w 11"/>
                <a:gd name="T31" fmla="*/ 8 h 20"/>
                <a:gd name="T32" fmla="*/ 0 w 11"/>
                <a:gd name="T3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20">
                  <a:moveTo>
                    <a:pt x="0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8" y="17"/>
                    <a:pt x="9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9" y="20"/>
                    <a:pt x="8" y="20"/>
                  </a:cubicBezTo>
                  <a:cubicBezTo>
                    <a:pt x="4" y="20"/>
                    <a:pt x="3" y="19"/>
                    <a:pt x="3" y="16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0" name="Freeform 45">
              <a:extLst>
                <a:ext uri="{FF2B5EF4-FFF2-40B4-BE49-F238E27FC236}">
                  <a16:creationId xmlns:a16="http://schemas.microsoft.com/office/drawing/2014/main" id="{45665B73-5D39-4A7D-9654-FFF1F560F3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84" y="2310"/>
              <a:ext cx="36" cy="41"/>
            </a:xfrm>
            <a:custGeom>
              <a:avLst/>
              <a:gdLst>
                <a:gd name="T0" fmla="*/ 15 w 15"/>
                <a:gd name="T1" fmla="*/ 12 h 17"/>
                <a:gd name="T2" fmla="*/ 15 w 15"/>
                <a:gd name="T3" fmla="*/ 16 h 17"/>
                <a:gd name="T4" fmla="*/ 11 w 15"/>
                <a:gd name="T5" fmla="*/ 16 h 17"/>
                <a:gd name="T6" fmla="*/ 11 w 15"/>
                <a:gd name="T7" fmla="*/ 14 h 17"/>
                <a:gd name="T8" fmla="*/ 6 w 15"/>
                <a:gd name="T9" fmla="*/ 17 h 17"/>
                <a:gd name="T10" fmla="*/ 0 w 15"/>
                <a:gd name="T11" fmla="*/ 11 h 17"/>
                <a:gd name="T12" fmla="*/ 8 w 15"/>
                <a:gd name="T13" fmla="*/ 6 h 17"/>
                <a:gd name="T14" fmla="*/ 11 w 15"/>
                <a:gd name="T15" fmla="*/ 6 h 17"/>
                <a:gd name="T16" fmla="*/ 11 w 15"/>
                <a:gd name="T17" fmla="*/ 6 h 17"/>
                <a:gd name="T18" fmla="*/ 8 w 15"/>
                <a:gd name="T19" fmla="*/ 3 h 17"/>
                <a:gd name="T20" fmla="*/ 5 w 15"/>
                <a:gd name="T21" fmla="*/ 5 h 17"/>
                <a:gd name="T22" fmla="*/ 1 w 15"/>
                <a:gd name="T23" fmla="*/ 5 h 17"/>
                <a:gd name="T24" fmla="*/ 8 w 15"/>
                <a:gd name="T25" fmla="*/ 0 h 17"/>
                <a:gd name="T26" fmla="*/ 15 w 15"/>
                <a:gd name="T27" fmla="*/ 6 h 17"/>
                <a:gd name="T28" fmla="*/ 15 w 15"/>
                <a:gd name="T29" fmla="*/ 12 h 17"/>
                <a:gd name="T30" fmla="*/ 11 w 15"/>
                <a:gd name="T31" fmla="*/ 9 h 17"/>
                <a:gd name="T32" fmla="*/ 8 w 15"/>
                <a:gd name="T33" fmla="*/ 9 h 17"/>
                <a:gd name="T34" fmla="*/ 4 w 15"/>
                <a:gd name="T35" fmla="*/ 11 h 17"/>
                <a:gd name="T36" fmla="*/ 7 w 15"/>
                <a:gd name="T37" fmla="*/ 13 h 17"/>
                <a:gd name="T38" fmla="*/ 11 w 15"/>
                <a:gd name="T3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7">
                  <a:moveTo>
                    <a:pt x="15" y="12"/>
                  </a:moveTo>
                  <a:cubicBezTo>
                    <a:pt x="15" y="14"/>
                    <a:pt x="15" y="16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5"/>
                    <a:pt x="11" y="14"/>
                  </a:cubicBezTo>
                  <a:cubicBezTo>
                    <a:pt x="10" y="16"/>
                    <a:pt x="9" y="17"/>
                    <a:pt x="6" y="17"/>
                  </a:cubicBezTo>
                  <a:cubicBezTo>
                    <a:pt x="2" y="17"/>
                    <a:pt x="0" y="14"/>
                    <a:pt x="0" y="11"/>
                  </a:cubicBezTo>
                  <a:cubicBezTo>
                    <a:pt x="0" y="7"/>
                    <a:pt x="3" y="6"/>
                    <a:pt x="8" y="6"/>
                  </a:cubicBezTo>
                  <a:cubicBezTo>
                    <a:pt x="9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4"/>
                    <a:pt x="11" y="3"/>
                    <a:pt x="8" y="3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2" y="0"/>
                    <a:pt x="8" y="0"/>
                  </a:cubicBezTo>
                  <a:cubicBezTo>
                    <a:pt x="14" y="0"/>
                    <a:pt x="15" y="3"/>
                    <a:pt x="15" y="6"/>
                  </a:cubicBezTo>
                  <a:lnTo>
                    <a:pt x="15" y="12"/>
                  </a:lnTo>
                  <a:close/>
                  <a:moveTo>
                    <a:pt x="11" y="9"/>
                  </a:moveTo>
                  <a:cubicBezTo>
                    <a:pt x="11" y="9"/>
                    <a:pt x="10" y="9"/>
                    <a:pt x="8" y="9"/>
                  </a:cubicBezTo>
                  <a:cubicBezTo>
                    <a:pt x="5" y="9"/>
                    <a:pt x="4" y="10"/>
                    <a:pt x="4" y="11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1" name="Freeform 46">
              <a:extLst>
                <a:ext uri="{FF2B5EF4-FFF2-40B4-BE49-F238E27FC236}">
                  <a16:creationId xmlns:a16="http://schemas.microsoft.com/office/drawing/2014/main" id="{D4DA32B2-88C1-4C5D-9F1C-94FB97FD8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9" y="2310"/>
              <a:ext cx="36" cy="38"/>
            </a:xfrm>
            <a:custGeom>
              <a:avLst/>
              <a:gdLst>
                <a:gd name="T0" fmla="*/ 0 w 15"/>
                <a:gd name="T1" fmla="*/ 4 h 16"/>
                <a:gd name="T2" fmla="*/ 0 w 15"/>
                <a:gd name="T3" fmla="*/ 0 h 16"/>
                <a:gd name="T4" fmla="*/ 4 w 15"/>
                <a:gd name="T5" fmla="*/ 0 h 16"/>
                <a:gd name="T6" fmla="*/ 4 w 15"/>
                <a:gd name="T7" fmla="*/ 3 h 16"/>
                <a:gd name="T8" fmla="*/ 9 w 15"/>
                <a:gd name="T9" fmla="*/ 0 h 16"/>
                <a:gd name="T10" fmla="*/ 15 w 15"/>
                <a:gd name="T11" fmla="*/ 6 h 16"/>
                <a:gd name="T12" fmla="*/ 15 w 15"/>
                <a:gd name="T13" fmla="*/ 16 h 16"/>
                <a:gd name="T14" fmla="*/ 11 w 15"/>
                <a:gd name="T15" fmla="*/ 16 h 16"/>
                <a:gd name="T16" fmla="*/ 11 w 15"/>
                <a:gd name="T17" fmla="*/ 7 h 16"/>
                <a:gd name="T18" fmla="*/ 8 w 15"/>
                <a:gd name="T19" fmla="*/ 3 h 16"/>
                <a:gd name="T20" fmla="*/ 4 w 15"/>
                <a:gd name="T21" fmla="*/ 8 h 16"/>
                <a:gd name="T22" fmla="*/ 4 w 15"/>
                <a:gd name="T23" fmla="*/ 16 h 16"/>
                <a:gd name="T24" fmla="*/ 0 w 15"/>
                <a:gd name="T25" fmla="*/ 16 h 16"/>
                <a:gd name="T26" fmla="*/ 0 w 15"/>
                <a:gd name="T27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6">
                  <a:moveTo>
                    <a:pt x="0" y="4"/>
                  </a:moveTo>
                  <a:cubicBezTo>
                    <a:pt x="0" y="3"/>
                    <a:pt x="0" y="1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2"/>
                    <a:pt x="4" y="3"/>
                  </a:cubicBezTo>
                  <a:cubicBezTo>
                    <a:pt x="5" y="1"/>
                    <a:pt x="6" y="0"/>
                    <a:pt x="9" y="0"/>
                  </a:cubicBezTo>
                  <a:cubicBezTo>
                    <a:pt x="13" y="0"/>
                    <a:pt x="15" y="2"/>
                    <a:pt x="15" y="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5"/>
                    <a:pt x="10" y="3"/>
                    <a:pt x="8" y="3"/>
                  </a:cubicBezTo>
                  <a:cubicBezTo>
                    <a:pt x="6" y="3"/>
                    <a:pt x="4" y="5"/>
                    <a:pt x="4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2" name="Freeform 47">
              <a:extLst>
                <a:ext uri="{FF2B5EF4-FFF2-40B4-BE49-F238E27FC236}">
                  <a16:creationId xmlns:a16="http://schemas.microsoft.com/office/drawing/2014/main" id="{0866D73A-6DD9-492E-9621-FEFD037A8C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2" y="2293"/>
              <a:ext cx="40" cy="58"/>
            </a:xfrm>
            <a:custGeom>
              <a:avLst/>
              <a:gdLst>
                <a:gd name="T0" fmla="*/ 17 w 17"/>
                <a:gd name="T1" fmla="*/ 0 h 24"/>
                <a:gd name="T2" fmla="*/ 17 w 17"/>
                <a:gd name="T3" fmla="*/ 19 h 24"/>
                <a:gd name="T4" fmla="*/ 17 w 17"/>
                <a:gd name="T5" fmla="*/ 23 h 24"/>
                <a:gd name="T6" fmla="*/ 13 w 17"/>
                <a:gd name="T7" fmla="*/ 23 h 24"/>
                <a:gd name="T8" fmla="*/ 13 w 17"/>
                <a:gd name="T9" fmla="*/ 21 h 24"/>
                <a:gd name="T10" fmla="*/ 8 w 17"/>
                <a:gd name="T11" fmla="*/ 24 h 24"/>
                <a:gd name="T12" fmla="*/ 0 w 17"/>
                <a:gd name="T13" fmla="*/ 15 h 24"/>
                <a:gd name="T14" fmla="*/ 8 w 17"/>
                <a:gd name="T15" fmla="*/ 7 h 24"/>
                <a:gd name="T16" fmla="*/ 13 w 17"/>
                <a:gd name="T17" fmla="*/ 9 h 24"/>
                <a:gd name="T18" fmla="*/ 13 w 17"/>
                <a:gd name="T19" fmla="*/ 0 h 24"/>
                <a:gd name="T20" fmla="*/ 17 w 17"/>
                <a:gd name="T21" fmla="*/ 0 h 24"/>
                <a:gd name="T22" fmla="*/ 5 w 17"/>
                <a:gd name="T23" fmla="*/ 15 h 24"/>
                <a:gd name="T24" fmla="*/ 9 w 17"/>
                <a:gd name="T25" fmla="*/ 20 h 24"/>
                <a:gd name="T26" fmla="*/ 13 w 17"/>
                <a:gd name="T27" fmla="*/ 15 h 24"/>
                <a:gd name="T28" fmla="*/ 9 w 17"/>
                <a:gd name="T29" fmla="*/ 10 h 24"/>
                <a:gd name="T30" fmla="*/ 5 w 17"/>
                <a:gd name="T31" fmla="*/ 1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4">
                  <a:moveTo>
                    <a:pt x="17" y="0"/>
                  </a:move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7" y="22"/>
                    <a:pt x="17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2"/>
                    <a:pt x="13" y="21"/>
                  </a:cubicBezTo>
                  <a:cubicBezTo>
                    <a:pt x="12" y="22"/>
                    <a:pt x="11" y="24"/>
                    <a:pt x="8" y="24"/>
                  </a:cubicBezTo>
                  <a:cubicBezTo>
                    <a:pt x="4" y="24"/>
                    <a:pt x="0" y="20"/>
                    <a:pt x="0" y="15"/>
                  </a:cubicBezTo>
                  <a:cubicBezTo>
                    <a:pt x="0" y="10"/>
                    <a:pt x="4" y="7"/>
                    <a:pt x="8" y="7"/>
                  </a:cubicBezTo>
                  <a:cubicBezTo>
                    <a:pt x="11" y="7"/>
                    <a:pt x="12" y="8"/>
                    <a:pt x="13" y="9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17" y="0"/>
                  </a:lnTo>
                  <a:close/>
                  <a:moveTo>
                    <a:pt x="5" y="15"/>
                  </a:moveTo>
                  <a:cubicBezTo>
                    <a:pt x="5" y="18"/>
                    <a:pt x="6" y="20"/>
                    <a:pt x="9" y="20"/>
                  </a:cubicBezTo>
                  <a:cubicBezTo>
                    <a:pt x="12" y="20"/>
                    <a:pt x="13" y="18"/>
                    <a:pt x="13" y="15"/>
                  </a:cubicBezTo>
                  <a:cubicBezTo>
                    <a:pt x="13" y="12"/>
                    <a:pt x="12" y="10"/>
                    <a:pt x="9" y="10"/>
                  </a:cubicBezTo>
                  <a:cubicBezTo>
                    <a:pt x="6" y="10"/>
                    <a:pt x="5" y="13"/>
                    <a:pt x="5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3" name="Freeform 48">
              <a:extLst>
                <a:ext uri="{FF2B5EF4-FFF2-40B4-BE49-F238E27FC236}">
                  <a16:creationId xmlns:a16="http://schemas.microsoft.com/office/drawing/2014/main" id="{5B53BC2D-CCD4-4CD9-976B-242302CCA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3" y="2295"/>
              <a:ext cx="41" cy="53"/>
            </a:xfrm>
            <a:custGeom>
              <a:avLst/>
              <a:gdLst>
                <a:gd name="T0" fmla="*/ 0 w 41"/>
                <a:gd name="T1" fmla="*/ 0 h 53"/>
                <a:gd name="T2" fmla="*/ 12 w 41"/>
                <a:gd name="T3" fmla="*/ 0 h 53"/>
                <a:gd name="T4" fmla="*/ 12 w 41"/>
                <a:gd name="T5" fmla="*/ 44 h 53"/>
                <a:gd name="T6" fmla="*/ 41 w 41"/>
                <a:gd name="T7" fmla="*/ 44 h 53"/>
                <a:gd name="T8" fmla="*/ 38 w 41"/>
                <a:gd name="T9" fmla="*/ 53 h 53"/>
                <a:gd name="T10" fmla="*/ 0 w 41"/>
                <a:gd name="T11" fmla="*/ 53 h 53"/>
                <a:gd name="T12" fmla="*/ 0 w 41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53">
                  <a:moveTo>
                    <a:pt x="0" y="0"/>
                  </a:moveTo>
                  <a:lnTo>
                    <a:pt x="12" y="0"/>
                  </a:lnTo>
                  <a:lnTo>
                    <a:pt x="12" y="44"/>
                  </a:lnTo>
                  <a:lnTo>
                    <a:pt x="41" y="44"/>
                  </a:lnTo>
                  <a:lnTo>
                    <a:pt x="38" y="53"/>
                  </a:lnTo>
                  <a:lnTo>
                    <a:pt x="0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4" name="Freeform 49">
              <a:extLst>
                <a:ext uri="{FF2B5EF4-FFF2-40B4-BE49-F238E27FC236}">
                  <a16:creationId xmlns:a16="http://schemas.microsoft.com/office/drawing/2014/main" id="{3D78841F-4D7A-4C56-BFDB-28D258A5A7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6" y="2310"/>
              <a:ext cx="38" cy="41"/>
            </a:xfrm>
            <a:custGeom>
              <a:avLst/>
              <a:gdLst>
                <a:gd name="T0" fmla="*/ 15 w 16"/>
                <a:gd name="T1" fmla="*/ 12 h 17"/>
                <a:gd name="T2" fmla="*/ 16 w 16"/>
                <a:gd name="T3" fmla="*/ 16 h 17"/>
                <a:gd name="T4" fmla="*/ 12 w 16"/>
                <a:gd name="T5" fmla="*/ 16 h 17"/>
                <a:gd name="T6" fmla="*/ 12 w 16"/>
                <a:gd name="T7" fmla="*/ 14 h 17"/>
                <a:gd name="T8" fmla="*/ 6 w 16"/>
                <a:gd name="T9" fmla="*/ 17 h 17"/>
                <a:gd name="T10" fmla="*/ 0 w 16"/>
                <a:gd name="T11" fmla="*/ 11 h 17"/>
                <a:gd name="T12" fmla="*/ 8 w 16"/>
                <a:gd name="T13" fmla="*/ 6 h 17"/>
                <a:gd name="T14" fmla="*/ 11 w 16"/>
                <a:gd name="T15" fmla="*/ 6 h 17"/>
                <a:gd name="T16" fmla="*/ 11 w 16"/>
                <a:gd name="T17" fmla="*/ 6 h 17"/>
                <a:gd name="T18" fmla="*/ 8 w 16"/>
                <a:gd name="T19" fmla="*/ 3 h 17"/>
                <a:gd name="T20" fmla="*/ 5 w 16"/>
                <a:gd name="T21" fmla="*/ 5 h 17"/>
                <a:gd name="T22" fmla="*/ 1 w 16"/>
                <a:gd name="T23" fmla="*/ 5 h 17"/>
                <a:gd name="T24" fmla="*/ 8 w 16"/>
                <a:gd name="T25" fmla="*/ 0 h 17"/>
                <a:gd name="T26" fmla="*/ 15 w 16"/>
                <a:gd name="T27" fmla="*/ 6 h 17"/>
                <a:gd name="T28" fmla="*/ 15 w 16"/>
                <a:gd name="T29" fmla="*/ 12 h 17"/>
                <a:gd name="T30" fmla="*/ 11 w 16"/>
                <a:gd name="T31" fmla="*/ 9 h 17"/>
                <a:gd name="T32" fmla="*/ 8 w 16"/>
                <a:gd name="T33" fmla="*/ 9 h 17"/>
                <a:gd name="T34" fmla="*/ 4 w 16"/>
                <a:gd name="T35" fmla="*/ 11 h 17"/>
                <a:gd name="T36" fmla="*/ 7 w 16"/>
                <a:gd name="T37" fmla="*/ 13 h 17"/>
                <a:gd name="T38" fmla="*/ 11 w 16"/>
                <a:gd name="T3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" h="17">
                  <a:moveTo>
                    <a:pt x="15" y="12"/>
                  </a:moveTo>
                  <a:cubicBezTo>
                    <a:pt x="15" y="14"/>
                    <a:pt x="16" y="16"/>
                    <a:pt x="16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5"/>
                    <a:pt x="12" y="14"/>
                  </a:cubicBezTo>
                  <a:cubicBezTo>
                    <a:pt x="11" y="16"/>
                    <a:pt x="9" y="17"/>
                    <a:pt x="6" y="17"/>
                  </a:cubicBezTo>
                  <a:cubicBezTo>
                    <a:pt x="2" y="17"/>
                    <a:pt x="0" y="14"/>
                    <a:pt x="0" y="11"/>
                  </a:cubicBezTo>
                  <a:cubicBezTo>
                    <a:pt x="0" y="7"/>
                    <a:pt x="4" y="6"/>
                    <a:pt x="8" y="6"/>
                  </a:cubicBezTo>
                  <a:cubicBezTo>
                    <a:pt x="10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4"/>
                    <a:pt x="11" y="3"/>
                    <a:pt x="8" y="3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3" y="0"/>
                    <a:pt x="8" y="0"/>
                  </a:cubicBezTo>
                  <a:cubicBezTo>
                    <a:pt x="14" y="0"/>
                    <a:pt x="15" y="3"/>
                    <a:pt x="15" y="6"/>
                  </a:cubicBezTo>
                  <a:lnTo>
                    <a:pt x="15" y="12"/>
                  </a:lnTo>
                  <a:close/>
                  <a:moveTo>
                    <a:pt x="11" y="9"/>
                  </a:moveTo>
                  <a:cubicBezTo>
                    <a:pt x="11" y="9"/>
                    <a:pt x="10" y="9"/>
                    <a:pt x="8" y="9"/>
                  </a:cubicBezTo>
                  <a:cubicBezTo>
                    <a:pt x="5" y="9"/>
                    <a:pt x="4" y="10"/>
                    <a:pt x="4" y="11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5" name="Freeform 50">
              <a:extLst>
                <a:ext uri="{FF2B5EF4-FFF2-40B4-BE49-F238E27FC236}">
                  <a16:creationId xmlns:a16="http://schemas.microsoft.com/office/drawing/2014/main" id="{3017295F-0A28-4062-8DE6-FF648351D2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4" y="2293"/>
              <a:ext cx="38" cy="58"/>
            </a:xfrm>
            <a:custGeom>
              <a:avLst/>
              <a:gdLst>
                <a:gd name="T0" fmla="*/ 0 w 16"/>
                <a:gd name="T1" fmla="*/ 0 h 24"/>
                <a:gd name="T2" fmla="*/ 4 w 16"/>
                <a:gd name="T3" fmla="*/ 0 h 24"/>
                <a:gd name="T4" fmla="*/ 4 w 16"/>
                <a:gd name="T5" fmla="*/ 9 h 24"/>
                <a:gd name="T6" fmla="*/ 9 w 16"/>
                <a:gd name="T7" fmla="*/ 7 h 24"/>
                <a:gd name="T8" fmla="*/ 16 w 16"/>
                <a:gd name="T9" fmla="*/ 15 h 24"/>
                <a:gd name="T10" fmla="*/ 9 w 16"/>
                <a:gd name="T11" fmla="*/ 24 h 24"/>
                <a:gd name="T12" fmla="*/ 4 w 16"/>
                <a:gd name="T13" fmla="*/ 21 h 24"/>
                <a:gd name="T14" fmla="*/ 4 w 16"/>
                <a:gd name="T15" fmla="*/ 23 h 24"/>
                <a:gd name="T16" fmla="*/ 0 w 16"/>
                <a:gd name="T17" fmla="*/ 23 h 24"/>
                <a:gd name="T18" fmla="*/ 0 w 16"/>
                <a:gd name="T19" fmla="*/ 18 h 24"/>
                <a:gd name="T20" fmla="*/ 0 w 16"/>
                <a:gd name="T21" fmla="*/ 0 h 24"/>
                <a:gd name="T22" fmla="*/ 12 w 16"/>
                <a:gd name="T23" fmla="*/ 15 h 24"/>
                <a:gd name="T24" fmla="*/ 8 w 16"/>
                <a:gd name="T25" fmla="*/ 10 h 24"/>
                <a:gd name="T26" fmla="*/ 4 w 16"/>
                <a:gd name="T27" fmla="*/ 15 h 24"/>
                <a:gd name="T28" fmla="*/ 8 w 16"/>
                <a:gd name="T29" fmla="*/ 20 h 24"/>
                <a:gd name="T30" fmla="*/ 12 w 16"/>
                <a:gd name="T31" fmla="*/ 1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2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8"/>
                    <a:pt x="6" y="7"/>
                    <a:pt x="9" y="7"/>
                  </a:cubicBezTo>
                  <a:cubicBezTo>
                    <a:pt x="13" y="7"/>
                    <a:pt x="16" y="10"/>
                    <a:pt x="16" y="15"/>
                  </a:cubicBezTo>
                  <a:cubicBezTo>
                    <a:pt x="16" y="20"/>
                    <a:pt x="13" y="24"/>
                    <a:pt x="9" y="24"/>
                  </a:cubicBezTo>
                  <a:cubicBezTo>
                    <a:pt x="6" y="24"/>
                    <a:pt x="5" y="22"/>
                    <a:pt x="4" y="21"/>
                  </a:cubicBezTo>
                  <a:cubicBezTo>
                    <a:pt x="4" y="22"/>
                    <a:pt x="4" y="23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1"/>
                    <a:pt x="0" y="20"/>
                    <a:pt x="0" y="18"/>
                  </a:cubicBezTo>
                  <a:lnTo>
                    <a:pt x="0" y="0"/>
                  </a:lnTo>
                  <a:close/>
                  <a:moveTo>
                    <a:pt x="12" y="15"/>
                  </a:moveTo>
                  <a:cubicBezTo>
                    <a:pt x="12" y="13"/>
                    <a:pt x="11" y="10"/>
                    <a:pt x="8" y="10"/>
                  </a:cubicBezTo>
                  <a:cubicBezTo>
                    <a:pt x="5" y="10"/>
                    <a:pt x="4" y="12"/>
                    <a:pt x="4" y="15"/>
                  </a:cubicBezTo>
                  <a:cubicBezTo>
                    <a:pt x="4" y="18"/>
                    <a:pt x="5" y="20"/>
                    <a:pt x="8" y="20"/>
                  </a:cubicBezTo>
                  <a:cubicBezTo>
                    <a:pt x="11" y="20"/>
                    <a:pt x="12" y="18"/>
                    <a:pt x="12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6" name="Freeform 51">
              <a:extLst>
                <a:ext uri="{FF2B5EF4-FFF2-40B4-BE49-F238E27FC236}">
                  <a16:creationId xmlns:a16="http://schemas.microsoft.com/office/drawing/2014/main" id="{8DFB04C0-1865-49D0-8B84-7D80FB6DCA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9" y="2310"/>
              <a:ext cx="40" cy="41"/>
            </a:xfrm>
            <a:custGeom>
              <a:avLst/>
              <a:gdLst>
                <a:gd name="T0" fmla="*/ 17 w 17"/>
                <a:gd name="T1" fmla="*/ 8 h 17"/>
                <a:gd name="T2" fmla="*/ 8 w 17"/>
                <a:gd name="T3" fmla="*/ 17 h 17"/>
                <a:gd name="T4" fmla="*/ 0 w 17"/>
                <a:gd name="T5" fmla="*/ 8 h 17"/>
                <a:gd name="T6" fmla="*/ 8 w 17"/>
                <a:gd name="T7" fmla="*/ 0 h 17"/>
                <a:gd name="T8" fmla="*/ 17 w 17"/>
                <a:gd name="T9" fmla="*/ 8 h 17"/>
                <a:gd name="T10" fmla="*/ 4 w 17"/>
                <a:gd name="T11" fmla="*/ 8 h 17"/>
                <a:gd name="T12" fmla="*/ 8 w 17"/>
                <a:gd name="T13" fmla="*/ 13 h 17"/>
                <a:gd name="T14" fmla="*/ 12 w 17"/>
                <a:gd name="T15" fmla="*/ 8 h 17"/>
                <a:gd name="T16" fmla="*/ 8 w 17"/>
                <a:gd name="T17" fmla="*/ 3 h 17"/>
                <a:gd name="T18" fmla="*/ 4 w 17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7">
                  <a:moveTo>
                    <a:pt x="17" y="8"/>
                  </a:moveTo>
                  <a:cubicBezTo>
                    <a:pt x="17" y="13"/>
                    <a:pt x="14" y="17"/>
                    <a:pt x="8" y="17"/>
                  </a:cubicBezTo>
                  <a:cubicBezTo>
                    <a:pt x="3" y="17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7" y="4"/>
                    <a:pt x="17" y="8"/>
                  </a:cubicBezTo>
                  <a:close/>
                  <a:moveTo>
                    <a:pt x="4" y="8"/>
                  </a:moveTo>
                  <a:cubicBezTo>
                    <a:pt x="4" y="11"/>
                    <a:pt x="5" y="13"/>
                    <a:pt x="8" y="13"/>
                  </a:cubicBezTo>
                  <a:cubicBezTo>
                    <a:pt x="11" y="13"/>
                    <a:pt x="12" y="11"/>
                    <a:pt x="12" y="8"/>
                  </a:cubicBezTo>
                  <a:cubicBezTo>
                    <a:pt x="12" y="6"/>
                    <a:pt x="11" y="3"/>
                    <a:pt x="8" y="3"/>
                  </a:cubicBezTo>
                  <a:cubicBezTo>
                    <a:pt x="5" y="3"/>
                    <a:pt x="4" y="6"/>
                    <a:pt x="4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7" name="Freeform 52">
              <a:extLst>
                <a:ext uri="{FF2B5EF4-FFF2-40B4-BE49-F238E27FC236}">
                  <a16:creationId xmlns:a16="http://schemas.microsoft.com/office/drawing/2014/main" id="{1687CF2F-6962-4F99-9872-9058CB967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6" y="2310"/>
              <a:ext cx="24" cy="38"/>
            </a:xfrm>
            <a:custGeom>
              <a:avLst/>
              <a:gdLst>
                <a:gd name="T0" fmla="*/ 0 w 10"/>
                <a:gd name="T1" fmla="*/ 5 h 16"/>
                <a:gd name="T2" fmla="*/ 0 w 10"/>
                <a:gd name="T3" fmla="*/ 0 h 16"/>
                <a:gd name="T4" fmla="*/ 4 w 10"/>
                <a:gd name="T5" fmla="*/ 0 h 16"/>
                <a:gd name="T6" fmla="*/ 4 w 10"/>
                <a:gd name="T7" fmla="*/ 4 h 16"/>
                <a:gd name="T8" fmla="*/ 10 w 10"/>
                <a:gd name="T9" fmla="*/ 0 h 16"/>
                <a:gd name="T10" fmla="*/ 10 w 10"/>
                <a:gd name="T11" fmla="*/ 4 h 16"/>
                <a:gd name="T12" fmla="*/ 4 w 10"/>
                <a:gd name="T13" fmla="*/ 10 h 16"/>
                <a:gd name="T14" fmla="*/ 4 w 10"/>
                <a:gd name="T15" fmla="*/ 16 h 16"/>
                <a:gd name="T16" fmla="*/ 0 w 10"/>
                <a:gd name="T17" fmla="*/ 16 h 16"/>
                <a:gd name="T18" fmla="*/ 0 w 10"/>
                <a:gd name="T19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6">
                  <a:moveTo>
                    <a:pt x="0" y="5"/>
                  </a:move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4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7" y="4"/>
                    <a:pt x="4" y="6"/>
                    <a:pt x="4" y="1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8" name="Freeform 53">
              <a:extLst>
                <a:ext uri="{FF2B5EF4-FFF2-40B4-BE49-F238E27FC236}">
                  <a16:creationId xmlns:a16="http://schemas.microsoft.com/office/drawing/2014/main" id="{B92FBC09-3909-4DC7-B3EB-1C8B93CEE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9" y="2295"/>
              <a:ext cx="40" cy="53"/>
            </a:xfrm>
            <a:custGeom>
              <a:avLst/>
              <a:gdLst>
                <a:gd name="T0" fmla="*/ 38 w 40"/>
                <a:gd name="T1" fmla="*/ 32 h 53"/>
                <a:gd name="T2" fmla="*/ 9 w 40"/>
                <a:gd name="T3" fmla="*/ 32 h 53"/>
                <a:gd name="T4" fmla="*/ 9 w 40"/>
                <a:gd name="T5" fmla="*/ 44 h 53"/>
                <a:gd name="T6" fmla="*/ 40 w 40"/>
                <a:gd name="T7" fmla="*/ 44 h 53"/>
                <a:gd name="T8" fmla="*/ 40 w 40"/>
                <a:gd name="T9" fmla="*/ 53 h 53"/>
                <a:gd name="T10" fmla="*/ 0 w 40"/>
                <a:gd name="T11" fmla="*/ 53 h 53"/>
                <a:gd name="T12" fmla="*/ 0 w 40"/>
                <a:gd name="T13" fmla="*/ 0 h 53"/>
                <a:gd name="T14" fmla="*/ 40 w 40"/>
                <a:gd name="T15" fmla="*/ 0 h 53"/>
                <a:gd name="T16" fmla="*/ 40 w 40"/>
                <a:gd name="T17" fmla="*/ 10 h 53"/>
                <a:gd name="T18" fmla="*/ 9 w 40"/>
                <a:gd name="T19" fmla="*/ 10 h 53"/>
                <a:gd name="T20" fmla="*/ 9 w 40"/>
                <a:gd name="T21" fmla="*/ 22 h 53"/>
                <a:gd name="T22" fmla="*/ 38 w 40"/>
                <a:gd name="T23" fmla="*/ 22 h 53"/>
                <a:gd name="T24" fmla="*/ 38 w 40"/>
                <a:gd name="T25" fmla="*/ 3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53">
                  <a:moveTo>
                    <a:pt x="38" y="32"/>
                  </a:moveTo>
                  <a:lnTo>
                    <a:pt x="9" y="32"/>
                  </a:lnTo>
                  <a:lnTo>
                    <a:pt x="9" y="44"/>
                  </a:lnTo>
                  <a:lnTo>
                    <a:pt x="40" y="44"/>
                  </a:lnTo>
                  <a:lnTo>
                    <a:pt x="40" y="53"/>
                  </a:lnTo>
                  <a:lnTo>
                    <a:pt x="0" y="53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10"/>
                  </a:lnTo>
                  <a:lnTo>
                    <a:pt x="9" y="10"/>
                  </a:lnTo>
                  <a:lnTo>
                    <a:pt x="9" y="22"/>
                  </a:lnTo>
                  <a:lnTo>
                    <a:pt x="38" y="22"/>
                  </a:lnTo>
                  <a:lnTo>
                    <a:pt x="38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9" name="Freeform 54">
              <a:extLst>
                <a:ext uri="{FF2B5EF4-FFF2-40B4-BE49-F238E27FC236}">
                  <a16:creationId xmlns:a16="http://schemas.microsoft.com/office/drawing/2014/main" id="{14BBCD74-9CFF-41FF-89BE-808A581EC7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24" y="2293"/>
              <a:ext cx="40" cy="58"/>
            </a:xfrm>
            <a:custGeom>
              <a:avLst/>
              <a:gdLst>
                <a:gd name="T0" fmla="*/ 17 w 17"/>
                <a:gd name="T1" fmla="*/ 0 h 24"/>
                <a:gd name="T2" fmla="*/ 17 w 17"/>
                <a:gd name="T3" fmla="*/ 19 h 24"/>
                <a:gd name="T4" fmla="*/ 17 w 17"/>
                <a:gd name="T5" fmla="*/ 23 h 24"/>
                <a:gd name="T6" fmla="*/ 13 w 17"/>
                <a:gd name="T7" fmla="*/ 23 h 24"/>
                <a:gd name="T8" fmla="*/ 13 w 17"/>
                <a:gd name="T9" fmla="*/ 21 h 24"/>
                <a:gd name="T10" fmla="*/ 8 w 17"/>
                <a:gd name="T11" fmla="*/ 24 h 24"/>
                <a:gd name="T12" fmla="*/ 0 w 17"/>
                <a:gd name="T13" fmla="*/ 15 h 24"/>
                <a:gd name="T14" fmla="*/ 8 w 17"/>
                <a:gd name="T15" fmla="*/ 7 h 24"/>
                <a:gd name="T16" fmla="*/ 13 w 17"/>
                <a:gd name="T17" fmla="*/ 9 h 24"/>
                <a:gd name="T18" fmla="*/ 13 w 17"/>
                <a:gd name="T19" fmla="*/ 0 h 24"/>
                <a:gd name="T20" fmla="*/ 17 w 17"/>
                <a:gd name="T21" fmla="*/ 0 h 24"/>
                <a:gd name="T22" fmla="*/ 5 w 17"/>
                <a:gd name="T23" fmla="*/ 15 h 24"/>
                <a:gd name="T24" fmla="*/ 9 w 17"/>
                <a:gd name="T25" fmla="*/ 20 h 24"/>
                <a:gd name="T26" fmla="*/ 13 w 17"/>
                <a:gd name="T27" fmla="*/ 15 h 24"/>
                <a:gd name="T28" fmla="*/ 9 w 17"/>
                <a:gd name="T29" fmla="*/ 10 h 24"/>
                <a:gd name="T30" fmla="*/ 5 w 17"/>
                <a:gd name="T31" fmla="*/ 1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4">
                  <a:moveTo>
                    <a:pt x="17" y="0"/>
                  </a:move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7" y="22"/>
                    <a:pt x="17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2"/>
                    <a:pt x="13" y="21"/>
                  </a:cubicBezTo>
                  <a:cubicBezTo>
                    <a:pt x="12" y="22"/>
                    <a:pt x="11" y="24"/>
                    <a:pt x="8" y="24"/>
                  </a:cubicBezTo>
                  <a:cubicBezTo>
                    <a:pt x="3" y="24"/>
                    <a:pt x="0" y="20"/>
                    <a:pt x="0" y="15"/>
                  </a:cubicBezTo>
                  <a:cubicBezTo>
                    <a:pt x="0" y="10"/>
                    <a:pt x="4" y="7"/>
                    <a:pt x="8" y="7"/>
                  </a:cubicBezTo>
                  <a:cubicBezTo>
                    <a:pt x="11" y="7"/>
                    <a:pt x="12" y="8"/>
                    <a:pt x="13" y="9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17" y="0"/>
                  </a:lnTo>
                  <a:close/>
                  <a:moveTo>
                    <a:pt x="5" y="15"/>
                  </a:moveTo>
                  <a:cubicBezTo>
                    <a:pt x="5" y="18"/>
                    <a:pt x="6" y="20"/>
                    <a:pt x="9" y="20"/>
                  </a:cubicBezTo>
                  <a:cubicBezTo>
                    <a:pt x="12" y="20"/>
                    <a:pt x="13" y="18"/>
                    <a:pt x="13" y="15"/>
                  </a:cubicBezTo>
                  <a:cubicBezTo>
                    <a:pt x="13" y="12"/>
                    <a:pt x="12" y="10"/>
                    <a:pt x="9" y="10"/>
                  </a:cubicBezTo>
                  <a:cubicBezTo>
                    <a:pt x="6" y="10"/>
                    <a:pt x="5" y="13"/>
                    <a:pt x="5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0" name="Freeform 55">
              <a:extLst>
                <a:ext uri="{FF2B5EF4-FFF2-40B4-BE49-F238E27FC236}">
                  <a16:creationId xmlns:a16="http://schemas.microsoft.com/office/drawing/2014/main" id="{4599E2D8-CA57-4574-A94F-C8881E52A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4" y="2310"/>
              <a:ext cx="35" cy="41"/>
            </a:xfrm>
            <a:custGeom>
              <a:avLst/>
              <a:gdLst>
                <a:gd name="T0" fmla="*/ 15 w 15"/>
                <a:gd name="T1" fmla="*/ 12 h 17"/>
                <a:gd name="T2" fmla="*/ 15 w 15"/>
                <a:gd name="T3" fmla="*/ 16 h 17"/>
                <a:gd name="T4" fmla="*/ 11 w 15"/>
                <a:gd name="T5" fmla="*/ 16 h 17"/>
                <a:gd name="T6" fmla="*/ 11 w 15"/>
                <a:gd name="T7" fmla="*/ 14 h 17"/>
                <a:gd name="T8" fmla="*/ 6 w 15"/>
                <a:gd name="T9" fmla="*/ 17 h 17"/>
                <a:gd name="T10" fmla="*/ 0 w 15"/>
                <a:gd name="T11" fmla="*/ 10 h 17"/>
                <a:gd name="T12" fmla="*/ 0 w 15"/>
                <a:gd name="T13" fmla="*/ 0 h 17"/>
                <a:gd name="T14" fmla="*/ 4 w 15"/>
                <a:gd name="T15" fmla="*/ 0 h 17"/>
                <a:gd name="T16" fmla="*/ 4 w 15"/>
                <a:gd name="T17" fmla="*/ 9 h 17"/>
                <a:gd name="T18" fmla="*/ 7 w 15"/>
                <a:gd name="T19" fmla="*/ 13 h 17"/>
                <a:gd name="T20" fmla="*/ 11 w 15"/>
                <a:gd name="T21" fmla="*/ 8 h 17"/>
                <a:gd name="T22" fmla="*/ 11 w 15"/>
                <a:gd name="T23" fmla="*/ 0 h 17"/>
                <a:gd name="T24" fmla="*/ 15 w 15"/>
                <a:gd name="T25" fmla="*/ 0 h 17"/>
                <a:gd name="T26" fmla="*/ 15 w 15"/>
                <a:gd name="T2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7">
                  <a:moveTo>
                    <a:pt x="15" y="12"/>
                  </a:moveTo>
                  <a:cubicBezTo>
                    <a:pt x="15" y="13"/>
                    <a:pt x="15" y="15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5"/>
                    <a:pt x="11" y="14"/>
                  </a:cubicBezTo>
                  <a:cubicBezTo>
                    <a:pt x="10" y="15"/>
                    <a:pt x="9" y="17"/>
                    <a:pt x="6" y="17"/>
                  </a:cubicBezTo>
                  <a:cubicBezTo>
                    <a:pt x="3" y="17"/>
                    <a:pt x="0" y="15"/>
                    <a:pt x="0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8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15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1" name="Freeform 56">
              <a:extLst>
                <a:ext uri="{FF2B5EF4-FFF2-40B4-BE49-F238E27FC236}">
                  <a16:creationId xmlns:a16="http://schemas.microsoft.com/office/drawing/2014/main" id="{034BAA34-9D22-412F-BA57-BA9965EC7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9" y="2310"/>
              <a:ext cx="38" cy="41"/>
            </a:xfrm>
            <a:custGeom>
              <a:avLst/>
              <a:gdLst>
                <a:gd name="T0" fmla="*/ 16 w 16"/>
                <a:gd name="T1" fmla="*/ 11 h 17"/>
                <a:gd name="T2" fmla="*/ 8 w 16"/>
                <a:gd name="T3" fmla="*/ 17 h 17"/>
                <a:gd name="T4" fmla="*/ 0 w 16"/>
                <a:gd name="T5" fmla="*/ 8 h 17"/>
                <a:gd name="T6" fmla="*/ 8 w 16"/>
                <a:gd name="T7" fmla="*/ 0 h 17"/>
                <a:gd name="T8" fmla="*/ 15 w 16"/>
                <a:gd name="T9" fmla="*/ 6 h 17"/>
                <a:gd name="T10" fmla="*/ 11 w 16"/>
                <a:gd name="T11" fmla="*/ 6 h 17"/>
                <a:gd name="T12" fmla="*/ 8 w 16"/>
                <a:gd name="T13" fmla="*/ 3 h 17"/>
                <a:gd name="T14" fmla="*/ 4 w 16"/>
                <a:gd name="T15" fmla="*/ 8 h 17"/>
                <a:gd name="T16" fmla="*/ 8 w 16"/>
                <a:gd name="T17" fmla="*/ 13 h 17"/>
                <a:gd name="T18" fmla="*/ 11 w 16"/>
                <a:gd name="T19" fmla="*/ 11 h 17"/>
                <a:gd name="T20" fmla="*/ 16 w 16"/>
                <a:gd name="T21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7">
                  <a:moveTo>
                    <a:pt x="16" y="11"/>
                  </a:moveTo>
                  <a:cubicBezTo>
                    <a:pt x="15" y="14"/>
                    <a:pt x="12" y="17"/>
                    <a:pt x="8" y="17"/>
                  </a:cubicBezTo>
                  <a:cubicBezTo>
                    <a:pt x="2" y="17"/>
                    <a:pt x="0" y="13"/>
                    <a:pt x="0" y="8"/>
                  </a:cubicBezTo>
                  <a:cubicBezTo>
                    <a:pt x="0" y="4"/>
                    <a:pt x="2" y="0"/>
                    <a:pt x="8" y="0"/>
                  </a:cubicBezTo>
                  <a:cubicBezTo>
                    <a:pt x="13" y="0"/>
                    <a:pt x="15" y="4"/>
                    <a:pt x="15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0" y="3"/>
                    <a:pt x="8" y="3"/>
                  </a:cubicBezTo>
                  <a:cubicBezTo>
                    <a:pt x="5" y="3"/>
                    <a:pt x="4" y="5"/>
                    <a:pt x="4" y="8"/>
                  </a:cubicBezTo>
                  <a:cubicBezTo>
                    <a:pt x="4" y="11"/>
                    <a:pt x="5" y="13"/>
                    <a:pt x="8" y="13"/>
                  </a:cubicBezTo>
                  <a:cubicBezTo>
                    <a:pt x="10" y="13"/>
                    <a:pt x="11" y="12"/>
                    <a:pt x="11" y="11"/>
                  </a:cubicBezTo>
                  <a:lnTo>
                    <a:pt x="16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2" name="Freeform 57">
              <a:extLst>
                <a:ext uri="{FF2B5EF4-FFF2-40B4-BE49-F238E27FC236}">
                  <a16:creationId xmlns:a16="http://schemas.microsoft.com/office/drawing/2014/main" id="{83F2D6F3-677A-4E43-9BF9-65BF1E594C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62" y="2310"/>
              <a:ext cx="35" cy="41"/>
            </a:xfrm>
            <a:custGeom>
              <a:avLst/>
              <a:gdLst>
                <a:gd name="T0" fmla="*/ 15 w 15"/>
                <a:gd name="T1" fmla="*/ 12 h 17"/>
                <a:gd name="T2" fmla="*/ 15 w 15"/>
                <a:gd name="T3" fmla="*/ 16 h 17"/>
                <a:gd name="T4" fmla="*/ 11 w 15"/>
                <a:gd name="T5" fmla="*/ 16 h 17"/>
                <a:gd name="T6" fmla="*/ 11 w 15"/>
                <a:gd name="T7" fmla="*/ 14 h 17"/>
                <a:gd name="T8" fmla="*/ 6 w 15"/>
                <a:gd name="T9" fmla="*/ 17 h 17"/>
                <a:gd name="T10" fmla="*/ 0 w 15"/>
                <a:gd name="T11" fmla="*/ 11 h 17"/>
                <a:gd name="T12" fmla="*/ 8 w 15"/>
                <a:gd name="T13" fmla="*/ 6 h 17"/>
                <a:gd name="T14" fmla="*/ 11 w 15"/>
                <a:gd name="T15" fmla="*/ 6 h 17"/>
                <a:gd name="T16" fmla="*/ 11 w 15"/>
                <a:gd name="T17" fmla="*/ 6 h 17"/>
                <a:gd name="T18" fmla="*/ 8 w 15"/>
                <a:gd name="T19" fmla="*/ 3 h 17"/>
                <a:gd name="T20" fmla="*/ 5 w 15"/>
                <a:gd name="T21" fmla="*/ 5 h 17"/>
                <a:gd name="T22" fmla="*/ 1 w 15"/>
                <a:gd name="T23" fmla="*/ 5 h 17"/>
                <a:gd name="T24" fmla="*/ 8 w 15"/>
                <a:gd name="T25" fmla="*/ 0 h 17"/>
                <a:gd name="T26" fmla="*/ 15 w 15"/>
                <a:gd name="T27" fmla="*/ 6 h 17"/>
                <a:gd name="T28" fmla="*/ 15 w 15"/>
                <a:gd name="T29" fmla="*/ 12 h 17"/>
                <a:gd name="T30" fmla="*/ 11 w 15"/>
                <a:gd name="T31" fmla="*/ 9 h 17"/>
                <a:gd name="T32" fmla="*/ 8 w 15"/>
                <a:gd name="T33" fmla="*/ 9 h 17"/>
                <a:gd name="T34" fmla="*/ 4 w 15"/>
                <a:gd name="T35" fmla="*/ 11 h 17"/>
                <a:gd name="T36" fmla="*/ 7 w 15"/>
                <a:gd name="T37" fmla="*/ 13 h 17"/>
                <a:gd name="T38" fmla="*/ 11 w 15"/>
                <a:gd name="T3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7">
                  <a:moveTo>
                    <a:pt x="15" y="12"/>
                  </a:moveTo>
                  <a:cubicBezTo>
                    <a:pt x="15" y="14"/>
                    <a:pt x="15" y="16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5"/>
                    <a:pt x="11" y="14"/>
                  </a:cubicBezTo>
                  <a:cubicBezTo>
                    <a:pt x="10" y="16"/>
                    <a:pt x="9" y="17"/>
                    <a:pt x="6" y="17"/>
                  </a:cubicBezTo>
                  <a:cubicBezTo>
                    <a:pt x="1" y="17"/>
                    <a:pt x="0" y="14"/>
                    <a:pt x="0" y="11"/>
                  </a:cubicBezTo>
                  <a:cubicBezTo>
                    <a:pt x="0" y="7"/>
                    <a:pt x="3" y="6"/>
                    <a:pt x="8" y="6"/>
                  </a:cubicBezTo>
                  <a:cubicBezTo>
                    <a:pt x="9" y="6"/>
                    <a:pt x="10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4"/>
                    <a:pt x="10" y="3"/>
                    <a:pt x="8" y="3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2" y="0"/>
                    <a:pt x="8" y="0"/>
                  </a:cubicBezTo>
                  <a:cubicBezTo>
                    <a:pt x="14" y="0"/>
                    <a:pt x="15" y="3"/>
                    <a:pt x="15" y="6"/>
                  </a:cubicBezTo>
                  <a:lnTo>
                    <a:pt x="15" y="12"/>
                  </a:lnTo>
                  <a:close/>
                  <a:moveTo>
                    <a:pt x="11" y="9"/>
                  </a:moveTo>
                  <a:cubicBezTo>
                    <a:pt x="11" y="9"/>
                    <a:pt x="10" y="9"/>
                    <a:pt x="8" y="9"/>
                  </a:cubicBezTo>
                  <a:cubicBezTo>
                    <a:pt x="5" y="9"/>
                    <a:pt x="4" y="10"/>
                    <a:pt x="4" y="11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3" name="Freeform 58">
              <a:extLst>
                <a:ext uri="{FF2B5EF4-FFF2-40B4-BE49-F238E27FC236}">
                  <a16:creationId xmlns:a16="http://schemas.microsoft.com/office/drawing/2014/main" id="{DECBABC9-D65C-465F-9055-F38664105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4" y="2300"/>
              <a:ext cx="24" cy="48"/>
            </a:xfrm>
            <a:custGeom>
              <a:avLst/>
              <a:gdLst>
                <a:gd name="T0" fmla="*/ 0 w 10"/>
                <a:gd name="T1" fmla="*/ 4 h 20"/>
                <a:gd name="T2" fmla="*/ 2 w 10"/>
                <a:gd name="T3" fmla="*/ 4 h 20"/>
                <a:gd name="T4" fmla="*/ 2 w 10"/>
                <a:gd name="T5" fmla="*/ 0 h 20"/>
                <a:gd name="T6" fmla="*/ 7 w 10"/>
                <a:gd name="T7" fmla="*/ 0 h 20"/>
                <a:gd name="T8" fmla="*/ 7 w 10"/>
                <a:gd name="T9" fmla="*/ 4 h 20"/>
                <a:gd name="T10" fmla="*/ 10 w 10"/>
                <a:gd name="T11" fmla="*/ 4 h 20"/>
                <a:gd name="T12" fmla="*/ 10 w 10"/>
                <a:gd name="T13" fmla="*/ 8 h 20"/>
                <a:gd name="T14" fmla="*/ 7 w 10"/>
                <a:gd name="T15" fmla="*/ 8 h 20"/>
                <a:gd name="T16" fmla="*/ 7 w 10"/>
                <a:gd name="T17" fmla="*/ 15 h 20"/>
                <a:gd name="T18" fmla="*/ 8 w 10"/>
                <a:gd name="T19" fmla="*/ 17 h 20"/>
                <a:gd name="T20" fmla="*/ 10 w 10"/>
                <a:gd name="T21" fmla="*/ 17 h 20"/>
                <a:gd name="T22" fmla="*/ 10 w 10"/>
                <a:gd name="T23" fmla="*/ 20 h 20"/>
                <a:gd name="T24" fmla="*/ 7 w 10"/>
                <a:gd name="T25" fmla="*/ 20 h 20"/>
                <a:gd name="T26" fmla="*/ 2 w 10"/>
                <a:gd name="T27" fmla="*/ 16 h 20"/>
                <a:gd name="T28" fmla="*/ 2 w 10"/>
                <a:gd name="T29" fmla="*/ 8 h 20"/>
                <a:gd name="T30" fmla="*/ 0 w 10"/>
                <a:gd name="T31" fmla="*/ 8 h 20"/>
                <a:gd name="T32" fmla="*/ 0 w 10"/>
                <a:gd name="T3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20">
                  <a:moveTo>
                    <a:pt x="0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17"/>
                    <a:pt x="8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9" y="20"/>
                    <a:pt x="8" y="20"/>
                    <a:pt x="7" y="20"/>
                  </a:cubicBezTo>
                  <a:cubicBezTo>
                    <a:pt x="3" y="20"/>
                    <a:pt x="2" y="19"/>
                    <a:pt x="2" y="16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4" name="Freeform 59">
              <a:extLst>
                <a:ext uri="{FF2B5EF4-FFF2-40B4-BE49-F238E27FC236}">
                  <a16:creationId xmlns:a16="http://schemas.microsoft.com/office/drawing/2014/main" id="{7D008F36-BD42-4B2B-AFCE-DE8E9D86C2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35" y="2293"/>
              <a:ext cx="10" cy="55"/>
            </a:xfrm>
            <a:custGeom>
              <a:avLst/>
              <a:gdLst>
                <a:gd name="T0" fmla="*/ 0 w 10"/>
                <a:gd name="T1" fmla="*/ 0 h 55"/>
                <a:gd name="T2" fmla="*/ 10 w 10"/>
                <a:gd name="T3" fmla="*/ 0 h 55"/>
                <a:gd name="T4" fmla="*/ 10 w 10"/>
                <a:gd name="T5" fmla="*/ 9 h 55"/>
                <a:gd name="T6" fmla="*/ 0 w 10"/>
                <a:gd name="T7" fmla="*/ 9 h 55"/>
                <a:gd name="T8" fmla="*/ 0 w 10"/>
                <a:gd name="T9" fmla="*/ 0 h 55"/>
                <a:gd name="T10" fmla="*/ 0 w 10"/>
                <a:gd name="T11" fmla="*/ 17 h 55"/>
                <a:gd name="T12" fmla="*/ 10 w 10"/>
                <a:gd name="T13" fmla="*/ 17 h 55"/>
                <a:gd name="T14" fmla="*/ 10 w 10"/>
                <a:gd name="T15" fmla="*/ 55 h 55"/>
                <a:gd name="T16" fmla="*/ 0 w 10"/>
                <a:gd name="T17" fmla="*/ 55 h 55"/>
                <a:gd name="T18" fmla="*/ 0 w 10"/>
                <a:gd name="T19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55">
                  <a:moveTo>
                    <a:pt x="0" y="0"/>
                  </a:moveTo>
                  <a:lnTo>
                    <a:pt x="10" y="0"/>
                  </a:lnTo>
                  <a:lnTo>
                    <a:pt x="10" y="9"/>
                  </a:lnTo>
                  <a:lnTo>
                    <a:pt x="0" y="9"/>
                  </a:lnTo>
                  <a:lnTo>
                    <a:pt x="0" y="0"/>
                  </a:lnTo>
                  <a:close/>
                  <a:moveTo>
                    <a:pt x="0" y="17"/>
                  </a:moveTo>
                  <a:lnTo>
                    <a:pt x="10" y="17"/>
                  </a:lnTo>
                  <a:lnTo>
                    <a:pt x="10" y="55"/>
                  </a:lnTo>
                  <a:lnTo>
                    <a:pt x="0" y="55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5" name="Freeform 60">
              <a:extLst>
                <a:ext uri="{FF2B5EF4-FFF2-40B4-BE49-F238E27FC236}">
                  <a16:creationId xmlns:a16="http://schemas.microsoft.com/office/drawing/2014/main" id="{79E25C00-59D5-4D95-82D5-191090F53D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4" y="2310"/>
              <a:ext cx="38" cy="41"/>
            </a:xfrm>
            <a:custGeom>
              <a:avLst/>
              <a:gdLst>
                <a:gd name="T0" fmla="*/ 16 w 16"/>
                <a:gd name="T1" fmla="*/ 8 h 17"/>
                <a:gd name="T2" fmla="*/ 8 w 16"/>
                <a:gd name="T3" fmla="*/ 17 h 17"/>
                <a:gd name="T4" fmla="*/ 0 w 16"/>
                <a:gd name="T5" fmla="*/ 8 h 17"/>
                <a:gd name="T6" fmla="*/ 8 w 16"/>
                <a:gd name="T7" fmla="*/ 0 h 17"/>
                <a:gd name="T8" fmla="*/ 16 w 16"/>
                <a:gd name="T9" fmla="*/ 8 h 17"/>
                <a:gd name="T10" fmla="*/ 4 w 16"/>
                <a:gd name="T11" fmla="*/ 8 h 17"/>
                <a:gd name="T12" fmla="*/ 8 w 16"/>
                <a:gd name="T13" fmla="*/ 13 h 17"/>
                <a:gd name="T14" fmla="*/ 12 w 16"/>
                <a:gd name="T15" fmla="*/ 8 h 17"/>
                <a:gd name="T16" fmla="*/ 8 w 16"/>
                <a:gd name="T17" fmla="*/ 3 h 17"/>
                <a:gd name="T18" fmla="*/ 4 w 16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7">
                  <a:moveTo>
                    <a:pt x="16" y="8"/>
                  </a:moveTo>
                  <a:cubicBezTo>
                    <a:pt x="16" y="13"/>
                    <a:pt x="13" y="17"/>
                    <a:pt x="8" y="17"/>
                  </a:cubicBezTo>
                  <a:cubicBezTo>
                    <a:pt x="2" y="17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6" y="4"/>
                    <a:pt x="16" y="8"/>
                  </a:cubicBezTo>
                  <a:close/>
                  <a:moveTo>
                    <a:pt x="4" y="8"/>
                  </a:moveTo>
                  <a:cubicBezTo>
                    <a:pt x="4" y="11"/>
                    <a:pt x="5" y="13"/>
                    <a:pt x="8" y="13"/>
                  </a:cubicBezTo>
                  <a:cubicBezTo>
                    <a:pt x="11" y="13"/>
                    <a:pt x="12" y="11"/>
                    <a:pt x="12" y="8"/>
                  </a:cubicBezTo>
                  <a:cubicBezTo>
                    <a:pt x="12" y="6"/>
                    <a:pt x="11" y="3"/>
                    <a:pt x="8" y="3"/>
                  </a:cubicBezTo>
                  <a:cubicBezTo>
                    <a:pt x="5" y="3"/>
                    <a:pt x="4" y="6"/>
                    <a:pt x="4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6" name="Freeform 61">
              <a:extLst>
                <a:ext uri="{FF2B5EF4-FFF2-40B4-BE49-F238E27FC236}">
                  <a16:creationId xmlns:a16="http://schemas.microsoft.com/office/drawing/2014/main" id="{CE064170-73A3-4C6D-853D-BD3A965F2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2" y="2310"/>
              <a:ext cx="35" cy="38"/>
            </a:xfrm>
            <a:custGeom>
              <a:avLst/>
              <a:gdLst>
                <a:gd name="T0" fmla="*/ 0 w 15"/>
                <a:gd name="T1" fmla="*/ 4 h 16"/>
                <a:gd name="T2" fmla="*/ 0 w 15"/>
                <a:gd name="T3" fmla="*/ 0 h 16"/>
                <a:gd name="T4" fmla="*/ 4 w 15"/>
                <a:gd name="T5" fmla="*/ 0 h 16"/>
                <a:gd name="T6" fmla="*/ 4 w 15"/>
                <a:gd name="T7" fmla="*/ 3 h 16"/>
                <a:gd name="T8" fmla="*/ 9 w 15"/>
                <a:gd name="T9" fmla="*/ 0 h 16"/>
                <a:gd name="T10" fmla="*/ 15 w 15"/>
                <a:gd name="T11" fmla="*/ 6 h 16"/>
                <a:gd name="T12" fmla="*/ 15 w 15"/>
                <a:gd name="T13" fmla="*/ 16 h 16"/>
                <a:gd name="T14" fmla="*/ 11 w 15"/>
                <a:gd name="T15" fmla="*/ 16 h 16"/>
                <a:gd name="T16" fmla="*/ 11 w 15"/>
                <a:gd name="T17" fmla="*/ 7 h 16"/>
                <a:gd name="T18" fmla="*/ 8 w 15"/>
                <a:gd name="T19" fmla="*/ 3 h 16"/>
                <a:gd name="T20" fmla="*/ 4 w 15"/>
                <a:gd name="T21" fmla="*/ 8 h 16"/>
                <a:gd name="T22" fmla="*/ 4 w 15"/>
                <a:gd name="T23" fmla="*/ 16 h 16"/>
                <a:gd name="T24" fmla="*/ 0 w 15"/>
                <a:gd name="T25" fmla="*/ 16 h 16"/>
                <a:gd name="T26" fmla="*/ 0 w 15"/>
                <a:gd name="T27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6">
                  <a:moveTo>
                    <a:pt x="0" y="4"/>
                  </a:moveTo>
                  <a:cubicBezTo>
                    <a:pt x="0" y="3"/>
                    <a:pt x="0" y="1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2"/>
                    <a:pt x="4" y="3"/>
                  </a:cubicBezTo>
                  <a:cubicBezTo>
                    <a:pt x="5" y="1"/>
                    <a:pt x="6" y="0"/>
                    <a:pt x="9" y="0"/>
                  </a:cubicBezTo>
                  <a:cubicBezTo>
                    <a:pt x="13" y="0"/>
                    <a:pt x="15" y="2"/>
                    <a:pt x="15" y="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5"/>
                    <a:pt x="10" y="3"/>
                    <a:pt x="8" y="3"/>
                  </a:cubicBezTo>
                  <a:cubicBezTo>
                    <a:pt x="5" y="3"/>
                    <a:pt x="4" y="5"/>
                    <a:pt x="4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7" name="Freeform 62">
              <a:extLst>
                <a:ext uri="{FF2B5EF4-FFF2-40B4-BE49-F238E27FC236}">
                  <a16:creationId xmlns:a16="http://schemas.microsoft.com/office/drawing/2014/main" id="{2F4F538E-A3DF-4946-A0A0-AB2F5AB934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5" y="2310"/>
              <a:ext cx="38" cy="41"/>
            </a:xfrm>
            <a:custGeom>
              <a:avLst/>
              <a:gdLst>
                <a:gd name="T0" fmla="*/ 16 w 16"/>
                <a:gd name="T1" fmla="*/ 12 h 17"/>
                <a:gd name="T2" fmla="*/ 16 w 16"/>
                <a:gd name="T3" fmla="*/ 16 h 17"/>
                <a:gd name="T4" fmla="*/ 12 w 16"/>
                <a:gd name="T5" fmla="*/ 16 h 17"/>
                <a:gd name="T6" fmla="*/ 12 w 16"/>
                <a:gd name="T7" fmla="*/ 14 h 17"/>
                <a:gd name="T8" fmla="*/ 6 w 16"/>
                <a:gd name="T9" fmla="*/ 17 h 17"/>
                <a:gd name="T10" fmla="*/ 0 w 16"/>
                <a:gd name="T11" fmla="*/ 11 h 17"/>
                <a:gd name="T12" fmla="*/ 8 w 16"/>
                <a:gd name="T13" fmla="*/ 6 h 17"/>
                <a:gd name="T14" fmla="*/ 12 w 16"/>
                <a:gd name="T15" fmla="*/ 6 h 17"/>
                <a:gd name="T16" fmla="*/ 12 w 16"/>
                <a:gd name="T17" fmla="*/ 6 h 17"/>
                <a:gd name="T18" fmla="*/ 8 w 16"/>
                <a:gd name="T19" fmla="*/ 3 h 17"/>
                <a:gd name="T20" fmla="*/ 5 w 16"/>
                <a:gd name="T21" fmla="*/ 5 h 17"/>
                <a:gd name="T22" fmla="*/ 1 w 16"/>
                <a:gd name="T23" fmla="*/ 5 h 17"/>
                <a:gd name="T24" fmla="*/ 8 w 16"/>
                <a:gd name="T25" fmla="*/ 0 h 17"/>
                <a:gd name="T26" fmla="*/ 16 w 16"/>
                <a:gd name="T27" fmla="*/ 6 h 17"/>
                <a:gd name="T28" fmla="*/ 16 w 16"/>
                <a:gd name="T29" fmla="*/ 12 h 17"/>
                <a:gd name="T30" fmla="*/ 12 w 16"/>
                <a:gd name="T31" fmla="*/ 9 h 17"/>
                <a:gd name="T32" fmla="*/ 8 w 16"/>
                <a:gd name="T33" fmla="*/ 9 h 17"/>
                <a:gd name="T34" fmla="*/ 4 w 16"/>
                <a:gd name="T35" fmla="*/ 11 h 17"/>
                <a:gd name="T36" fmla="*/ 7 w 16"/>
                <a:gd name="T37" fmla="*/ 13 h 17"/>
                <a:gd name="T38" fmla="*/ 12 w 16"/>
                <a:gd name="T3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" h="17">
                  <a:moveTo>
                    <a:pt x="16" y="12"/>
                  </a:moveTo>
                  <a:cubicBezTo>
                    <a:pt x="16" y="14"/>
                    <a:pt x="16" y="16"/>
                    <a:pt x="16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5"/>
                    <a:pt x="12" y="14"/>
                  </a:cubicBezTo>
                  <a:cubicBezTo>
                    <a:pt x="11" y="16"/>
                    <a:pt x="9" y="17"/>
                    <a:pt x="6" y="17"/>
                  </a:cubicBezTo>
                  <a:cubicBezTo>
                    <a:pt x="2" y="17"/>
                    <a:pt x="0" y="14"/>
                    <a:pt x="0" y="11"/>
                  </a:cubicBezTo>
                  <a:cubicBezTo>
                    <a:pt x="0" y="7"/>
                    <a:pt x="4" y="6"/>
                    <a:pt x="8" y="6"/>
                  </a:cubicBezTo>
                  <a:cubicBezTo>
                    <a:pt x="10" y="6"/>
                    <a:pt x="11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4"/>
                    <a:pt x="11" y="3"/>
                    <a:pt x="8" y="3"/>
                  </a:cubicBezTo>
                  <a:cubicBezTo>
                    <a:pt x="6" y="3"/>
                    <a:pt x="6" y="4"/>
                    <a:pt x="5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3" y="0"/>
                    <a:pt x="8" y="0"/>
                  </a:cubicBezTo>
                  <a:cubicBezTo>
                    <a:pt x="15" y="0"/>
                    <a:pt x="16" y="3"/>
                    <a:pt x="16" y="6"/>
                  </a:cubicBezTo>
                  <a:lnTo>
                    <a:pt x="16" y="12"/>
                  </a:lnTo>
                  <a:close/>
                  <a:moveTo>
                    <a:pt x="12" y="9"/>
                  </a:moveTo>
                  <a:cubicBezTo>
                    <a:pt x="11" y="9"/>
                    <a:pt x="10" y="9"/>
                    <a:pt x="8" y="9"/>
                  </a:cubicBezTo>
                  <a:cubicBezTo>
                    <a:pt x="6" y="9"/>
                    <a:pt x="4" y="10"/>
                    <a:pt x="4" y="11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2" y="12"/>
                    <a:pt x="1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8" name="Rectangle 63">
              <a:extLst>
                <a:ext uri="{FF2B5EF4-FFF2-40B4-BE49-F238E27FC236}">
                  <a16:creationId xmlns:a16="http://schemas.microsoft.com/office/drawing/2014/main" id="{368537BA-74F1-49C6-8C31-A34082BF8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2" y="2293"/>
              <a:ext cx="10" cy="5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9" name="Rectangle 64">
              <a:extLst>
                <a:ext uri="{FF2B5EF4-FFF2-40B4-BE49-F238E27FC236}">
                  <a16:creationId xmlns:a16="http://schemas.microsoft.com/office/drawing/2014/main" id="{C6B7BF56-C112-4648-84A2-369663CC4B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3" y="2295"/>
              <a:ext cx="11" cy="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0" name="Freeform 65">
              <a:extLst>
                <a:ext uri="{FF2B5EF4-FFF2-40B4-BE49-F238E27FC236}">
                  <a16:creationId xmlns:a16="http://schemas.microsoft.com/office/drawing/2014/main" id="{6901A5B7-1CA6-47EC-8702-A402B1567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" y="2310"/>
              <a:ext cx="38" cy="38"/>
            </a:xfrm>
            <a:custGeom>
              <a:avLst/>
              <a:gdLst>
                <a:gd name="T0" fmla="*/ 0 w 16"/>
                <a:gd name="T1" fmla="*/ 4 h 16"/>
                <a:gd name="T2" fmla="*/ 0 w 16"/>
                <a:gd name="T3" fmla="*/ 0 h 16"/>
                <a:gd name="T4" fmla="*/ 5 w 16"/>
                <a:gd name="T5" fmla="*/ 0 h 16"/>
                <a:gd name="T6" fmla="*/ 5 w 16"/>
                <a:gd name="T7" fmla="*/ 3 h 16"/>
                <a:gd name="T8" fmla="*/ 10 w 16"/>
                <a:gd name="T9" fmla="*/ 0 h 16"/>
                <a:gd name="T10" fmla="*/ 16 w 16"/>
                <a:gd name="T11" fmla="*/ 6 h 16"/>
                <a:gd name="T12" fmla="*/ 16 w 16"/>
                <a:gd name="T13" fmla="*/ 16 h 16"/>
                <a:gd name="T14" fmla="*/ 11 w 16"/>
                <a:gd name="T15" fmla="*/ 16 h 16"/>
                <a:gd name="T16" fmla="*/ 11 w 16"/>
                <a:gd name="T17" fmla="*/ 7 h 16"/>
                <a:gd name="T18" fmla="*/ 8 w 16"/>
                <a:gd name="T19" fmla="*/ 3 h 16"/>
                <a:gd name="T20" fmla="*/ 5 w 16"/>
                <a:gd name="T21" fmla="*/ 8 h 16"/>
                <a:gd name="T22" fmla="*/ 5 w 16"/>
                <a:gd name="T23" fmla="*/ 16 h 16"/>
                <a:gd name="T24" fmla="*/ 0 w 16"/>
                <a:gd name="T25" fmla="*/ 16 h 16"/>
                <a:gd name="T26" fmla="*/ 0 w 16"/>
                <a:gd name="T27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6">
                  <a:moveTo>
                    <a:pt x="0" y="4"/>
                  </a:moveTo>
                  <a:cubicBezTo>
                    <a:pt x="0" y="3"/>
                    <a:pt x="0" y="1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2"/>
                    <a:pt x="5" y="3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3" y="0"/>
                    <a:pt x="16" y="2"/>
                    <a:pt x="16" y="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5"/>
                    <a:pt x="11" y="3"/>
                    <a:pt x="8" y="3"/>
                  </a:cubicBezTo>
                  <a:cubicBezTo>
                    <a:pt x="6" y="3"/>
                    <a:pt x="5" y="5"/>
                    <a:pt x="5" y="8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1" name="Freeform 66">
              <a:extLst>
                <a:ext uri="{FF2B5EF4-FFF2-40B4-BE49-F238E27FC236}">
                  <a16:creationId xmlns:a16="http://schemas.microsoft.com/office/drawing/2014/main" id="{68389A40-6ACB-4992-83BD-F98D91E15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9" y="2310"/>
              <a:ext cx="36" cy="41"/>
            </a:xfrm>
            <a:custGeom>
              <a:avLst/>
              <a:gdLst>
                <a:gd name="T0" fmla="*/ 4 w 15"/>
                <a:gd name="T1" fmla="*/ 11 h 17"/>
                <a:gd name="T2" fmla="*/ 8 w 15"/>
                <a:gd name="T3" fmla="*/ 14 h 17"/>
                <a:gd name="T4" fmla="*/ 11 w 15"/>
                <a:gd name="T5" fmla="*/ 12 h 17"/>
                <a:gd name="T6" fmla="*/ 7 w 15"/>
                <a:gd name="T7" fmla="*/ 10 h 17"/>
                <a:gd name="T8" fmla="*/ 0 w 15"/>
                <a:gd name="T9" fmla="*/ 5 h 17"/>
                <a:gd name="T10" fmla="*/ 7 w 15"/>
                <a:gd name="T11" fmla="*/ 0 h 17"/>
                <a:gd name="T12" fmla="*/ 14 w 15"/>
                <a:gd name="T13" fmla="*/ 5 h 17"/>
                <a:gd name="T14" fmla="*/ 10 w 15"/>
                <a:gd name="T15" fmla="*/ 5 h 17"/>
                <a:gd name="T16" fmla="*/ 7 w 15"/>
                <a:gd name="T17" fmla="*/ 3 h 17"/>
                <a:gd name="T18" fmla="*/ 4 w 15"/>
                <a:gd name="T19" fmla="*/ 4 h 17"/>
                <a:gd name="T20" fmla="*/ 8 w 15"/>
                <a:gd name="T21" fmla="*/ 6 h 17"/>
                <a:gd name="T22" fmla="*/ 15 w 15"/>
                <a:gd name="T23" fmla="*/ 11 h 17"/>
                <a:gd name="T24" fmla="*/ 7 w 15"/>
                <a:gd name="T25" fmla="*/ 17 h 17"/>
                <a:gd name="T26" fmla="*/ 0 w 15"/>
                <a:gd name="T27" fmla="*/ 11 h 17"/>
                <a:gd name="T28" fmla="*/ 4 w 15"/>
                <a:gd name="T2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7">
                  <a:moveTo>
                    <a:pt x="4" y="11"/>
                  </a:moveTo>
                  <a:cubicBezTo>
                    <a:pt x="4" y="13"/>
                    <a:pt x="5" y="14"/>
                    <a:pt x="8" y="14"/>
                  </a:cubicBezTo>
                  <a:cubicBezTo>
                    <a:pt x="10" y="14"/>
                    <a:pt x="11" y="13"/>
                    <a:pt x="11" y="12"/>
                  </a:cubicBezTo>
                  <a:cubicBezTo>
                    <a:pt x="11" y="11"/>
                    <a:pt x="10" y="10"/>
                    <a:pt x="7" y="10"/>
                  </a:cubicBezTo>
                  <a:cubicBezTo>
                    <a:pt x="1" y="9"/>
                    <a:pt x="0" y="7"/>
                    <a:pt x="0" y="5"/>
                  </a:cubicBezTo>
                  <a:cubicBezTo>
                    <a:pt x="0" y="3"/>
                    <a:pt x="2" y="0"/>
                    <a:pt x="7" y="0"/>
                  </a:cubicBezTo>
                  <a:cubicBezTo>
                    <a:pt x="12" y="0"/>
                    <a:pt x="14" y="3"/>
                    <a:pt x="14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4"/>
                    <a:pt x="9" y="3"/>
                    <a:pt x="7" y="3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4" y="5"/>
                    <a:pt x="5" y="6"/>
                    <a:pt x="8" y="6"/>
                  </a:cubicBezTo>
                  <a:cubicBezTo>
                    <a:pt x="14" y="7"/>
                    <a:pt x="15" y="9"/>
                    <a:pt x="15" y="11"/>
                  </a:cubicBezTo>
                  <a:cubicBezTo>
                    <a:pt x="15" y="14"/>
                    <a:pt x="13" y="17"/>
                    <a:pt x="7" y="17"/>
                  </a:cubicBezTo>
                  <a:cubicBezTo>
                    <a:pt x="3" y="17"/>
                    <a:pt x="0" y="15"/>
                    <a:pt x="0" y="11"/>
                  </a:cubicBezTo>
                  <a:lnTo>
                    <a:pt x="4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2" name="Freeform 67">
              <a:extLst>
                <a:ext uri="{FF2B5EF4-FFF2-40B4-BE49-F238E27FC236}">
                  <a16:creationId xmlns:a16="http://schemas.microsoft.com/office/drawing/2014/main" id="{D851EE6B-2930-4B4C-8BC3-F3EAC42E2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" y="2300"/>
              <a:ext cx="26" cy="48"/>
            </a:xfrm>
            <a:custGeom>
              <a:avLst/>
              <a:gdLst>
                <a:gd name="T0" fmla="*/ 0 w 11"/>
                <a:gd name="T1" fmla="*/ 4 h 20"/>
                <a:gd name="T2" fmla="*/ 3 w 11"/>
                <a:gd name="T3" fmla="*/ 4 h 20"/>
                <a:gd name="T4" fmla="*/ 3 w 11"/>
                <a:gd name="T5" fmla="*/ 0 h 20"/>
                <a:gd name="T6" fmla="*/ 7 w 11"/>
                <a:gd name="T7" fmla="*/ 0 h 20"/>
                <a:gd name="T8" fmla="*/ 7 w 11"/>
                <a:gd name="T9" fmla="*/ 4 h 20"/>
                <a:gd name="T10" fmla="*/ 11 w 11"/>
                <a:gd name="T11" fmla="*/ 4 h 20"/>
                <a:gd name="T12" fmla="*/ 11 w 11"/>
                <a:gd name="T13" fmla="*/ 8 h 20"/>
                <a:gd name="T14" fmla="*/ 7 w 11"/>
                <a:gd name="T15" fmla="*/ 8 h 20"/>
                <a:gd name="T16" fmla="*/ 7 w 11"/>
                <a:gd name="T17" fmla="*/ 15 h 20"/>
                <a:gd name="T18" fmla="*/ 9 w 11"/>
                <a:gd name="T19" fmla="*/ 17 h 20"/>
                <a:gd name="T20" fmla="*/ 10 w 11"/>
                <a:gd name="T21" fmla="*/ 17 h 20"/>
                <a:gd name="T22" fmla="*/ 10 w 11"/>
                <a:gd name="T23" fmla="*/ 20 h 20"/>
                <a:gd name="T24" fmla="*/ 8 w 11"/>
                <a:gd name="T25" fmla="*/ 20 h 20"/>
                <a:gd name="T26" fmla="*/ 3 w 11"/>
                <a:gd name="T27" fmla="*/ 16 h 20"/>
                <a:gd name="T28" fmla="*/ 3 w 11"/>
                <a:gd name="T29" fmla="*/ 8 h 20"/>
                <a:gd name="T30" fmla="*/ 0 w 11"/>
                <a:gd name="T31" fmla="*/ 8 h 20"/>
                <a:gd name="T32" fmla="*/ 0 w 11"/>
                <a:gd name="T3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20">
                  <a:moveTo>
                    <a:pt x="0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8" y="17"/>
                    <a:pt x="9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9" y="20"/>
                    <a:pt x="8" y="20"/>
                  </a:cubicBezTo>
                  <a:cubicBezTo>
                    <a:pt x="4" y="20"/>
                    <a:pt x="3" y="19"/>
                    <a:pt x="3" y="16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3" name="Freeform 68">
              <a:extLst>
                <a:ext uri="{FF2B5EF4-FFF2-40B4-BE49-F238E27FC236}">
                  <a16:creationId xmlns:a16="http://schemas.microsoft.com/office/drawing/2014/main" id="{4DB458C6-10CA-4530-928F-5E76D50F51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70" y="2293"/>
              <a:ext cx="10" cy="55"/>
            </a:xfrm>
            <a:custGeom>
              <a:avLst/>
              <a:gdLst>
                <a:gd name="T0" fmla="*/ 0 w 10"/>
                <a:gd name="T1" fmla="*/ 0 h 55"/>
                <a:gd name="T2" fmla="*/ 10 w 10"/>
                <a:gd name="T3" fmla="*/ 0 h 55"/>
                <a:gd name="T4" fmla="*/ 10 w 10"/>
                <a:gd name="T5" fmla="*/ 9 h 55"/>
                <a:gd name="T6" fmla="*/ 0 w 10"/>
                <a:gd name="T7" fmla="*/ 9 h 55"/>
                <a:gd name="T8" fmla="*/ 0 w 10"/>
                <a:gd name="T9" fmla="*/ 0 h 55"/>
                <a:gd name="T10" fmla="*/ 0 w 10"/>
                <a:gd name="T11" fmla="*/ 17 h 55"/>
                <a:gd name="T12" fmla="*/ 10 w 10"/>
                <a:gd name="T13" fmla="*/ 17 h 55"/>
                <a:gd name="T14" fmla="*/ 10 w 10"/>
                <a:gd name="T15" fmla="*/ 55 h 55"/>
                <a:gd name="T16" fmla="*/ 0 w 10"/>
                <a:gd name="T17" fmla="*/ 55 h 55"/>
                <a:gd name="T18" fmla="*/ 0 w 10"/>
                <a:gd name="T19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55">
                  <a:moveTo>
                    <a:pt x="0" y="0"/>
                  </a:moveTo>
                  <a:lnTo>
                    <a:pt x="10" y="0"/>
                  </a:lnTo>
                  <a:lnTo>
                    <a:pt x="10" y="9"/>
                  </a:lnTo>
                  <a:lnTo>
                    <a:pt x="0" y="9"/>
                  </a:lnTo>
                  <a:lnTo>
                    <a:pt x="0" y="0"/>
                  </a:lnTo>
                  <a:close/>
                  <a:moveTo>
                    <a:pt x="0" y="17"/>
                  </a:moveTo>
                  <a:lnTo>
                    <a:pt x="10" y="17"/>
                  </a:lnTo>
                  <a:lnTo>
                    <a:pt x="10" y="55"/>
                  </a:lnTo>
                  <a:lnTo>
                    <a:pt x="0" y="55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4" name="Freeform 69">
              <a:extLst>
                <a:ext uri="{FF2B5EF4-FFF2-40B4-BE49-F238E27FC236}">
                  <a16:creationId xmlns:a16="http://schemas.microsoft.com/office/drawing/2014/main" id="{76FFEC9F-FD39-411F-A8E4-057D8B611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" y="2300"/>
              <a:ext cx="24" cy="48"/>
            </a:xfrm>
            <a:custGeom>
              <a:avLst/>
              <a:gdLst>
                <a:gd name="T0" fmla="*/ 0 w 10"/>
                <a:gd name="T1" fmla="*/ 4 h 20"/>
                <a:gd name="T2" fmla="*/ 2 w 10"/>
                <a:gd name="T3" fmla="*/ 4 h 20"/>
                <a:gd name="T4" fmla="*/ 2 w 10"/>
                <a:gd name="T5" fmla="*/ 0 h 20"/>
                <a:gd name="T6" fmla="*/ 7 w 10"/>
                <a:gd name="T7" fmla="*/ 0 h 20"/>
                <a:gd name="T8" fmla="*/ 7 w 10"/>
                <a:gd name="T9" fmla="*/ 4 h 20"/>
                <a:gd name="T10" fmla="*/ 10 w 10"/>
                <a:gd name="T11" fmla="*/ 4 h 20"/>
                <a:gd name="T12" fmla="*/ 10 w 10"/>
                <a:gd name="T13" fmla="*/ 8 h 20"/>
                <a:gd name="T14" fmla="*/ 7 w 10"/>
                <a:gd name="T15" fmla="*/ 8 h 20"/>
                <a:gd name="T16" fmla="*/ 7 w 10"/>
                <a:gd name="T17" fmla="*/ 15 h 20"/>
                <a:gd name="T18" fmla="*/ 8 w 10"/>
                <a:gd name="T19" fmla="*/ 17 h 20"/>
                <a:gd name="T20" fmla="*/ 10 w 10"/>
                <a:gd name="T21" fmla="*/ 17 h 20"/>
                <a:gd name="T22" fmla="*/ 10 w 10"/>
                <a:gd name="T23" fmla="*/ 20 h 20"/>
                <a:gd name="T24" fmla="*/ 7 w 10"/>
                <a:gd name="T25" fmla="*/ 20 h 20"/>
                <a:gd name="T26" fmla="*/ 2 w 10"/>
                <a:gd name="T27" fmla="*/ 16 h 20"/>
                <a:gd name="T28" fmla="*/ 2 w 10"/>
                <a:gd name="T29" fmla="*/ 8 h 20"/>
                <a:gd name="T30" fmla="*/ 0 w 10"/>
                <a:gd name="T31" fmla="*/ 8 h 20"/>
                <a:gd name="T32" fmla="*/ 0 w 10"/>
                <a:gd name="T3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20">
                  <a:moveTo>
                    <a:pt x="0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17"/>
                    <a:pt x="8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9" y="20"/>
                    <a:pt x="8" y="20"/>
                    <a:pt x="7" y="20"/>
                  </a:cubicBezTo>
                  <a:cubicBezTo>
                    <a:pt x="3" y="20"/>
                    <a:pt x="2" y="19"/>
                    <a:pt x="2" y="16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5" name="Freeform 70">
              <a:extLst>
                <a:ext uri="{FF2B5EF4-FFF2-40B4-BE49-F238E27FC236}">
                  <a16:creationId xmlns:a16="http://schemas.microsoft.com/office/drawing/2014/main" id="{5EC45015-48CB-4BDE-BA0E-9336580B7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8" y="2310"/>
              <a:ext cx="36" cy="41"/>
            </a:xfrm>
            <a:custGeom>
              <a:avLst/>
              <a:gdLst>
                <a:gd name="T0" fmla="*/ 15 w 15"/>
                <a:gd name="T1" fmla="*/ 12 h 17"/>
                <a:gd name="T2" fmla="*/ 15 w 15"/>
                <a:gd name="T3" fmla="*/ 16 h 17"/>
                <a:gd name="T4" fmla="*/ 11 w 15"/>
                <a:gd name="T5" fmla="*/ 16 h 17"/>
                <a:gd name="T6" fmla="*/ 11 w 15"/>
                <a:gd name="T7" fmla="*/ 14 h 17"/>
                <a:gd name="T8" fmla="*/ 6 w 15"/>
                <a:gd name="T9" fmla="*/ 17 h 17"/>
                <a:gd name="T10" fmla="*/ 0 w 15"/>
                <a:gd name="T11" fmla="*/ 10 h 17"/>
                <a:gd name="T12" fmla="*/ 0 w 15"/>
                <a:gd name="T13" fmla="*/ 0 h 17"/>
                <a:gd name="T14" fmla="*/ 4 w 15"/>
                <a:gd name="T15" fmla="*/ 0 h 17"/>
                <a:gd name="T16" fmla="*/ 4 w 15"/>
                <a:gd name="T17" fmla="*/ 9 h 17"/>
                <a:gd name="T18" fmla="*/ 7 w 15"/>
                <a:gd name="T19" fmla="*/ 13 h 17"/>
                <a:gd name="T20" fmla="*/ 11 w 15"/>
                <a:gd name="T21" fmla="*/ 8 h 17"/>
                <a:gd name="T22" fmla="*/ 11 w 15"/>
                <a:gd name="T23" fmla="*/ 0 h 17"/>
                <a:gd name="T24" fmla="*/ 15 w 15"/>
                <a:gd name="T25" fmla="*/ 0 h 17"/>
                <a:gd name="T26" fmla="*/ 15 w 15"/>
                <a:gd name="T2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7">
                  <a:moveTo>
                    <a:pt x="15" y="12"/>
                  </a:moveTo>
                  <a:cubicBezTo>
                    <a:pt x="15" y="13"/>
                    <a:pt x="15" y="15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5"/>
                    <a:pt x="11" y="14"/>
                  </a:cubicBezTo>
                  <a:cubicBezTo>
                    <a:pt x="10" y="15"/>
                    <a:pt x="9" y="17"/>
                    <a:pt x="6" y="17"/>
                  </a:cubicBezTo>
                  <a:cubicBezTo>
                    <a:pt x="3" y="17"/>
                    <a:pt x="0" y="15"/>
                    <a:pt x="0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8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15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6" name="Freeform 71">
              <a:extLst>
                <a:ext uri="{FF2B5EF4-FFF2-40B4-BE49-F238E27FC236}">
                  <a16:creationId xmlns:a16="http://schemas.microsoft.com/office/drawing/2014/main" id="{D1283D32-5124-406F-9C97-C423ADD7F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1" y="2300"/>
              <a:ext cx="24" cy="48"/>
            </a:xfrm>
            <a:custGeom>
              <a:avLst/>
              <a:gdLst>
                <a:gd name="T0" fmla="*/ 0 w 10"/>
                <a:gd name="T1" fmla="*/ 4 h 20"/>
                <a:gd name="T2" fmla="*/ 2 w 10"/>
                <a:gd name="T3" fmla="*/ 4 h 20"/>
                <a:gd name="T4" fmla="*/ 2 w 10"/>
                <a:gd name="T5" fmla="*/ 0 h 20"/>
                <a:gd name="T6" fmla="*/ 7 w 10"/>
                <a:gd name="T7" fmla="*/ 0 h 20"/>
                <a:gd name="T8" fmla="*/ 7 w 10"/>
                <a:gd name="T9" fmla="*/ 4 h 20"/>
                <a:gd name="T10" fmla="*/ 10 w 10"/>
                <a:gd name="T11" fmla="*/ 4 h 20"/>
                <a:gd name="T12" fmla="*/ 10 w 10"/>
                <a:gd name="T13" fmla="*/ 8 h 20"/>
                <a:gd name="T14" fmla="*/ 7 w 10"/>
                <a:gd name="T15" fmla="*/ 8 h 20"/>
                <a:gd name="T16" fmla="*/ 7 w 10"/>
                <a:gd name="T17" fmla="*/ 15 h 20"/>
                <a:gd name="T18" fmla="*/ 8 w 10"/>
                <a:gd name="T19" fmla="*/ 17 h 20"/>
                <a:gd name="T20" fmla="*/ 10 w 10"/>
                <a:gd name="T21" fmla="*/ 17 h 20"/>
                <a:gd name="T22" fmla="*/ 10 w 10"/>
                <a:gd name="T23" fmla="*/ 20 h 20"/>
                <a:gd name="T24" fmla="*/ 7 w 10"/>
                <a:gd name="T25" fmla="*/ 20 h 20"/>
                <a:gd name="T26" fmla="*/ 2 w 10"/>
                <a:gd name="T27" fmla="*/ 16 h 20"/>
                <a:gd name="T28" fmla="*/ 2 w 10"/>
                <a:gd name="T29" fmla="*/ 8 h 20"/>
                <a:gd name="T30" fmla="*/ 0 w 10"/>
                <a:gd name="T31" fmla="*/ 8 h 20"/>
                <a:gd name="T32" fmla="*/ 0 w 10"/>
                <a:gd name="T3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20">
                  <a:moveTo>
                    <a:pt x="0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17"/>
                    <a:pt x="8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9" y="20"/>
                    <a:pt x="8" y="20"/>
                    <a:pt x="7" y="20"/>
                  </a:cubicBezTo>
                  <a:cubicBezTo>
                    <a:pt x="3" y="20"/>
                    <a:pt x="2" y="19"/>
                    <a:pt x="2" y="16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7" name="Freeform 72">
              <a:extLst>
                <a:ext uri="{FF2B5EF4-FFF2-40B4-BE49-F238E27FC236}">
                  <a16:creationId xmlns:a16="http://schemas.microsoft.com/office/drawing/2014/main" id="{F7FBFAAF-660F-4FA6-9403-A1DCD02CDD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9" y="2310"/>
              <a:ext cx="38" cy="41"/>
            </a:xfrm>
            <a:custGeom>
              <a:avLst/>
              <a:gdLst>
                <a:gd name="T0" fmla="*/ 4 w 16"/>
                <a:gd name="T1" fmla="*/ 9 h 17"/>
                <a:gd name="T2" fmla="*/ 8 w 16"/>
                <a:gd name="T3" fmla="*/ 13 h 17"/>
                <a:gd name="T4" fmla="*/ 12 w 16"/>
                <a:gd name="T5" fmla="*/ 11 h 17"/>
                <a:gd name="T6" fmla="*/ 16 w 16"/>
                <a:gd name="T7" fmla="*/ 11 h 17"/>
                <a:gd name="T8" fmla="*/ 8 w 16"/>
                <a:gd name="T9" fmla="*/ 17 h 17"/>
                <a:gd name="T10" fmla="*/ 0 w 16"/>
                <a:gd name="T11" fmla="*/ 8 h 17"/>
                <a:gd name="T12" fmla="*/ 8 w 16"/>
                <a:gd name="T13" fmla="*/ 0 h 17"/>
                <a:gd name="T14" fmla="*/ 16 w 16"/>
                <a:gd name="T15" fmla="*/ 8 h 17"/>
                <a:gd name="T16" fmla="*/ 16 w 16"/>
                <a:gd name="T17" fmla="*/ 9 h 17"/>
                <a:gd name="T18" fmla="*/ 4 w 16"/>
                <a:gd name="T19" fmla="*/ 9 h 17"/>
                <a:gd name="T20" fmla="*/ 12 w 16"/>
                <a:gd name="T21" fmla="*/ 7 h 17"/>
                <a:gd name="T22" fmla="*/ 8 w 16"/>
                <a:gd name="T23" fmla="*/ 3 h 17"/>
                <a:gd name="T24" fmla="*/ 4 w 16"/>
                <a:gd name="T25" fmla="*/ 7 h 17"/>
                <a:gd name="T26" fmla="*/ 12 w 16"/>
                <a:gd name="T27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7">
                  <a:moveTo>
                    <a:pt x="4" y="9"/>
                  </a:moveTo>
                  <a:cubicBezTo>
                    <a:pt x="4" y="12"/>
                    <a:pt x="6" y="13"/>
                    <a:pt x="8" y="13"/>
                  </a:cubicBezTo>
                  <a:cubicBezTo>
                    <a:pt x="10" y="13"/>
                    <a:pt x="11" y="13"/>
                    <a:pt x="12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4"/>
                    <a:pt x="13" y="17"/>
                    <a:pt x="8" y="17"/>
                  </a:cubicBezTo>
                  <a:cubicBezTo>
                    <a:pt x="2" y="17"/>
                    <a:pt x="0" y="12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6" y="4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lnTo>
                    <a:pt x="4" y="9"/>
                  </a:lnTo>
                  <a:close/>
                  <a:moveTo>
                    <a:pt x="12" y="7"/>
                  </a:moveTo>
                  <a:cubicBezTo>
                    <a:pt x="12" y="5"/>
                    <a:pt x="11" y="3"/>
                    <a:pt x="8" y="3"/>
                  </a:cubicBezTo>
                  <a:cubicBezTo>
                    <a:pt x="6" y="3"/>
                    <a:pt x="5" y="5"/>
                    <a:pt x="4" y="7"/>
                  </a:cubicBezTo>
                  <a:lnTo>
                    <a:pt x="12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8" name="Freeform 73">
              <a:extLst>
                <a:ext uri="{FF2B5EF4-FFF2-40B4-BE49-F238E27FC236}">
                  <a16:creationId xmlns:a16="http://schemas.microsoft.com/office/drawing/2014/main" id="{5511D207-D6BD-4953-89D2-3BE26CDCFC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1" y="1971"/>
              <a:ext cx="180" cy="165"/>
            </a:xfrm>
            <a:custGeom>
              <a:avLst/>
              <a:gdLst>
                <a:gd name="T0" fmla="*/ 60 w 76"/>
                <a:gd name="T1" fmla="*/ 54 h 68"/>
                <a:gd name="T2" fmla="*/ 60 w 76"/>
                <a:gd name="T3" fmla="*/ 35 h 68"/>
                <a:gd name="T4" fmla="*/ 62 w 76"/>
                <a:gd name="T5" fmla="*/ 24 h 68"/>
                <a:gd name="T6" fmla="*/ 38 w 76"/>
                <a:gd name="T7" fmla="*/ 0 h 68"/>
                <a:gd name="T8" fmla="*/ 14 w 76"/>
                <a:gd name="T9" fmla="*/ 24 h 68"/>
                <a:gd name="T10" fmla="*/ 17 w 76"/>
                <a:gd name="T11" fmla="*/ 35 h 68"/>
                <a:gd name="T12" fmla="*/ 17 w 76"/>
                <a:gd name="T13" fmla="*/ 54 h 68"/>
                <a:gd name="T14" fmla="*/ 0 w 76"/>
                <a:gd name="T15" fmla="*/ 54 h 68"/>
                <a:gd name="T16" fmla="*/ 0 w 76"/>
                <a:gd name="T17" fmla="*/ 68 h 68"/>
                <a:gd name="T18" fmla="*/ 76 w 76"/>
                <a:gd name="T19" fmla="*/ 68 h 68"/>
                <a:gd name="T20" fmla="*/ 76 w 76"/>
                <a:gd name="T21" fmla="*/ 54 h 68"/>
                <a:gd name="T22" fmla="*/ 60 w 76"/>
                <a:gd name="T23" fmla="*/ 54 h 68"/>
                <a:gd name="T24" fmla="*/ 46 w 76"/>
                <a:gd name="T25" fmla="*/ 54 h 68"/>
                <a:gd name="T26" fmla="*/ 30 w 76"/>
                <a:gd name="T27" fmla="*/ 54 h 68"/>
                <a:gd name="T28" fmla="*/ 30 w 76"/>
                <a:gd name="T29" fmla="*/ 47 h 68"/>
                <a:gd name="T30" fmla="*/ 46 w 76"/>
                <a:gd name="T31" fmla="*/ 47 h 68"/>
                <a:gd name="T32" fmla="*/ 46 w 76"/>
                <a:gd name="T33" fmla="*/ 54 h 68"/>
                <a:gd name="T34" fmla="*/ 40 w 76"/>
                <a:gd name="T35" fmla="*/ 35 h 68"/>
                <a:gd name="T36" fmla="*/ 40 w 76"/>
                <a:gd name="T37" fmla="*/ 35 h 68"/>
                <a:gd name="T38" fmla="*/ 38 w 76"/>
                <a:gd name="T39" fmla="*/ 35 h 68"/>
                <a:gd name="T40" fmla="*/ 36 w 76"/>
                <a:gd name="T41" fmla="*/ 35 h 68"/>
                <a:gd name="T42" fmla="*/ 36 w 76"/>
                <a:gd name="T43" fmla="*/ 35 h 68"/>
                <a:gd name="T44" fmla="*/ 28 w 76"/>
                <a:gd name="T45" fmla="*/ 28 h 68"/>
                <a:gd name="T46" fmla="*/ 28 w 76"/>
                <a:gd name="T47" fmla="*/ 27 h 68"/>
                <a:gd name="T48" fmla="*/ 28 w 76"/>
                <a:gd name="T49" fmla="*/ 26 h 68"/>
                <a:gd name="T50" fmla="*/ 27 w 76"/>
                <a:gd name="T51" fmla="*/ 24 h 68"/>
                <a:gd name="T52" fmla="*/ 27 w 76"/>
                <a:gd name="T53" fmla="*/ 24 h 68"/>
                <a:gd name="T54" fmla="*/ 38 w 76"/>
                <a:gd name="T55" fmla="*/ 14 h 68"/>
                <a:gd name="T56" fmla="*/ 49 w 76"/>
                <a:gd name="T57" fmla="*/ 24 h 68"/>
                <a:gd name="T58" fmla="*/ 49 w 76"/>
                <a:gd name="T59" fmla="*/ 24 h 68"/>
                <a:gd name="T60" fmla="*/ 49 w 76"/>
                <a:gd name="T61" fmla="*/ 26 h 68"/>
                <a:gd name="T62" fmla="*/ 48 w 76"/>
                <a:gd name="T63" fmla="*/ 27 h 68"/>
                <a:gd name="T64" fmla="*/ 48 w 76"/>
                <a:gd name="T65" fmla="*/ 28 h 68"/>
                <a:gd name="T66" fmla="*/ 40 w 76"/>
                <a:gd name="T67" fmla="*/ 3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" h="68">
                  <a:moveTo>
                    <a:pt x="60" y="54"/>
                  </a:moveTo>
                  <a:cubicBezTo>
                    <a:pt x="60" y="35"/>
                    <a:pt x="60" y="35"/>
                    <a:pt x="60" y="35"/>
                  </a:cubicBezTo>
                  <a:cubicBezTo>
                    <a:pt x="61" y="32"/>
                    <a:pt x="62" y="28"/>
                    <a:pt x="62" y="24"/>
                  </a:cubicBezTo>
                  <a:cubicBezTo>
                    <a:pt x="62" y="11"/>
                    <a:pt x="51" y="0"/>
                    <a:pt x="38" y="0"/>
                  </a:cubicBezTo>
                  <a:cubicBezTo>
                    <a:pt x="25" y="0"/>
                    <a:pt x="14" y="11"/>
                    <a:pt x="14" y="24"/>
                  </a:cubicBezTo>
                  <a:cubicBezTo>
                    <a:pt x="14" y="28"/>
                    <a:pt x="15" y="32"/>
                    <a:pt x="17" y="35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6" y="54"/>
                    <a:pt x="76" y="54"/>
                    <a:pt x="76" y="54"/>
                  </a:cubicBezTo>
                  <a:lnTo>
                    <a:pt x="60" y="54"/>
                  </a:lnTo>
                  <a:close/>
                  <a:moveTo>
                    <a:pt x="46" y="54"/>
                  </a:moveTo>
                  <a:cubicBezTo>
                    <a:pt x="30" y="54"/>
                    <a:pt x="30" y="54"/>
                    <a:pt x="30" y="54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35" y="49"/>
                    <a:pt x="41" y="49"/>
                    <a:pt x="46" y="47"/>
                  </a:cubicBezTo>
                  <a:lnTo>
                    <a:pt x="46" y="54"/>
                  </a:lnTo>
                  <a:close/>
                  <a:moveTo>
                    <a:pt x="40" y="35"/>
                  </a:moveTo>
                  <a:cubicBezTo>
                    <a:pt x="40" y="35"/>
                    <a:pt x="40" y="35"/>
                    <a:pt x="40" y="35"/>
                  </a:cubicBezTo>
                  <a:cubicBezTo>
                    <a:pt x="40" y="35"/>
                    <a:pt x="39" y="35"/>
                    <a:pt x="38" y="35"/>
                  </a:cubicBezTo>
                  <a:cubicBezTo>
                    <a:pt x="37" y="35"/>
                    <a:pt x="37" y="35"/>
                    <a:pt x="36" y="35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2" y="34"/>
                    <a:pt x="29" y="31"/>
                    <a:pt x="28" y="28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6"/>
                    <a:pt x="28" y="26"/>
                  </a:cubicBezTo>
                  <a:cubicBezTo>
                    <a:pt x="27" y="26"/>
                    <a:pt x="27" y="25"/>
                    <a:pt x="27" y="24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7" y="18"/>
                    <a:pt x="32" y="14"/>
                    <a:pt x="38" y="14"/>
                  </a:cubicBezTo>
                  <a:cubicBezTo>
                    <a:pt x="44" y="14"/>
                    <a:pt x="49" y="18"/>
                    <a:pt x="49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9" y="25"/>
                    <a:pt x="49" y="26"/>
                    <a:pt x="49" y="26"/>
                  </a:cubicBezTo>
                  <a:cubicBezTo>
                    <a:pt x="49" y="26"/>
                    <a:pt x="48" y="27"/>
                    <a:pt x="48" y="27"/>
                  </a:cubicBezTo>
                  <a:cubicBezTo>
                    <a:pt x="48" y="27"/>
                    <a:pt x="48" y="27"/>
                    <a:pt x="48" y="28"/>
                  </a:cubicBezTo>
                  <a:cubicBezTo>
                    <a:pt x="47" y="31"/>
                    <a:pt x="44" y="34"/>
                    <a:pt x="40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9" name="Freeform 74">
              <a:extLst>
                <a:ext uri="{FF2B5EF4-FFF2-40B4-BE49-F238E27FC236}">
                  <a16:creationId xmlns:a16="http://schemas.microsoft.com/office/drawing/2014/main" id="{11129605-D4C3-4228-B7DE-EE552E05D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1" y="1957"/>
              <a:ext cx="188" cy="408"/>
            </a:xfrm>
            <a:custGeom>
              <a:avLst/>
              <a:gdLst>
                <a:gd name="T0" fmla="*/ 31 w 79"/>
                <a:gd name="T1" fmla="*/ 84 h 169"/>
                <a:gd name="T2" fmla="*/ 73 w 79"/>
                <a:gd name="T3" fmla="*/ 0 h 169"/>
                <a:gd name="T4" fmla="*/ 41 w 79"/>
                <a:gd name="T5" fmla="*/ 0 h 169"/>
                <a:gd name="T6" fmla="*/ 2 w 79"/>
                <a:gd name="T7" fmla="*/ 78 h 169"/>
                <a:gd name="T8" fmla="*/ 2 w 79"/>
                <a:gd name="T9" fmla="*/ 91 h 169"/>
                <a:gd name="T10" fmla="*/ 47 w 79"/>
                <a:gd name="T11" fmla="*/ 169 h 169"/>
                <a:gd name="T12" fmla="*/ 47 w 79"/>
                <a:gd name="T13" fmla="*/ 169 h 169"/>
                <a:gd name="T14" fmla="*/ 79 w 79"/>
                <a:gd name="T15" fmla="*/ 169 h 169"/>
                <a:gd name="T16" fmla="*/ 79 w 79"/>
                <a:gd name="T17" fmla="*/ 169 h 169"/>
                <a:gd name="T18" fmla="*/ 31 w 79"/>
                <a:gd name="T19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" h="169">
                  <a:moveTo>
                    <a:pt x="31" y="84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0" y="82"/>
                    <a:pt x="0" y="87"/>
                    <a:pt x="2" y="91"/>
                  </a:cubicBezTo>
                  <a:cubicBezTo>
                    <a:pt x="47" y="169"/>
                    <a:pt x="47" y="169"/>
                    <a:pt x="47" y="169"/>
                  </a:cubicBezTo>
                  <a:cubicBezTo>
                    <a:pt x="47" y="169"/>
                    <a:pt x="47" y="169"/>
                    <a:pt x="47" y="169"/>
                  </a:cubicBezTo>
                  <a:cubicBezTo>
                    <a:pt x="79" y="169"/>
                    <a:pt x="79" y="169"/>
                    <a:pt x="79" y="169"/>
                  </a:cubicBezTo>
                  <a:cubicBezTo>
                    <a:pt x="79" y="169"/>
                    <a:pt x="79" y="169"/>
                    <a:pt x="79" y="169"/>
                  </a:cubicBezTo>
                  <a:lnTo>
                    <a:pt x="31" y="84"/>
                  </a:lnTo>
                  <a:close/>
                </a:path>
              </a:pathLst>
            </a:custGeom>
            <a:solidFill>
              <a:srgbClr val="62C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0" name="Freeform 75">
              <a:extLst>
                <a:ext uri="{FF2B5EF4-FFF2-40B4-BE49-F238E27FC236}">
                  <a16:creationId xmlns:a16="http://schemas.microsoft.com/office/drawing/2014/main" id="{7F31F68D-745D-47B5-9E1D-944B1BB4FE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" y="1957"/>
              <a:ext cx="67" cy="408"/>
            </a:xfrm>
            <a:custGeom>
              <a:avLst/>
              <a:gdLst>
                <a:gd name="T0" fmla="*/ 67 w 67"/>
                <a:gd name="T1" fmla="*/ 408 h 408"/>
                <a:gd name="T2" fmla="*/ 67 w 67"/>
                <a:gd name="T3" fmla="*/ 0 h 408"/>
                <a:gd name="T4" fmla="*/ 0 w 67"/>
                <a:gd name="T5" fmla="*/ 0 h 408"/>
                <a:gd name="T6" fmla="*/ 0 w 67"/>
                <a:gd name="T7" fmla="*/ 408 h 408"/>
                <a:gd name="T8" fmla="*/ 0 w 67"/>
                <a:gd name="T9" fmla="*/ 408 h 408"/>
                <a:gd name="T10" fmla="*/ 67 w 67"/>
                <a:gd name="T11" fmla="*/ 408 h 408"/>
                <a:gd name="T12" fmla="*/ 67 w 67"/>
                <a:gd name="T13" fmla="*/ 408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408">
                  <a:moveTo>
                    <a:pt x="67" y="408"/>
                  </a:moveTo>
                  <a:lnTo>
                    <a:pt x="67" y="0"/>
                  </a:lnTo>
                  <a:lnTo>
                    <a:pt x="0" y="0"/>
                  </a:lnTo>
                  <a:lnTo>
                    <a:pt x="0" y="408"/>
                  </a:lnTo>
                  <a:lnTo>
                    <a:pt x="0" y="408"/>
                  </a:lnTo>
                  <a:lnTo>
                    <a:pt x="67" y="408"/>
                  </a:lnTo>
                  <a:lnTo>
                    <a:pt x="67" y="408"/>
                  </a:lnTo>
                  <a:close/>
                </a:path>
              </a:pathLst>
            </a:custGeom>
            <a:solidFill>
              <a:srgbClr val="9070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1" name="Freeform 76">
              <a:extLst>
                <a:ext uri="{FF2B5EF4-FFF2-40B4-BE49-F238E27FC236}">
                  <a16:creationId xmlns:a16="http://schemas.microsoft.com/office/drawing/2014/main" id="{42724E9B-77A3-4665-A76A-7EF48D491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2" y="1957"/>
              <a:ext cx="181" cy="408"/>
            </a:xfrm>
            <a:custGeom>
              <a:avLst/>
              <a:gdLst>
                <a:gd name="T0" fmla="*/ 181 w 181"/>
                <a:gd name="T1" fmla="*/ 341 h 408"/>
                <a:gd name="T2" fmla="*/ 69 w 181"/>
                <a:gd name="T3" fmla="*/ 341 h 408"/>
                <a:gd name="T4" fmla="*/ 69 w 181"/>
                <a:gd name="T5" fmla="*/ 0 h 408"/>
                <a:gd name="T6" fmla="*/ 0 w 181"/>
                <a:gd name="T7" fmla="*/ 0 h 408"/>
                <a:gd name="T8" fmla="*/ 0 w 181"/>
                <a:gd name="T9" fmla="*/ 408 h 408"/>
                <a:gd name="T10" fmla="*/ 0 w 181"/>
                <a:gd name="T11" fmla="*/ 408 h 408"/>
                <a:gd name="T12" fmla="*/ 19 w 181"/>
                <a:gd name="T13" fmla="*/ 408 h 408"/>
                <a:gd name="T14" fmla="*/ 69 w 181"/>
                <a:gd name="T15" fmla="*/ 408 h 408"/>
                <a:gd name="T16" fmla="*/ 181 w 181"/>
                <a:gd name="T17" fmla="*/ 408 h 408"/>
                <a:gd name="T18" fmla="*/ 181 w 181"/>
                <a:gd name="T19" fmla="*/ 408 h 408"/>
                <a:gd name="T20" fmla="*/ 181 w 181"/>
                <a:gd name="T21" fmla="*/ 341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1" h="408">
                  <a:moveTo>
                    <a:pt x="181" y="341"/>
                  </a:moveTo>
                  <a:lnTo>
                    <a:pt x="69" y="341"/>
                  </a:lnTo>
                  <a:lnTo>
                    <a:pt x="69" y="0"/>
                  </a:lnTo>
                  <a:lnTo>
                    <a:pt x="0" y="0"/>
                  </a:lnTo>
                  <a:lnTo>
                    <a:pt x="0" y="408"/>
                  </a:lnTo>
                  <a:lnTo>
                    <a:pt x="0" y="408"/>
                  </a:lnTo>
                  <a:lnTo>
                    <a:pt x="19" y="408"/>
                  </a:lnTo>
                  <a:lnTo>
                    <a:pt x="69" y="408"/>
                  </a:lnTo>
                  <a:lnTo>
                    <a:pt x="181" y="408"/>
                  </a:lnTo>
                  <a:lnTo>
                    <a:pt x="181" y="408"/>
                  </a:lnTo>
                  <a:lnTo>
                    <a:pt x="181" y="341"/>
                  </a:lnTo>
                  <a:close/>
                </a:path>
              </a:pathLst>
            </a:custGeom>
            <a:solidFill>
              <a:srgbClr val="D70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2" name="Freeform 77">
              <a:extLst>
                <a:ext uri="{FF2B5EF4-FFF2-40B4-BE49-F238E27FC236}">
                  <a16:creationId xmlns:a16="http://schemas.microsoft.com/office/drawing/2014/main" id="{55974E7C-5706-439A-B106-0A3EC5EB8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5" y="1957"/>
              <a:ext cx="67" cy="408"/>
            </a:xfrm>
            <a:custGeom>
              <a:avLst/>
              <a:gdLst>
                <a:gd name="T0" fmla="*/ 0 w 67"/>
                <a:gd name="T1" fmla="*/ 408 h 408"/>
                <a:gd name="T2" fmla="*/ 0 w 67"/>
                <a:gd name="T3" fmla="*/ 408 h 408"/>
                <a:gd name="T4" fmla="*/ 67 w 67"/>
                <a:gd name="T5" fmla="*/ 408 h 408"/>
                <a:gd name="T6" fmla="*/ 67 w 67"/>
                <a:gd name="T7" fmla="*/ 408 h 408"/>
                <a:gd name="T8" fmla="*/ 67 w 67"/>
                <a:gd name="T9" fmla="*/ 0 h 408"/>
                <a:gd name="T10" fmla="*/ 0 w 67"/>
                <a:gd name="T11" fmla="*/ 0 h 408"/>
                <a:gd name="T12" fmla="*/ 0 w 67"/>
                <a:gd name="T13" fmla="*/ 408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408">
                  <a:moveTo>
                    <a:pt x="0" y="408"/>
                  </a:moveTo>
                  <a:lnTo>
                    <a:pt x="0" y="408"/>
                  </a:lnTo>
                  <a:lnTo>
                    <a:pt x="67" y="408"/>
                  </a:lnTo>
                  <a:lnTo>
                    <a:pt x="67" y="408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408"/>
                  </a:lnTo>
                  <a:close/>
                </a:path>
              </a:pathLst>
            </a:custGeom>
            <a:solidFill>
              <a:srgbClr val="0047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3" name="Freeform 78">
              <a:extLst>
                <a:ext uri="{FF2B5EF4-FFF2-40B4-BE49-F238E27FC236}">
                  <a16:creationId xmlns:a16="http://schemas.microsoft.com/office/drawing/2014/main" id="{C1ABC464-BC4A-42AC-975B-DDC64C65C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7" y="1954"/>
              <a:ext cx="195" cy="411"/>
            </a:xfrm>
            <a:custGeom>
              <a:avLst/>
              <a:gdLst>
                <a:gd name="T0" fmla="*/ 82 w 82"/>
                <a:gd name="T1" fmla="*/ 142 h 170"/>
                <a:gd name="T2" fmla="*/ 49 w 82"/>
                <a:gd name="T3" fmla="*/ 142 h 170"/>
                <a:gd name="T4" fmla="*/ 46 w 82"/>
                <a:gd name="T5" fmla="*/ 139 h 170"/>
                <a:gd name="T6" fmla="*/ 46 w 82"/>
                <a:gd name="T7" fmla="*/ 106 h 170"/>
                <a:gd name="T8" fmla="*/ 42 w 82"/>
                <a:gd name="T9" fmla="*/ 96 h 170"/>
                <a:gd name="T10" fmla="*/ 33 w 82"/>
                <a:gd name="T11" fmla="*/ 87 h 170"/>
                <a:gd name="T12" fmla="*/ 43 w 82"/>
                <a:gd name="T13" fmla="*/ 74 h 170"/>
                <a:gd name="T14" fmla="*/ 45 w 82"/>
                <a:gd name="T15" fmla="*/ 65 h 170"/>
                <a:gd name="T16" fmla="*/ 45 w 82"/>
                <a:gd name="T17" fmla="*/ 32 h 170"/>
                <a:gd name="T18" fmla="*/ 49 w 82"/>
                <a:gd name="T19" fmla="*/ 29 h 170"/>
                <a:gd name="T20" fmla="*/ 82 w 82"/>
                <a:gd name="T21" fmla="*/ 29 h 170"/>
                <a:gd name="T22" fmla="*/ 82 w 82"/>
                <a:gd name="T23" fmla="*/ 1 h 170"/>
                <a:gd name="T24" fmla="*/ 82 w 82"/>
                <a:gd name="T25" fmla="*/ 0 h 170"/>
                <a:gd name="T26" fmla="*/ 49 w 82"/>
                <a:gd name="T27" fmla="*/ 0 h 170"/>
                <a:gd name="T28" fmla="*/ 41 w 82"/>
                <a:gd name="T29" fmla="*/ 1 h 170"/>
                <a:gd name="T30" fmla="*/ 17 w 82"/>
                <a:gd name="T31" fmla="*/ 32 h 170"/>
                <a:gd name="T32" fmla="*/ 17 w 82"/>
                <a:gd name="T33" fmla="*/ 61 h 170"/>
                <a:gd name="T34" fmla="*/ 4 w 82"/>
                <a:gd name="T35" fmla="*/ 80 h 170"/>
                <a:gd name="T36" fmla="*/ 5 w 82"/>
                <a:gd name="T37" fmla="*/ 98 h 170"/>
                <a:gd name="T38" fmla="*/ 18 w 82"/>
                <a:gd name="T39" fmla="*/ 111 h 170"/>
                <a:gd name="T40" fmla="*/ 18 w 82"/>
                <a:gd name="T41" fmla="*/ 139 h 170"/>
                <a:gd name="T42" fmla="*/ 45 w 82"/>
                <a:gd name="T43" fmla="*/ 170 h 170"/>
                <a:gd name="T44" fmla="*/ 47 w 82"/>
                <a:gd name="T45" fmla="*/ 170 h 170"/>
                <a:gd name="T46" fmla="*/ 49 w 82"/>
                <a:gd name="T47" fmla="*/ 170 h 170"/>
                <a:gd name="T48" fmla="*/ 82 w 82"/>
                <a:gd name="T49" fmla="*/ 170 h 170"/>
                <a:gd name="T50" fmla="*/ 82 w 82"/>
                <a:gd name="T51" fmla="*/ 170 h 170"/>
                <a:gd name="T52" fmla="*/ 82 w 82"/>
                <a:gd name="T53" fmla="*/ 170 h 170"/>
                <a:gd name="T54" fmla="*/ 82 w 82"/>
                <a:gd name="T55" fmla="*/ 14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2" h="170">
                  <a:moveTo>
                    <a:pt x="82" y="142"/>
                  </a:moveTo>
                  <a:cubicBezTo>
                    <a:pt x="49" y="142"/>
                    <a:pt x="49" y="142"/>
                    <a:pt x="49" y="142"/>
                  </a:cubicBezTo>
                  <a:cubicBezTo>
                    <a:pt x="47" y="142"/>
                    <a:pt x="46" y="140"/>
                    <a:pt x="46" y="139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2"/>
                    <a:pt x="45" y="99"/>
                    <a:pt x="42" y="96"/>
                  </a:cubicBezTo>
                  <a:cubicBezTo>
                    <a:pt x="33" y="87"/>
                    <a:pt x="33" y="87"/>
                    <a:pt x="33" y="87"/>
                  </a:cubicBezTo>
                  <a:cubicBezTo>
                    <a:pt x="43" y="74"/>
                    <a:pt x="43" y="74"/>
                    <a:pt x="43" y="74"/>
                  </a:cubicBezTo>
                  <a:cubicBezTo>
                    <a:pt x="44" y="71"/>
                    <a:pt x="45" y="68"/>
                    <a:pt x="45" y="65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0"/>
                    <a:pt x="47" y="29"/>
                    <a:pt x="49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2" y="1"/>
                    <a:pt x="82" y="1"/>
                    <a:pt x="82" y="1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6" y="0"/>
                    <a:pt x="43" y="1"/>
                    <a:pt x="41" y="1"/>
                  </a:cubicBezTo>
                  <a:cubicBezTo>
                    <a:pt x="27" y="5"/>
                    <a:pt x="17" y="17"/>
                    <a:pt x="17" y="32"/>
                  </a:cubicBezTo>
                  <a:cubicBezTo>
                    <a:pt x="17" y="61"/>
                    <a:pt x="17" y="61"/>
                    <a:pt x="17" y="61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0" y="85"/>
                    <a:pt x="0" y="93"/>
                    <a:pt x="5" y="98"/>
                  </a:cubicBezTo>
                  <a:cubicBezTo>
                    <a:pt x="18" y="111"/>
                    <a:pt x="18" y="111"/>
                    <a:pt x="18" y="111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18" y="155"/>
                    <a:pt x="30" y="168"/>
                    <a:pt x="45" y="170"/>
                  </a:cubicBezTo>
                  <a:cubicBezTo>
                    <a:pt x="46" y="170"/>
                    <a:pt x="46" y="170"/>
                    <a:pt x="47" y="170"/>
                  </a:cubicBezTo>
                  <a:cubicBezTo>
                    <a:pt x="48" y="170"/>
                    <a:pt x="49" y="170"/>
                    <a:pt x="49" y="170"/>
                  </a:cubicBezTo>
                  <a:cubicBezTo>
                    <a:pt x="82" y="170"/>
                    <a:pt x="82" y="170"/>
                    <a:pt x="82" y="170"/>
                  </a:cubicBezTo>
                  <a:cubicBezTo>
                    <a:pt x="82" y="170"/>
                    <a:pt x="82" y="170"/>
                    <a:pt x="82" y="170"/>
                  </a:cubicBezTo>
                  <a:cubicBezTo>
                    <a:pt x="82" y="170"/>
                    <a:pt x="82" y="170"/>
                    <a:pt x="82" y="170"/>
                  </a:cubicBezTo>
                  <a:lnTo>
                    <a:pt x="82" y="142"/>
                  </a:lnTo>
                  <a:close/>
                </a:path>
              </a:pathLst>
            </a:custGeom>
            <a:solidFill>
              <a:srgbClr val="ED9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312" name="Freeform 8">
            <a:extLst>
              <a:ext uri="{FF2B5EF4-FFF2-40B4-BE49-F238E27FC236}">
                <a16:creationId xmlns:a16="http://schemas.microsoft.com/office/drawing/2014/main" id="{D41A19FD-28CB-4346-AA3E-D8D7046E44D5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14531" y="2686583"/>
            <a:ext cx="219486" cy="68952"/>
          </a:xfrm>
          <a:custGeom>
            <a:avLst/>
            <a:gdLst>
              <a:gd name="T0" fmla="*/ 0 w 349"/>
              <a:gd name="T1" fmla="*/ 0 h 107"/>
              <a:gd name="T2" fmla="*/ 127 w 349"/>
              <a:gd name="T3" fmla="*/ 90 h 107"/>
              <a:gd name="T4" fmla="*/ 175 w 349"/>
              <a:gd name="T5" fmla="*/ 107 h 107"/>
              <a:gd name="T6" fmla="*/ 223 w 349"/>
              <a:gd name="T7" fmla="*/ 90 h 107"/>
              <a:gd name="T8" fmla="*/ 349 w 349"/>
              <a:gd name="T9" fmla="*/ 0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9" h="107">
                <a:moveTo>
                  <a:pt x="0" y="0"/>
                </a:moveTo>
                <a:cubicBezTo>
                  <a:pt x="127" y="90"/>
                  <a:pt x="127" y="90"/>
                  <a:pt x="127" y="90"/>
                </a:cubicBezTo>
                <a:cubicBezTo>
                  <a:pt x="141" y="100"/>
                  <a:pt x="162" y="107"/>
                  <a:pt x="175" y="107"/>
                </a:cubicBezTo>
                <a:cubicBezTo>
                  <a:pt x="188" y="107"/>
                  <a:pt x="208" y="100"/>
                  <a:pt x="223" y="90"/>
                </a:cubicBezTo>
                <a:cubicBezTo>
                  <a:pt x="349" y="0"/>
                  <a:pt x="349" y="0"/>
                  <a:pt x="349" y="0"/>
                </a:cubicBezTo>
              </a:path>
            </a:pathLst>
          </a:custGeom>
          <a:solidFill>
            <a:srgbClr val="035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lt1"/>
              </a:solidFill>
            </a:endParaRPr>
          </a:p>
        </p:txBody>
      </p:sp>
      <p:sp>
        <p:nvSpPr>
          <p:cNvPr id="313" name="자유형: 도형 312">
            <a:extLst>
              <a:ext uri="{FF2B5EF4-FFF2-40B4-BE49-F238E27FC236}">
                <a16:creationId xmlns:a16="http://schemas.microsoft.com/office/drawing/2014/main" id="{E2E74951-430A-40E3-B2D1-E2EC0FD08ECD}"/>
              </a:ext>
            </a:extLst>
          </p:cNvPr>
          <p:cNvSpPr/>
          <p:nvPr userDrawn="1"/>
        </p:nvSpPr>
        <p:spPr>
          <a:xfrm rot="16200000" flipV="1">
            <a:off x="-3262217" y="3381859"/>
            <a:ext cx="6616800" cy="92364"/>
          </a:xfrm>
          <a:custGeom>
            <a:avLst/>
            <a:gdLst>
              <a:gd name="connsiteX0" fmla="*/ 6614880 w 6614880"/>
              <a:gd name="connsiteY0" fmla="*/ 133201 h 133201"/>
              <a:gd name="connsiteX1" fmla="*/ 6595101 w 6614880"/>
              <a:gd name="connsiteY1" fmla="*/ 54493 h 133201"/>
              <a:gd name="connsiteX2" fmla="*/ 6527066 w 6614880"/>
              <a:gd name="connsiteY2" fmla="*/ 1 h 133201"/>
              <a:gd name="connsiteX3" fmla="*/ 6518439 w 6614880"/>
              <a:gd name="connsiteY3" fmla="*/ 1 h 133201"/>
              <a:gd name="connsiteX4" fmla="*/ 6518439 w 6614880"/>
              <a:gd name="connsiteY4" fmla="*/ 0 h 133201"/>
              <a:gd name="connsiteX5" fmla="*/ 96441 w 6614880"/>
              <a:gd name="connsiteY5" fmla="*/ 0 h 133201"/>
              <a:gd name="connsiteX6" fmla="*/ 96441 w 6614880"/>
              <a:gd name="connsiteY6" fmla="*/ 1 h 133201"/>
              <a:gd name="connsiteX7" fmla="*/ 87813 w 6614880"/>
              <a:gd name="connsiteY7" fmla="*/ 1 h 133201"/>
              <a:gd name="connsiteX8" fmla="*/ 19779 w 6614880"/>
              <a:gd name="connsiteY8" fmla="*/ 54493 h 133201"/>
              <a:gd name="connsiteX9" fmla="*/ 0 w 6614880"/>
              <a:gd name="connsiteY9" fmla="*/ 133201 h 133201"/>
              <a:gd name="connsiteX10" fmla="*/ 77892 w 6614880"/>
              <a:gd name="connsiteY10" fmla="*/ 133201 h 133201"/>
              <a:gd name="connsiteX11" fmla="*/ 644268 w 6614880"/>
              <a:gd name="connsiteY11" fmla="*/ 133201 h 133201"/>
              <a:gd name="connsiteX12" fmla="*/ 644268 w 6614880"/>
              <a:gd name="connsiteY12" fmla="*/ 133200 h 133201"/>
              <a:gd name="connsiteX13" fmla="*/ 5970612 w 6614880"/>
              <a:gd name="connsiteY13" fmla="*/ 133200 h 133201"/>
              <a:gd name="connsiteX14" fmla="*/ 5970612 w 6614880"/>
              <a:gd name="connsiteY14" fmla="*/ 133201 h 133201"/>
              <a:gd name="connsiteX15" fmla="*/ 6536988 w 6614880"/>
              <a:gd name="connsiteY15" fmla="*/ 133201 h 1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614880" h="133201">
                <a:moveTo>
                  <a:pt x="6614880" y="133201"/>
                </a:moveTo>
                <a:lnTo>
                  <a:pt x="6595101" y="54493"/>
                </a:lnTo>
                <a:cubicBezTo>
                  <a:pt x="6584277" y="16371"/>
                  <a:pt x="6556767" y="1"/>
                  <a:pt x="6527066" y="1"/>
                </a:cubicBezTo>
                <a:lnTo>
                  <a:pt x="6518439" y="1"/>
                </a:lnTo>
                <a:lnTo>
                  <a:pt x="6518439" y="0"/>
                </a:lnTo>
                <a:lnTo>
                  <a:pt x="96441" y="0"/>
                </a:lnTo>
                <a:lnTo>
                  <a:pt x="96441" y="1"/>
                </a:lnTo>
                <a:lnTo>
                  <a:pt x="87813" y="1"/>
                </a:lnTo>
                <a:cubicBezTo>
                  <a:pt x="58113" y="1"/>
                  <a:pt x="30602" y="16371"/>
                  <a:pt x="19779" y="54493"/>
                </a:cubicBezTo>
                <a:lnTo>
                  <a:pt x="0" y="133201"/>
                </a:lnTo>
                <a:lnTo>
                  <a:pt x="77892" y="133201"/>
                </a:lnTo>
                <a:lnTo>
                  <a:pt x="644268" y="133201"/>
                </a:lnTo>
                <a:lnTo>
                  <a:pt x="644268" y="133200"/>
                </a:lnTo>
                <a:lnTo>
                  <a:pt x="5970612" y="133200"/>
                </a:lnTo>
                <a:lnTo>
                  <a:pt x="5970612" y="133201"/>
                </a:lnTo>
                <a:lnTo>
                  <a:pt x="6536988" y="133201"/>
                </a:lnTo>
                <a:close/>
              </a:path>
            </a:pathLst>
          </a:custGeom>
          <a:gradFill>
            <a:gsLst>
              <a:gs pos="0">
                <a:srgbClr val="0A6CD8"/>
              </a:gs>
              <a:gs pos="100000">
                <a:srgbClr val="0B79F3"/>
              </a:gs>
              <a:gs pos="49000">
                <a:srgbClr val="00489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563" name="그림 562">
            <a:extLst>
              <a:ext uri="{FF2B5EF4-FFF2-40B4-BE49-F238E27FC236}">
                <a16:creationId xmlns:a16="http://schemas.microsoft.com/office/drawing/2014/main" id="{31FF81A2-D12C-4E6F-BFA6-14DD1CA213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8" y="607304"/>
            <a:ext cx="2808714" cy="61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89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A45EF48-85AB-43C1-B5F1-BA493AAE6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435"/>
          <a:stretch/>
        </p:blipFill>
        <p:spPr>
          <a:xfrm>
            <a:off x="0" y="0"/>
            <a:ext cx="9906000" cy="3193443"/>
          </a:xfrm>
          <a:prstGeom prst="rect">
            <a:avLst/>
          </a:prstGeom>
        </p:spPr>
      </p:pic>
      <p:sp>
        <p:nvSpPr>
          <p:cNvPr id="6" name="자유형: 도형 5">
            <a:extLst>
              <a:ext uri="{FF2B5EF4-FFF2-40B4-BE49-F238E27FC236}">
                <a16:creationId xmlns:a16="http://schemas.microsoft.com/office/drawing/2014/main" id="{134BE33B-FE09-4801-BAD4-EACB5454C4E5}"/>
              </a:ext>
            </a:extLst>
          </p:cNvPr>
          <p:cNvSpPr/>
          <p:nvPr userDrawn="1"/>
        </p:nvSpPr>
        <p:spPr>
          <a:xfrm rot="16200000" flipV="1">
            <a:off x="-3262217" y="3381859"/>
            <a:ext cx="6616800" cy="92364"/>
          </a:xfrm>
          <a:custGeom>
            <a:avLst/>
            <a:gdLst>
              <a:gd name="connsiteX0" fmla="*/ 6614880 w 6614880"/>
              <a:gd name="connsiteY0" fmla="*/ 133201 h 133201"/>
              <a:gd name="connsiteX1" fmla="*/ 6595101 w 6614880"/>
              <a:gd name="connsiteY1" fmla="*/ 54493 h 133201"/>
              <a:gd name="connsiteX2" fmla="*/ 6527066 w 6614880"/>
              <a:gd name="connsiteY2" fmla="*/ 1 h 133201"/>
              <a:gd name="connsiteX3" fmla="*/ 6518439 w 6614880"/>
              <a:gd name="connsiteY3" fmla="*/ 1 h 133201"/>
              <a:gd name="connsiteX4" fmla="*/ 6518439 w 6614880"/>
              <a:gd name="connsiteY4" fmla="*/ 0 h 133201"/>
              <a:gd name="connsiteX5" fmla="*/ 96441 w 6614880"/>
              <a:gd name="connsiteY5" fmla="*/ 0 h 133201"/>
              <a:gd name="connsiteX6" fmla="*/ 96441 w 6614880"/>
              <a:gd name="connsiteY6" fmla="*/ 1 h 133201"/>
              <a:gd name="connsiteX7" fmla="*/ 87813 w 6614880"/>
              <a:gd name="connsiteY7" fmla="*/ 1 h 133201"/>
              <a:gd name="connsiteX8" fmla="*/ 19779 w 6614880"/>
              <a:gd name="connsiteY8" fmla="*/ 54493 h 133201"/>
              <a:gd name="connsiteX9" fmla="*/ 0 w 6614880"/>
              <a:gd name="connsiteY9" fmla="*/ 133201 h 133201"/>
              <a:gd name="connsiteX10" fmla="*/ 77892 w 6614880"/>
              <a:gd name="connsiteY10" fmla="*/ 133201 h 133201"/>
              <a:gd name="connsiteX11" fmla="*/ 644268 w 6614880"/>
              <a:gd name="connsiteY11" fmla="*/ 133201 h 133201"/>
              <a:gd name="connsiteX12" fmla="*/ 644268 w 6614880"/>
              <a:gd name="connsiteY12" fmla="*/ 133200 h 133201"/>
              <a:gd name="connsiteX13" fmla="*/ 5970612 w 6614880"/>
              <a:gd name="connsiteY13" fmla="*/ 133200 h 133201"/>
              <a:gd name="connsiteX14" fmla="*/ 5970612 w 6614880"/>
              <a:gd name="connsiteY14" fmla="*/ 133201 h 133201"/>
              <a:gd name="connsiteX15" fmla="*/ 6536988 w 6614880"/>
              <a:gd name="connsiteY15" fmla="*/ 133201 h 1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614880" h="133201">
                <a:moveTo>
                  <a:pt x="6614880" y="133201"/>
                </a:moveTo>
                <a:lnTo>
                  <a:pt x="6595101" y="54493"/>
                </a:lnTo>
                <a:cubicBezTo>
                  <a:pt x="6584277" y="16371"/>
                  <a:pt x="6556767" y="1"/>
                  <a:pt x="6527066" y="1"/>
                </a:cubicBezTo>
                <a:lnTo>
                  <a:pt x="6518439" y="1"/>
                </a:lnTo>
                <a:lnTo>
                  <a:pt x="6518439" y="0"/>
                </a:lnTo>
                <a:lnTo>
                  <a:pt x="96441" y="0"/>
                </a:lnTo>
                <a:lnTo>
                  <a:pt x="96441" y="1"/>
                </a:lnTo>
                <a:lnTo>
                  <a:pt x="87813" y="1"/>
                </a:lnTo>
                <a:cubicBezTo>
                  <a:pt x="58113" y="1"/>
                  <a:pt x="30602" y="16371"/>
                  <a:pt x="19779" y="54493"/>
                </a:cubicBezTo>
                <a:lnTo>
                  <a:pt x="0" y="133201"/>
                </a:lnTo>
                <a:lnTo>
                  <a:pt x="77892" y="133201"/>
                </a:lnTo>
                <a:lnTo>
                  <a:pt x="644268" y="133201"/>
                </a:lnTo>
                <a:lnTo>
                  <a:pt x="644268" y="133200"/>
                </a:lnTo>
                <a:lnTo>
                  <a:pt x="5970612" y="133200"/>
                </a:lnTo>
                <a:lnTo>
                  <a:pt x="5970612" y="133201"/>
                </a:lnTo>
                <a:lnTo>
                  <a:pt x="6536988" y="133201"/>
                </a:lnTo>
                <a:close/>
              </a:path>
            </a:pathLst>
          </a:custGeom>
          <a:gradFill>
            <a:gsLst>
              <a:gs pos="0">
                <a:srgbClr val="0A6CD8"/>
              </a:gs>
              <a:gs pos="100000">
                <a:srgbClr val="0B79F3"/>
              </a:gs>
              <a:gs pos="49000">
                <a:srgbClr val="00489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C433BBFC-1865-411C-9FD8-35CD7EC63323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14531" y="1729009"/>
            <a:ext cx="219486" cy="68952"/>
          </a:xfrm>
          <a:custGeom>
            <a:avLst/>
            <a:gdLst>
              <a:gd name="T0" fmla="*/ 0 w 349"/>
              <a:gd name="T1" fmla="*/ 0 h 107"/>
              <a:gd name="T2" fmla="*/ 127 w 349"/>
              <a:gd name="T3" fmla="*/ 90 h 107"/>
              <a:gd name="T4" fmla="*/ 175 w 349"/>
              <a:gd name="T5" fmla="*/ 107 h 107"/>
              <a:gd name="T6" fmla="*/ 223 w 349"/>
              <a:gd name="T7" fmla="*/ 90 h 107"/>
              <a:gd name="T8" fmla="*/ 349 w 349"/>
              <a:gd name="T9" fmla="*/ 0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9" h="107">
                <a:moveTo>
                  <a:pt x="0" y="0"/>
                </a:moveTo>
                <a:cubicBezTo>
                  <a:pt x="127" y="90"/>
                  <a:pt x="127" y="90"/>
                  <a:pt x="127" y="90"/>
                </a:cubicBezTo>
                <a:cubicBezTo>
                  <a:pt x="141" y="100"/>
                  <a:pt x="162" y="107"/>
                  <a:pt x="175" y="107"/>
                </a:cubicBezTo>
                <a:cubicBezTo>
                  <a:pt x="188" y="107"/>
                  <a:pt x="208" y="100"/>
                  <a:pt x="223" y="90"/>
                </a:cubicBezTo>
                <a:cubicBezTo>
                  <a:pt x="349" y="0"/>
                  <a:pt x="349" y="0"/>
                  <a:pt x="349" y="0"/>
                </a:cubicBezTo>
              </a:path>
            </a:pathLst>
          </a:custGeom>
          <a:solidFill>
            <a:srgbClr val="066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lt1"/>
              </a:solidFill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FBDA12BE-EF96-44A5-B3F1-583F512C62A9}"/>
              </a:ext>
            </a:extLst>
          </p:cNvPr>
          <p:cNvGrpSpPr/>
          <p:nvPr userDrawn="1"/>
        </p:nvGrpSpPr>
        <p:grpSpPr>
          <a:xfrm>
            <a:off x="590644" y="617206"/>
            <a:ext cx="2436968" cy="2314680"/>
            <a:chOff x="463644" y="323851"/>
            <a:chExt cx="2544310" cy="2416636"/>
          </a:xfrm>
          <a:gradFill flip="none" rotWithShape="1">
            <a:gsLst>
              <a:gs pos="25000">
                <a:srgbClr val="F7F8FA"/>
              </a:gs>
              <a:gs pos="100000">
                <a:schemeClr val="bg1">
                  <a:lumMod val="85000"/>
                </a:schemeClr>
              </a:gs>
            </a:gsLst>
            <a:lin ang="13500000" scaled="1"/>
            <a:tileRect/>
          </a:gradFill>
        </p:grpSpPr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D5D0FDD5-981F-4980-9640-DC9D7EE56FE3}"/>
                </a:ext>
              </a:extLst>
            </p:cNvPr>
            <p:cNvSpPr/>
            <p:nvPr/>
          </p:nvSpPr>
          <p:spPr>
            <a:xfrm>
              <a:off x="2925879" y="323851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15D1CF99-BB8D-4EAF-9962-E3012D89CBEB}"/>
                </a:ext>
              </a:extLst>
            </p:cNvPr>
            <p:cNvSpPr/>
            <p:nvPr/>
          </p:nvSpPr>
          <p:spPr>
            <a:xfrm>
              <a:off x="2925879" y="615671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C19BBBC7-7EC2-42D8-9F01-6B8F93B7512E}"/>
                </a:ext>
              </a:extLst>
            </p:cNvPr>
            <p:cNvSpPr/>
            <p:nvPr/>
          </p:nvSpPr>
          <p:spPr>
            <a:xfrm>
              <a:off x="2925879" y="907492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EA36DF46-F61E-47F2-A85B-0044B9E1742C}"/>
                </a:ext>
              </a:extLst>
            </p:cNvPr>
            <p:cNvSpPr/>
            <p:nvPr/>
          </p:nvSpPr>
          <p:spPr>
            <a:xfrm>
              <a:off x="2925879" y="1199312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F4AA8940-2A08-4AAC-B1CC-C9D3812A8472}"/>
                </a:ext>
              </a:extLst>
            </p:cNvPr>
            <p:cNvSpPr/>
            <p:nvPr/>
          </p:nvSpPr>
          <p:spPr>
            <a:xfrm>
              <a:off x="2925879" y="1491132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1A6D5C39-12D4-4C17-8E34-9F3C6AC2997B}"/>
                </a:ext>
              </a:extLst>
            </p:cNvPr>
            <p:cNvSpPr/>
            <p:nvPr/>
          </p:nvSpPr>
          <p:spPr>
            <a:xfrm>
              <a:off x="2925879" y="1782952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925B9953-1560-4031-8045-E3EF9488C028}"/>
                </a:ext>
              </a:extLst>
            </p:cNvPr>
            <p:cNvSpPr/>
            <p:nvPr/>
          </p:nvSpPr>
          <p:spPr>
            <a:xfrm>
              <a:off x="2925879" y="2074773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588D3A56-2C6E-4A99-BB34-86D710F68721}"/>
                </a:ext>
              </a:extLst>
            </p:cNvPr>
            <p:cNvSpPr/>
            <p:nvPr/>
          </p:nvSpPr>
          <p:spPr>
            <a:xfrm>
              <a:off x="2925879" y="2366593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9195EFB2-1FB3-4C7F-8F4C-87C512601BCF}"/>
                </a:ext>
              </a:extLst>
            </p:cNvPr>
            <p:cNvSpPr/>
            <p:nvPr/>
          </p:nvSpPr>
          <p:spPr>
            <a:xfrm>
              <a:off x="2925879" y="2658413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6BAD8703-6377-4163-86AE-E3162EE4B878}"/>
                </a:ext>
              </a:extLst>
            </p:cNvPr>
            <p:cNvSpPr/>
            <p:nvPr/>
          </p:nvSpPr>
          <p:spPr>
            <a:xfrm>
              <a:off x="2652298" y="323851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C56AB5E-D43B-480E-BE19-D490CC23459C}"/>
                </a:ext>
              </a:extLst>
            </p:cNvPr>
            <p:cNvSpPr/>
            <p:nvPr/>
          </p:nvSpPr>
          <p:spPr>
            <a:xfrm>
              <a:off x="2652298" y="615671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0F9E41E1-A69B-4801-82AD-192FDE44FEAA}"/>
                </a:ext>
              </a:extLst>
            </p:cNvPr>
            <p:cNvSpPr/>
            <p:nvPr/>
          </p:nvSpPr>
          <p:spPr>
            <a:xfrm>
              <a:off x="2652298" y="907492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8653AC9D-6794-42DA-9FA7-2E91D557141A}"/>
                </a:ext>
              </a:extLst>
            </p:cNvPr>
            <p:cNvSpPr/>
            <p:nvPr/>
          </p:nvSpPr>
          <p:spPr>
            <a:xfrm>
              <a:off x="2652298" y="1199312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C0EC3025-0957-419F-9691-1D0D13175D84}"/>
                </a:ext>
              </a:extLst>
            </p:cNvPr>
            <p:cNvSpPr/>
            <p:nvPr/>
          </p:nvSpPr>
          <p:spPr>
            <a:xfrm>
              <a:off x="2652298" y="1491132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A8D8784E-4322-40F0-9CE4-E7A4399BFF5F}"/>
                </a:ext>
              </a:extLst>
            </p:cNvPr>
            <p:cNvSpPr/>
            <p:nvPr/>
          </p:nvSpPr>
          <p:spPr>
            <a:xfrm>
              <a:off x="2652298" y="1782952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51CEE3A1-91E3-47C2-B4EA-B0BAB41E36E9}"/>
                </a:ext>
              </a:extLst>
            </p:cNvPr>
            <p:cNvSpPr/>
            <p:nvPr/>
          </p:nvSpPr>
          <p:spPr>
            <a:xfrm>
              <a:off x="2652298" y="2074773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C08FE934-B2B9-41B6-BA54-0F725365482D}"/>
                </a:ext>
              </a:extLst>
            </p:cNvPr>
            <p:cNvSpPr/>
            <p:nvPr/>
          </p:nvSpPr>
          <p:spPr>
            <a:xfrm>
              <a:off x="2652298" y="2366593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F410C010-1528-49A0-B977-46F76F638053}"/>
                </a:ext>
              </a:extLst>
            </p:cNvPr>
            <p:cNvSpPr/>
            <p:nvPr/>
          </p:nvSpPr>
          <p:spPr>
            <a:xfrm>
              <a:off x="2652298" y="2658413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타원 27">
              <a:extLst>
                <a:ext uri="{FF2B5EF4-FFF2-40B4-BE49-F238E27FC236}">
                  <a16:creationId xmlns:a16="http://schemas.microsoft.com/office/drawing/2014/main" id="{7A13D85D-BAFA-4A0A-B074-2A8EAE5DB7C3}"/>
                </a:ext>
              </a:extLst>
            </p:cNvPr>
            <p:cNvSpPr/>
            <p:nvPr/>
          </p:nvSpPr>
          <p:spPr>
            <a:xfrm>
              <a:off x="2378716" y="323851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C708BF46-D59D-45C7-BAA0-84DC15D71EEC}"/>
                </a:ext>
              </a:extLst>
            </p:cNvPr>
            <p:cNvSpPr/>
            <p:nvPr/>
          </p:nvSpPr>
          <p:spPr>
            <a:xfrm>
              <a:off x="2378716" y="615671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FBF472BF-7401-413A-A78A-1837361B066D}"/>
                </a:ext>
              </a:extLst>
            </p:cNvPr>
            <p:cNvSpPr/>
            <p:nvPr/>
          </p:nvSpPr>
          <p:spPr>
            <a:xfrm>
              <a:off x="2378716" y="907492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771C7A70-F8D9-4BEA-A38F-C39AFE870023}"/>
                </a:ext>
              </a:extLst>
            </p:cNvPr>
            <p:cNvSpPr/>
            <p:nvPr/>
          </p:nvSpPr>
          <p:spPr>
            <a:xfrm>
              <a:off x="2378716" y="1199312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타원 31">
              <a:extLst>
                <a:ext uri="{FF2B5EF4-FFF2-40B4-BE49-F238E27FC236}">
                  <a16:creationId xmlns:a16="http://schemas.microsoft.com/office/drawing/2014/main" id="{F5F1E98B-CC77-4878-B093-908C7DDB97FC}"/>
                </a:ext>
              </a:extLst>
            </p:cNvPr>
            <p:cNvSpPr/>
            <p:nvPr/>
          </p:nvSpPr>
          <p:spPr>
            <a:xfrm>
              <a:off x="2378716" y="1491132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타원 32">
              <a:extLst>
                <a:ext uri="{FF2B5EF4-FFF2-40B4-BE49-F238E27FC236}">
                  <a16:creationId xmlns:a16="http://schemas.microsoft.com/office/drawing/2014/main" id="{2819DBB7-24D7-4390-8BF2-F85348D3642D}"/>
                </a:ext>
              </a:extLst>
            </p:cNvPr>
            <p:cNvSpPr/>
            <p:nvPr/>
          </p:nvSpPr>
          <p:spPr>
            <a:xfrm>
              <a:off x="2378716" y="1782952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타원 33">
              <a:extLst>
                <a:ext uri="{FF2B5EF4-FFF2-40B4-BE49-F238E27FC236}">
                  <a16:creationId xmlns:a16="http://schemas.microsoft.com/office/drawing/2014/main" id="{87CA9E05-36E8-4031-9FC7-7FC872BBAFC4}"/>
                </a:ext>
              </a:extLst>
            </p:cNvPr>
            <p:cNvSpPr/>
            <p:nvPr/>
          </p:nvSpPr>
          <p:spPr>
            <a:xfrm>
              <a:off x="2378716" y="2074773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타원 34">
              <a:extLst>
                <a:ext uri="{FF2B5EF4-FFF2-40B4-BE49-F238E27FC236}">
                  <a16:creationId xmlns:a16="http://schemas.microsoft.com/office/drawing/2014/main" id="{B7E3E3A7-030F-4CE6-8AD5-7ADFB2C8980F}"/>
                </a:ext>
              </a:extLst>
            </p:cNvPr>
            <p:cNvSpPr/>
            <p:nvPr/>
          </p:nvSpPr>
          <p:spPr>
            <a:xfrm>
              <a:off x="2378716" y="2366593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타원 35">
              <a:extLst>
                <a:ext uri="{FF2B5EF4-FFF2-40B4-BE49-F238E27FC236}">
                  <a16:creationId xmlns:a16="http://schemas.microsoft.com/office/drawing/2014/main" id="{5E33557A-B026-44B0-B46E-79736D70A9A6}"/>
                </a:ext>
              </a:extLst>
            </p:cNvPr>
            <p:cNvSpPr/>
            <p:nvPr/>
          </p:nvSpPr>
          <p:spPr>
            <a:xfrm>
              <a:off x="2378716" y="2658413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타원 36">
              <a:extLst>
                <a:ext uri="{FF2B5EF4-FFF2-40B4-BE49-F238E27FC236}">
                  <a16:creationId xmlns:a16="http://schemas.microsoft.com/office/drawing/2014/main" id="{19CF84B2-3D9E-4F95-AC94-C7B228D25B3D}"/>
                </a:ext>
              </a:extLst>
            </p:cNvPr>
            <p:cNvSpPr/>
            <p:nvPr/>
          </p:nvSpPr>
          <p:spPr>
            <a:xfrm>
              <a:off x="2105134" y="323851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0DE1FDEC-3607-4F6A-BB33-A300134D383C}"/>
                </a:ext>
              </a:extLst>
            </p:cNvPr>
            <p:cNvSpPr/>
            <p:nvPr/>
          </p:nvSpPr>
          <p:spPr>
            <a:xfrm>
              <a:off x="2105134" y="615671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FD412219-3BF4-466C-A38F-747E7BFF44CD}"/>
                </a:ext>
              </a:extLst>
            </p:cNvPr>
            <p:cNvSpPr/>
            <p:nvPr/>
          </p:nvSpPr>
          <p:spPr>
            <a:xfrm>
              <a:off x="2105134" y="907492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05D9C8FF-35E3-4BEE-9FE3-8B8442EFAB75}"/>
                </a:ext>
              </a:extLst>
            </p:cNvPr>
            <p:cNvSpPr/>
            <p:nvPr/>
          </p:nvSpPr>
          <p:spPr>
            <a:xfrm>
              <a:off x="2105134" y="1199312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타원 40">
              <a:extLst>
                <a:ext uri="{FF2B5EF4-FFF2-40B4-BE49-F238E27FC236}">
                  <a16:creationId xmlns:a16="http://schemas.microsoft.com/office/drawing/2014/main" id="{DDC13B15-C6BA-437F-A628-1ED13724B3D6}"/>
                </a:ext>
              </a:extLst>
            </p:cNvPr>
            <p:cNvSpPr/>
            <p:nvPr/>
          </p:nvSpPr>
          <p:spPr>
            <a:xfrm>
              <a:off x="2105134" y="1491132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타원 41">
              <a:extLst>
                <a:ext uri="{FF2B5EF4-FFF2-40B4-BE49-F238E27FC236}">
                  <a16:creationId xmlns:a16="http://schemas.microsoft.com/office/drawing/2014/main" id="{6CD22D61-A8A8-4280-AA79-32988D981F5C}"/>
                </a:ext>
              </a:extLst>
            </p:cNvPr>
            <p:cNvSpPr/>
            <p:nvPr/>
          </p:nvSpPr>
          <p:spPr>
            <a:xfrm>
              <a:off x="2105134" y="1782952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타원 42">
              <a:extLst>
                <a:ext uri="{FF2B5EF4-FFF2-40B4-BE49-F238E27FC236}">
                  <a16:creationId xmlns:a16="http://schemas.microsoft.com/office/drawing/2014/main" id="{2305D964-95A8-4DA8-8A14-0841399976FC}"/>
                </a:ext>
              </a:extLst>
            </p:cNvPr>
            <p:cNvSpPr/>
            <p:nvPr/>
          </p:nvSpPr>
          <p:spPr>
            <a:xfrm>
              <a:off x="2105134" y="2074773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타원 43">
              <a:extLst>
                <a:ext uri="{FF2B5EF4-FFF2-40B4-BE49-F238E27FC236}">
                  <a16:creationId xmlns:a16="http://schemas.microsoft.com/office/drawing/2014/main" id="{D9D09925-1416-443D-BAB8-CDDAE3592CF3}"/>
                </a:ext>
              </a:extLst>
            </p:cNvPr>
            <p:cNvSpPr/>
            <p:nvPr/>
          </p:nvSpPr>
          <p:spPr>
            <a:xfrm>
              <a:off x="2105134" y="2366593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" name="타원 44">
              <a:extLst>
                <a:ext uri="{FF2B5EF4-FFF2-40B4-BE49-F238E27FC236}">
                  <a16:creationId xmlns:a16="http://schemas.microsoft.com/office/drawing/2014/main" id="{D79F35CE-EE10-459E-8AA7-B13F48F6C1E8}"/>
                </a:ext>
              </a:extLst>
            </p:cNvPr>
            <p:cNvSpPr/>
            <p:nvPr/>
          </p:nvSpPr>
          <p:spPr>
            <a:xfrm>
              <a:off x="2105134" y="2658413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" name="타원 45">
              <a:extLst>
                <a:ext uri="{FF2B5EF4-FFF2-40B4-BE49-F238E27FC236}">
                  <a16:creationId xmlns:a16="http://schemas.microsoft.com/office/drawing/2014/main" id="{6BC6BF48-6894-493B-B0DD-77B1BA1D4DE8}"/>
                </a:ext>
              </a:extLst>
            </p:cNvPr>
            <p:cNvSpPr/>
            <p:nvPr/>
          </p:nvSpPr>
          <p:spPr>
            <a:xfrm>
              <a:off x="1831553" y="323851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" name="타원 46">
              <a:extLst>
                <a:ext uri="{FF2B5EF4-FFF2-40B4-BE49-F238E27FC236}">
                  <a16:creationId xmlns:a16="http://schemas.microsoft.com/office/drawing/2014/main" id="{4AD4798B-B4DB-48BE-AECC-E579812348B5}"/>
                </a:ext>
              </a:extLst>
            </p:cNvPr>
            <p:cNvSpPr/>
            <p:nvPr/>
          </p:nvSpPr>
          <p:spPr>
            <a:xfrm>
              <a:off x="1831553" y="615671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" name="타원 47">
              <a:extLst>
                <a:ext uri="{FF2B5EF4-FFF2-40B4-BE49-F238E27FC236}">
                  <a16:creationId xmlns:a16="http://schemas.microsoft.com/office/drawing/2014/main" id="{FCD5E0D7-C3A0-4BC1-8ED8-D3973CE5025B}"/>
                </a:ext>
              </a:extLst>
            </p:cNvPr>
            <p:cNvSpPr/>
            <p:nvPr/>
          </p:nvSpPr>
          <p:spPr>
            <a:xfrm>
              <a:off x="1831553" y="907492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" name="타원 48">
              <a:extLst>
                <a:ext uri="{FF2B5EF4-FFF2-40B4-BE49-F238E27FC236}">
                  <a16:creationId xmlns:a16="http://schemas.microsoft.com/office/drawing/2014/main" id="{61D8EEE1-53DD-44E7-A9E4-F434660BB098}"/>
                </a:ext>
              </a:extLst>
            </p:cNvPr>
            <p:cNvSpPr/>
            <p:nvPr/>
          </p:nvSpPr>
          <p:spPr>
            <a:xfrm>
              <a:off x="1831553" y="1199312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" name="타원 49">
              <a:extLst>
                <a:ext uri="{FF2B5EF4-FFF2-40B4-BE49-F238E27FC236}">
                  <a16:creationId xmlns:a16="http://schemas.microsoft.com/office/drawing/2014/main" id="{B571C44B-7272-48D9-9884-14A46E64CD5A}"/>
                </a:ext>
              </a:extLst>
            </p:cNvPr>
            <p:cNvSpPr/>
            <p:nvPr/>
          </p:nvSpPr>
          <p:spPr>
            <a:xfrm>
              <a:off x="1831553" y="1491132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" name="타원 50">
              <a:extLst>
                <a:ext uri="{FF2B5EF4-FFF2-40B4-BE49-F238E27FC236}">
                  <a16:creationId xmlns:a16="http://schemas.microsoft.com/office/drawing/2014/main" id="{D1A8A9FC-C364-4761-8F80-8533D0FBFCEF}"/>
                </a:ext>
              </a:extLst>
            </p:cNvPr>
            <p:cNvSpPr/>
            <p:nvPr/>
          </p:nvSpPr>
          <p:spPr>
            <a:xfrm>
              <a:off x="1831553" y="1782952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" name="타원 51">
              <a:extLst>
                <a:ext uri="{FF2B5EF4-FFF2-40B4-BE49-F238E27FC236}">
                  <a16:creationId xmlns:a16="http://schemas.microsoft.com/office/drawing/2014/main" id="{FD80362B-B6D8-4185-9540-3BB11D665778}"/>
                </a:ext>
              </a:extLst>
            </p:cNvPr>
            <p:cNvSpPr/>
            <p:nvPr/>
          </p:nvSpPr>
          <p:spPr>
            <a:xfrm>
              <a:off x="1831553" y="2074773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" name="타원 52">
              <a:extLst>
                <a:ext uri="{FF2B5EF4-FFF2-40B4-BE49-F238E27FC236}">
                  <a16:creationId xmlns:a16="http://schemas.microsoft.com/office/drawing/2014/main" id="{384A9DC7-328F-4E63-8C18-9249DD62F5EE}"/>
                </a:ext>
              </a:extLst>
            </p:cNvPr>
            <p:cNvSpPr/>
            <p:nvPr/>
          </p:nvSpPr>
          <p:spPr>
            <a:xfrm>
              <a:off x="1831553" y="2366593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" name="타원 53">
              <a:extLst>
                <a:ext uri="{FF2B5EF4-FFF2-40B4-BE49-F238E27FC236}">
                  <a16:creationId xmlns:a16="http://schemas.microsoft.com/office/drawing/2014/main" id="{7353D20B-D9C6-463B-9ACE-D9E1585D1D46}"/>
                </a:ext>
              </a:extLst>
            </p:cNvPr>
            <p:cNvSpPr/>
            <p:nvPr/>
          </p:nvSpPr>
          <p:spPr>
            <a:xfrm>
              <a:off x="1831553" y="2658413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" name="타원 54">
              <a:extLst>
                <a:ext uri="{FF2B5EF4-FFF2-40B4-BE49-F238E27FC236}">
                  <a16:creationId xmlns:a16="http://schemas.microsoft.com/office/drawing/2014/main" id="{6D62292A-EB21-4083-8E4F-CCFFE144F1C2}"/>
                </a:ext>
              </a:extLst>
            </p:cNvPr>
            <p:cNvSpPr/>
            <p:nvPr/>
          </p:nvSpPr>
          <p:spPr>
            <a:xfrm>
              <a:off x="1557971" y="323851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" name="타원 55">
              <a:extLst>
                <a:ext uri="{FF2B5EF4-FFF2-40B4-BE49-F238E27FC236}">
                  <a16:creationId xmlns:a16="http://schemas.microsoft.com/office/drawing/2014/main" id="{7B9B6B24-3871-4D60-BC5F-E6C93E0BE4F8}"/>
                </a:ext>
              </a:extLst>
            </p:cNvPr>
            <p:cNvSpPr/>
            <p:nvPr/>
          </p:nvSpPr>
          <p:spPr>
            <a:xfrm>
              <a:off x="1557971" y="615671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" name="타원 56">
              <a:extLst>
                <a:ext uri="{FF2B5EF4-FFF2-40B4-BE49-F238E27FC236}">
                  <a16:creationId xmlns:a16="http://schemas.microsoft.com/office/drawing/2014/main" id="{567204C5-988C-41DE-9726-D81D53C5E63C}"/>
                </a:ext>
              </a:extLst>
            </p:cNvPr>
            <p:cNvSpPr/>
            <p:nvPr/>
          </p:nvSpPr>
          <p:spPr>
            <a:xfrm>
              <a:off x="1557971" y="907492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" name="타원 57">
              <a:extLst>
                <a:ext uri="{FF2B5EF4-FFF2-40B4-BE49-F238E27FC236}">
                  <a16:creationId xmlns:a16="http://schemas.microsoft.com/office/drawing/2014/main" id="{117B7552-9616-4EB1-A582-4ACD793B2BD8}"/>
                </a:ext>
              </a:extLst>
            </p:cNvPr>
            <p:cNvSpPr/>
            <p:nvPr/>
          </p:nvSpPr>
          <p:spPr>
            <a:xfrm>
              <a:off x="1557971" y="1199312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" name="타원 58">
              <a:extLst>
                <a:ext uri="{FF2B5EF4-FFF2-40B4-BE49-F238E27FC236}">
                  <a16:creationId xmlns:a16="http://schemas.microsoft.com/office/drawing/2014/main" id="{E95D6D5A-3B0C-4A07-9B23-095EBE77661D}"/>
                </a:ext>
              </a:extLst>
            </p:cNvPr>
            <p:cNvSpPr/>
            <p:nvPr/>
          </p:nvSpPr>
          <p:spPr>
            <a:xfrm>
              <a:off x="1557971" y="1491132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타원 59">
              <a:extLst>
                <a:ext uri="{FF2B5EF4-FFF2-40B4-BE49-F238E27FC236}">
                  <a16:creationId xmlns:a16="http://schemas.microsoft.com/office/drawing/2014/main" id="{E1900CCB-5894-4463-9766-08E0A1CC69FD}"/>
                </a:ext>
              </a:extLst>
            </p:cNvPr>
            <p:cNvSpPr/>
            <p:nvPr/>
          </p:nvSpPr>
          <p:spPr>
            <a:xfrm>
              <a:off x="1557971" y="1782952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타원 60">
              <a:extLst>
                <a:ext uri="{FF2B5EF4-FFF2-40B4-BE49-F238E27FC236}">
                  <a16:creationId xmlns:a16="http://schemas.microsoft.com/office/drawing/2014/main" id="{A181C9AA-8D6A-4680-92A2-C9A736974AB0}"/>
                </a:ext>
              </a:extLst>
            </p:cNvPr>
            <p:cNvSpPr/>
            <p:nvPr/>
          </p:nvSpPr>
          <p:spPr>
            <a:xfrm>
              <a:off x="1557971" y="2074773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" name="타원 61">
              <a:extLst>
                <a:ext uri="{FF2B5EF4-FFF2-40B4-BE49-F238E27FC236}">
                  <a16:creationId xmlns:a16="http://schemas.microsoft.com/office/drawing/2014/main" id="{63DA9F5B-CB9F-406A-A138-D5730D36010B}"/>
                </a:ext>
              </a:extLst>
            </p:cNvPr>
            <p:cNvSpPr/>
            <p:nvPr/>
          </p:nvSpPr>
          <p:spPr>
            <a:xfrm>
              <a:off x="1557971" y="2366593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" name="타원 62">
              <a:extLst>
                <a:ext uri="{FF2B5EF4-FFF2-40B4-BE49-F238E27FC236}">
                  <a16:creationId xmlns:a16="http://schemas.microsoft.com/office/drawing/2014/main" id="{2A03238A-90BA-4F0A-AECD-4338C32CA41E}"/>
                </a:ext>
              </a:extLst>
            </p:cNvPr>
            <p:cNvSpPr/>
            <p:nvPr/>
          </p:nvSpPr>
          <p:spPr>
            <a:xfrm>
              <a:off x="1557971" y="2658413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" name="타원 63">
              <a:extLst>
                <a:ext uri="{FF2B5EF4-FFF2-40B4-BE49-F238E27FC236}">
                  <a16:creationId xmlns:a16="http://schemas.microsoft.com/office/drawing/2014/main" id="{2F6E0E37-6A28-48F9-BB1A-77A0C605F937}"/>
                </a:ext>
              </a:extLst>
            </p:cNvPr>
            <p:cNvSpPr/>
            <p:nvPr/>
          </p:nvSpPr>
          <p:spPr>
            <a:xfrm>
              <a:off x="1284389" y="323851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" name="타원 64">
              <a:extLst>
                <a:ext uri="{FF2B5EF4-FFF2-40B4-BE49-F238E27FC236}">
                  <a16:creationId xmlns:a16="http://schemas.microsoft.com/office/drawing/2014/main" id="{30701A86-148E-4B09-A697-A3A4F36FFB66}"/>
                </a:ext>
              </a:extLst>
            </p:cNvPr>
            <p:cNvSpPr/>
            <p:nvPr/>
          </p:nvSpPr>
          <p:spPr>
            <a:xfrm>
              <a:off x="1284389" y="615671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" name="타원 65">
              <a:extLst>
                <a:ext uri="{FF2B5EF4-FFF2-40B4-BE49-F238E27FC236}">
                  <a16:creationId xmlns:a16="http://schemas.microsoft.com/office/drawing/2014/main" id="{AB06AD13-B6FE-458E-9106-BB3F687CFD0F}"/>
                </a:ext>
              </a:extLst>
            </p:cNvPr>
            <p:cNvSpPr/>
            <p:nvPr/>
          </p:nvSpPr>
          <p:spPr>
            <a:xfrm>
              <a:off x="1284389" y="907492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" name="타원 66">
              <a:extLst>
                <a:ext uri="{FF2B5EF4-FFF2-40B4-BE49-F238E27FC236}">
                  <a16:creationId xmlns:a16="http://schemas.microsoft.com/office/drawing/2014/main" id="{5DA0F4F9-5658-4D0A-8943-B2142B967E20}"/>
                </a:ext>
              </a:extLst>
            </p:cNvPr>
            <p:cNvSpPr/>
            <p:nvPr/>
          </p:nvSpPr>
          <p:spPr>
            <a:xfrm>
              <a:off x="1284389" y="1199312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타원 67">
              <a:extLst>
                <a:ext uri="{FF2B5EF4-FFF2-40B4-BE49-F238E27FC236}">
                  <a16:creationId xmlns:a16="http://schemas.microsoft.com/office/drawing/2014/main" id="{B46186CD-F087-40AB-B97F-89F0856FDE21}"/>
                </a:ext>
              </a:extLst>
            </p:cNvPr>
            <p:cNvSpPr/>
            <p:nvPr/>
          </p:nvSpPr>
          <p:spPr>
            <a:xfrm>
              <a:off x="1284389" y="1491132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" name="타원 68">
              <a:extLst>
                <a:ext uri="{FF2B5EF4-FFF2-40B4-BE49-F238E27FC236}">
                  <a16:creationId xmlns:a16="http://schemas.microsoft.com/office/drawing/2014/main" id="{B5B6EC92-016A-4DBC-8EE2-301B165B0A9E}"/>
                </a:ext>
              </a:extLst>
            </p:cNvPr>
            <p:cNvSpPr/>
            <p:nvPr/>
          </p:nvSpPr>
          <p:spPr>
            <a:xfrm>
              <a:off x="1284389" y="1782952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" name="타원 69">
              <a:extLst>
                <a:ext uri="{FF2B5EF4-FFF2-40B4-BE49-F238E27FC236}">
                  <a16:creationId xmlns:a16="http://schemas.microsoft.com/office/drawing/2014/main" id="{CF65B678-CB73-43AA-B839-591C23F7A31B}"/>
                </a:ext>
              </a:extLst>
            </p:cNvPr>
            <p:cNvSpPr/>
            <p:nvPr/>
          </p:nvSpPr>
          <p:spPr>
            <a:xfrm>
              <a:off x="1284389" y="2074773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" name="타원 70">
              <a:extLst>
                <a:ext uri="{FF2B5EF4-FFF2-40B4-BE49-F238E27FC236}">
                  <a16:creationId xmlns:a16="http://schemas.microsoft.com/office/drawing/2014/main" id="{FAF51B2A-2C2D-4D09-9026-3D1A1DC939AC}"/>
                </a:ext>
              </a:extLst>
            </p:cNvPr>
            <p:cNvSpPr/>
            <p:nvPr/>
          </p:nvSpPr>
          <p:spPr>
            <a:xfrm>
              <a:off x="1284389" y="2366593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" name="타원 71">
              <a:extLst>
                <a:ext uri="{FF2B5EF4-FFF2-40B4-BE49-F238E27FC236}">
                  <a16:creationId xmlns:a16="http://schemas.microsoft.com/office/drawing/2014/main" id="{83F323A4-D906-45D3-867C-560F27945ACE}"/>
                </a:ext>
              </a:extLst>
            </p:cNvPr>
            <p:cNvSpPr/>
            <p:nvPr/>
          </p:nvSpPr>
          <p:spPr>
            <a:xfrm>
              <a:off x="1284389" y="2658413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" name="타원 72">
              <a:extLst>
                <a:ext uri="{FF2B5EF4-FFF2-40B4-BE49-F238E27FC236}">
                  <a16:creationId xmlns:a16="http://schemas.microsoft.com/office/drawing/2014/main" id="{6A6C32BA-3B16-470D-B042-B2F9224E49D1}"/>
                </a:ext>
              </a:extLst>
            </p:cNvPr>
            <p:cNvSpPr/>
            <p:nvPr/>
          </p:nvSpPr>
          <p:spPr>
            <a:xfrm>
              <a:off x="1010807" y="323851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" name="타원 73">
              <a:extLst>
                <a:ext uri="{FF2B5EF4-FFF2-40B4-BE49-F238E27FC236}">
                  <a16:creationId xmlns:a16="http://schemas.microsoft.com/office/drawing/2014/main" id="{49CF7509-DB7A-4571-8D59-36805C3CEF2C}"/>
                </a:ext>
              </a:extLst>
            </p:cNvPr>
            <p:cNvSpPr/>
            <p:nvPr/>
          </p:nvSpPr>
          <p:spPr>
            <a:xfrm>
              <a:off x="1010807" y="615671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" name="타원 74">
              <a:extLst>
                <a:ext uri="{FF2B5EF4-FFF2-40B4-BE49-F238E27FC236}">
                  <a16:creationId xmlns:a16="http://schemas.microsoft.com/office/drawing/2014/main" id="{521E727E-CCB3-4428-9E28-7378CCEAF758}"/>
                </a:ext>
              </a:extLst>
            </p:cNvPr>
            <p:cNvSpPr/>
            <p:nvPr/>
          </p:nvSpPr>
          <p:spPr>
            <a:xfrm>
              <a:off x="1010807" y="907492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" name="타원 75">
              <a:extLst>
                <a:ext uri="{FF2B5EF4-FFF2-40B4-BE49-F238E27FC236}">
                  <a16:creationId xmlns:a16="http://schemas.microsoft.com/office/drawing/2014/main" id="{64112B68-4948-4849-9B25-6F7BFD5E7DBC}"/>
                </a:ext>
              </a:extLst>
            </p:cNvPr>
            <p:cNvSpPr/>
            <p:nvPr/>
          </p:nvSpPr>
          <p:spPr>
            <a:xfrm>
              <a:off x="1010807" y="1199312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" name="타원 76">
              <a:extLst>
                <a:ext uri="{FF2B5EF4-FFF2-40B4-BE49-F238E27FC236}">
                  <a16:creationId xmlns:a16="http://schemas.microsoft.com/office/drawing/2014/main" id="{7CBC1523-B9BC-45EF-8BB9-D23DE7B6A05C}"/>
                </a:ext>
              </a:extLst>
            </p:cNvPr>
            <p:cNvSpPr/>
            <p:nvPr/>
          </p:nvSpPr>
          <p:spPr>
            <a:xfrm>
              <a:off x="1010807" y="1491132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" name="타원 77">
              <a:extLst>
                <a:ext uri="{FF2B5EF4-FFF2-40B4-BE49-F238E27FC236}">
                  <a16:creationId xmlns:a16="http://schemas.microsoft.com/office/drawing/2014/main" id="{9FCFDD17-D6B7-42E2-BC60-12EA57205765}"/>
                </a:ext>
              </a:extLst>
            </p:cNvPr>
            <p:cNvSpPr/>
            <p:nvPr/>
          </p:nvSpPr>
          <p:spPr>
            <a:xfrm>
              <a:off x="1010807" y="1782952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" name="타원 78">
              <a:extLst>
                <a:ext uri="{FF2B5EF4-FFF2-40B4-BE49-F238E27FC236}">
                  <a16:creationId xmlns:a16="http://schemas.microsoft.com/office/drawing/2014/main" id="{900BFC66-54BF-4088-976F-A41D47963BEE}"/>
                </a:ext>
              </a:extLst>
            </p:cNvPr>
            <p:cNvSpPr/>
            <p:nvPr/>
          </p:nvSpPr>
          <p:spPr>
            <a:xfrm>
              <a:off x="1010807" y="2074773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" name="타원 79">
              <a:extLst>
                <a:ext uri="{FF2B5EF4-FFF2-40B4-BE49-F238E27FC236}">
                  <a16:creationId xmlns:a16="http://schemas.microsoft.com/office/drawing/2014/main" id="{726FBBD3-D194-4D78-B9F7-604785FA93C6}"/>
                </a:ext>
              </a:extLst>
            </p:cNvPr>
            <p:cNvSpPr/>
            <p:nvPr/>
          </p:nvSpPr>
          <p:spPr>
            <a:xfrm>
              <a:off x="1010807" y="2366593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" name="타원 80">
              <a:extLst>
                <a:ext uri="{FF2B5EF4-FFF2-40B4-BE49-F238E27FC236}">
                  <a16:creationId xmlns:a16="http://schemas.microsoft.com/office/drawing/2014/main" id="{4ECB7239-D310-499D-B121-00FE56DB17CC}"/>
                </a:ext>
              </a:extLst>
            </p:cNvPr>
            <p:cNvSpPr/>
            <p:nvPr/>
          </p:nvSpPr>
          <p:spPr>
            <a:xfrm>
              <a:off x="1010807" y="2658413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" name="타원 81">
              <a:extLst>
                <a:ext uri="{FF2B5EF4-FFF2-40B4-BE49-F238E27FC236}">
                  <a16:creationId xmlns:a16="http://schemas.microsoft.com/office/drawing/2014/main" id="{135409C5-7035-4B4D-83EE-F42D5F50E1CC}"/>
                </a:ext>
              </a:extLst>
            </p:cNvPr>
            <p:cNvSpPr/>
            <p:nvPr/>
          </p:nvSpPr>
          <p:spPr>
            <a:xfrm>
              <a:off x="737226" y="323851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" name="타원 82">
              <a:extLst>
                <a:ext uri="{FF2B5EF4-FFF2-40B4-BE49-F238E27FC236}">
                  <a16:creationId xmlns:a16="http://schemas.microsoft.com/office/drawing/2014/main" id="{008F0EC0-E475-456B-B82B-838FF217FA3C}"/>
                </a:ext>
              </a:extLst>
            </p:cNvPr>
            <p:cNvSpPr/>
            <p:nvPr/>
          </p:nvSpPr>
          <p:spPr>
            <a:xfrm>
              <a:off x="737226" y="615671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" name="타원 83">
              <a:extLst>
                <a:ext uri="{FF2B5EF4-FFF2-40B4-BE49-F238E27FC236}">
                  <a16:creationId xmlns:a16="http://schemas.microsoft.com/office/drawing/2014/main" id="{330692CE-086E-4D2E-9E26-B2D74D53ABD0}"/>
                </a:ext>
              </a:extLst>
            </p:cNvPr>
            <p:cNvSpPr/>
            <p:nvPr/>
          </p:nvSpPr>
          <p:spPr>
            <a:xfrm>
              <a:off x="737226" y="907492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" name="타원 84">
              <a:extLst>
                <a:ext uri="{FF2B5EF4-FFF2-40B4-BE49-F238E27FC236}">
                  <a16:creationId xmlns:a16="http://schemas.microsoft.com/office/drawing/2014/main" id="{71A3B3C2-83FA-4101-A688-641C0AF339D7}"/>
                </a:ext>
              </a:extLst>
            </p:cNvPr>
            <p:cNvSpPr/>
            <p:nvPr/>
          </p:nvSpPr>
          <p:spPr>
            <a:xfrm>
              <a:off x="737226" y="1199312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" name="타원 85">
              <a:extLst>
                <a:ext uri="{FF2B5EF4-FFF2-40B4-BE49-F238E27FC236}">
                  <a16:creationId xmlns:a16="http://schemas.microsoft.com/office/drawing/2014/main" id="{B46B28FB-9CA1-4549-9FA4-B97176FF5B6E}"/>
                </a:ext>
              </a:extLst>
            </p:cNvPr>
            <p:cNvSpPr/>
            <p:nvPr/>
          </p:nvSpPr>
          <p:spPr>
            <a:xfrm>
              <a:off x="737226" y="1491132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" name="타원 86">
              <a:extLst>
                <a:ext uri="{FF2B5EF4-FFF2-40B4-BE49-F238E27FC236}">
                  <a16:creationId xmlns:a16="http://schemas.microsoft.com/office/drawing/2014/main" id="{E71237ED-84B2-43D1-B74B-7E1F403D79C7}"/>
                </a:ext>
              </a:extLst>
            </p:cNvPr>
            <p:cNvSpPr/>
            <p:nvPr/>
          </p:nvSpPr>
          <p:spPr>
            <a:xfrm>
              <a:off x="737226" y="1782952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" name="타원 87">
              <a:extLst>
                <a:ext uri="{FF2B5EF4-FFF2-40B4-BE49-F238E27FC236}">
                  <a16:creationId xmlns:a16="http://schemas.microsoft.com/office/drawing/2014/main" id="{F4DBAAFD-26D7-4F78-8E58-BD3BD59AADEA}"/>
                </a:ext>
              </a:extLst>
            </p:cNvPr>
            <p:cNvSpPr/>
            <p:nvPr/>
          </p:nvSpPr>
          <p:spPr>
            <a:xfrm>
              <a:off x="737226" y="2074773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" name="타원 88">
              <a:extLst>
                <a:ext uri="{FF2B5EF4-FFF2-40B4-BE49-F238E27FC236}">
                  <a16:creationId xmlns:a16="http://schemas.microsoft.com/office/drawing/2014/main" id="{99072535-8968-477D-80A0-AE8F0567F4FF}"/>
                </a:ext>
              </a:extLst>
            </p:cNvPr>
            <p:cNvSpPr/>
            <p:nvPr/>
          </p:nvSpPr>
          <p:spPr>
            <a:xfrm>
              <a:off x="737226" y="2366593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0" name="타원 89">
              <a:extLst>
                <a:ext uri="{FF2B5EF4-FFF2-40B4-BE49-F238E27FC236}">
                  <a16:creationId xmlns:a16="http://schemas.microsoft.com/office/drawing/2014/main" id="{0505D548-7404-4577-B885-D6A772305331}"/>
                </a:ext>
              </a:extLst>
            </p:cNvPr>
            <p:cNvSpPr/>
            <p:nvPr/>
          </p:nvSpPr>
          <p:spPr>
            <a:xfrm>
              <a:off x="737226" y="2658413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1" name="타원 90">
              <a:extLst>
                <a:ext uri="{FF2B5EF4-FFF2-40B4-BE49-F238E27FC236}">
                  <a16:creationId xmlns:a16="http://schemas.microsoft.com/office/drawing/2014/main" id="{C2DE0BAB-BD9F-4A3E-BD08-842080AA37EB}"/>
                </a:ext>
              </a:extLst>
            </p:cNvPr>
            <p:cNvSpPr/>
            <p:nvPr/>
          </p:nvSpPr>
          <p:spPr>
            <a:xfrm>
              <a:off x="463644" y="323851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2" name="타원 91">
              <a:extLst>
                <a:ext uri="{FF2B5EF4-FFF2-40B4-BE49-F238E27FC236}">
                  <a16:creationId xmlns:a16="http://schemas.microsoft.com/office/drawing/2014/main" id="{991542D9-511C-429C-B441-57E1C78DBDA4}"/>
                </a:ext>
              </a:extLst>
            </p:cNvPr>
            <p:cNvSpPr/>
            <p:nvPr/>
          </p:nvSpPr>
          <p:spPr>
            <a:xfrm>
              <a:off x="463644" y="615671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3" name="타원 92">
              <a:extLst>
                <a:ext uri="{FF2B5EF4-FFF2-40B4-BE49-F238E27FC236}">
                  <a16:creationId xmlns:a16="http://schemas.microsoft.com/office/drawing/2014/main" id="{804C99D5-6F5C-4C07-9D4C-2E9030C8DB3C}"/>
                </a:ext>
              </a:extLst>
            </p:cNvPr>
            <p:cNvSpPr/>
            <p:nvPr/>
          </p:nvSpPr>
          <p:spPr>
            <a:xfrm>
              <a:off x="463644" y="907492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4" name="타원 93">
              <a:extLst>
                <a:ext uri="{FF2B5EF4-FFF2-40B4-BE49-F238E27FC236}">
                  <a16:creationId xmlns:a16="http://schemas.microsoft.com/office/drawing/2014/main" id="{0C8DBCB7-61AB-4011-BD16-EC2B54A1FCEA}"/>
                </a:ext>
              </a:extLst>
            </p:cNvPr>
            <p:cNvSpPr/>
            <p:nvPr/>
          </p:nvSpPr>
          <p:spPr>
            <a:xfrm>
              <a:off x="463644" y="1199312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5" name="타원 94">
              <a:extLst>
                <a:ext uri="{FF2B5EF4-FFF2-40B4-BE49-F238E27FC236}">
                  <a16:creationId xmlns:a16="http://schemas.microsoft.com/office/drawing/2014/main" id="{B46800F8-369B-4627-BDE2-6ED0742BDFB2}"/>
                </a:ext>
              </a:extLst>
            </p:cNvPr>
            <p:cNvSpPr/>
            <p:nvPr/>
          </p:nvSpPr>
          <p:spPr>
            <a:xfrm>
              <a:off x="463644" y="1491132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6" name="타원 95">
              <a:extLst>
                <a:ext uri="{FF2B5EF4-FFF2-40B4-BE49-F238E27FC236}">
                  <a16:creationId xmlns:a16="http://schemas.microsoft.com/office/drawing/2014/main" id="{A5C611E3-5AFD-4CE1-9FC8-D6EEB9620529}"/>
                </a:ext>
              </a:extLst>
            </p:cNvPr>
            <p:cNvSpPr/>
            <p:nvPr/>
          </p:nvSpPr>
          <p:spPr>
            <a:xfrm>
              <a:off x="463644" y="1782952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7" name="타원 96">
              <a:extLst>
                <a:ext uri="{FF2B5EF4-FFF2-40B4-BE49-F238E27FC236}">
                  <a16:creationId xmlns:a16="http://schemas.microsoft.com/office/drawing/2014/main" id="{CA8BCA2D-2C0E-4CDC-B62E-2C4C0A42A2C0}"/>
                </a:ext>
              </a:extLst>
            </p:cNvPr>
            <p:cNvSpPr/>
            <p:nvPr/>
          </p:nvSpPr>
          <p:spPr>
            <a:xfrm>
              <a:off x="463644" y="2074773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8" name="타원 97">
              <a:extLst>
                <a:ext uri="{FF2B5EF4-FFF2-40B4-BE49-F238E27FC236}">
                  <a16:creationId xmlns:a16="http://schemas.microsoft.com/office/drawing/2014/main" id="{A0B87A49-06B6-4C5A-97B7-610F2B1C6A5F}"/>
                </a:ext>
              </a:extLst>
            </p:cNvPr>
            <p:cNvSpPr/>
            <p:nvPr/>
          </p:nvSpPr>
          <p:spPr>
            <a:xfrm>
              <a:off x="463644" y="2366593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9" name="타원 98">
              <a:extLst>
                <a:ext uri="{FF2B5EF4-FFF2-40B4-BE49-F238E27FC236}">
                  <a16:creationId xmlns:a16="http://schemas.microsoft.com/office/drawing/2014/main" id="{8B10564B-7DF9-4C78-9585-224CDA141B8E}"/>
                </a:ext>
              </a:extLst>
            </p:cNvPr>
            <p:cNvSpPr/>
            <p:nvPr/>
          </p:nvSpPr>
          <p:spPr>
            <a:xfrm>
              <a:off x="463644" y="2658413"/>
              <a:ext cx="82075" cy="820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00" name="그룹 99">
            <a:extLst>
              <a:ext uri="{FF2B5EF4-FFF2-40B4-BE49-F238E27FC236}">
                <a16:creationId xmlns:a16="http://schemas.microsoft.com/office/drawing/2014/main" id="{E3EB49D4-7582-46DD-BA49-56CECEB50705}"/>
              </a:ext>
            </a:extLst>
          </p:cNvPr>
          <p:cNvGrpSpPr/>
          <p:nvPr userDrawn="1"/>
        </p:nvGrpSpPr>
        <p:grpSpPr>
          <a:xfrm>
            <a:off x="8686800" y="5570001"/>
            <a:ext cx="865437" cy="917886"/>
            <a:chOff x="8735131" y="5570749"/>
            <a:chExt cx="864731" cy="917137"/>
          </a:xfrm>
          <a:solidFill>
            <a:schemeClr val="bg1">
              <a:lumMod val="95000"/>
            </a:schemeClr>
          </a:solidFill>
        </p:grpSpPr>
        <p:sp>
          <p:nvSpPr>
            <p:cNvPr id="101" name="타원 100">
              <a:extLst>
                <a:ext uri="{FF2B5EF4-FFF2-40B4-BE49-F238E27FC236}">
                  <a16:creationId xmlns:a16="http://schemas.microsoft.com/office/drawing/2014/main" id="{2BB49532-EECF-461E-B3F8-758531DBA101}"/>
                </a:ext>
              </a:extLst>
            </p:cNvPr>
            <p:cNvSpPr/>
            <p:nvPr/>
          </p:nvSpPr>
          <p:spPr>
            <a:xfrm>
              <a:off x="9521250" y="5570749"/>
              <a:ext cx="78612" cy="786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2" name="타원 101">
              <a:extLst>
                <a:ext uri="{FF2B5EF4-FFF2-40B4-BE49-F238E27FC236}">
                  <a16:creationId xmlns:a16="http://schemas.microsoft.com/office/drawing/2014/main" id="{69A49DA4-FDAF-461F-9F9A-B395BFC0B2B8}"/>
                </a:ext>
              </a:extLst>
            </p:cNvPr>
            <p:cNvSpPr/>
            <p:nvPr/>
          </p:nvSpPr>
          <p:spPr>
            <a:xfrm>
              <a:off x="9521250" y="5850258"/>
              <a:ext cx="78612" cy="786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3" name="타원 102">
              <a:extLst>
                <a:ext uri="{FF2B5EF4-FFF2-40B4-BE49-F238E27FC236}">
                  <a16:creationId xmlns:a16="http://schemas.microsoft.com/office/drawing/2014/main" id="{713CBD15-66C2-43DC-85B9-50E63E4C84B3}"/>
                </a:ext>
              </a:extLst>
            </p:cNvPr>
            <p:cNvSpPr/>
            <p:nvPr/>
          </p:nvSpPr>
          <p:spPr>
            <a:xfrm>
              <a:off x="9521250" y="6129766"/>
              <a:ext cx="78612" cy="786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4" name="타원 103">
              <a:extLst>
                <a:ext uri="{FF2B5EF4-FFF2-40B4-BE49-F238E27FC236}">
                  <a16:creationId xmlns:a16="http://schemas.microsoft.com/office/drawing/2014/main" id="{8AA0FB44-4F9C-43CB-AA68-09B5FDE9EC95}"/>
                </a:ext>
              </a:extLst>
            </p:cNvPr>
            <p:cNvSpPr/>
            <p:nvPr/>
          </p:nvSpPr>
          <p:spPr>
            <a:xfrm>
              <a:off x="9521250" y="6409275"/>
              <a:ext cx="78612" cy="786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5" name="타원 104">
              <a:extLst>
                <a:ext uri="{FF2B5EF4-FFF2-40B4-BE49-F238E27FC236}">
                  <a16:creationId xmlns:a16="http://schemas.microsoft.com/office/drawing/2014/main" id="{6168941E-2495-4340-9ED9-EB55039848FC}"/>
                </a:ext>
              </a:extLst>
            </p:cNvPr>
            <p:cNvSpPr/>
            <p:nvPr/>
          </p:nvSpPr>
          <p:spPr>
            <a:xfrm>
              <a:off x="9259211" y="5570749"/>
              <a:ext cx="78612" cy="786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6" name="타원 105">
              <a:extLst>
                <a:ext uri="{FF2B5EF4-FFF2-40B4-BE49-F238E27FC236}">
                  <a16:creationId xmlns:a16="http://schemas.microsoft.com/office/drawing/2014/main" id="{461B537E-171C-4E30-87A1-48FC2EBC453D}"/>
                </a:ext>
              </a:extLst>
            </p:cNvPr>
            <p:cNvSpPr/>
            <p:nvPr/>
          </p:nvSpPr>
          <p:spPr>
            <a:xfrm>
              <a:off x="9259211" y="5850258"/>
              <a:ext cx="78612" cy="786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7" name="타원 106">
              <a:extLst>
                <a:ext uri="{FF2B5EF4-FFF2-40B4-BE49-F238E27FC236}">
                  <a16:creationId xmlns:a16="http://schemas.microsoft.com/office/drawing/2014/main" id="{F610C78E-7C6C-437B-A3BF-6B2B07C08989}"/>
                </a:ext>
              </a:extLst>
            </p:cNvPr>
            <p:cNvSpPr/>
            <p:nvPr/>
          </p:nvSpPr>
          <p:spPr>
            <a:xfrm>
              <a:off x="9259211" y="6129766"/>
              <a:ext cx="78612" cy="786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8" name="타원 107">
              <a:extLst>
                <a:ext uri="{FF2B5EF4-FFF2-40B4-BE49-F238E27FC236}">
                  <a16:creationId xmlns:a16="http://schemas.microsoft.com/office/drawing/2014/main" id="{C43123CB-AEFE-401A-956D-8217E7FA8C19}"/>
                </a:ext>
              </a:extLst>
            </p:cNvPr>
            <p:cNvSpPr/>
            <p:nvPr/>
          </p:nvSpPr>
          <p:spPr>
            <a:xfrm>
              <a:off x="9259211" y="6409275"/>
              <a:ext cx="78612" cy="786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9" name="타원 108">
              <a:extLst>
                <a:ext uri="{FF2B5EF4-FFF2-40B4-BE49-F238E27FC236}">
                  <a16:creationId xmlns:a16="http://schemas.microsoft.com/office/drawing/2014/main" id="{89BF98B7-C952-4B3E-9415-0BFF47809DF1}"/>
                </a:ext>
              </a:extLst>
            </p:cNvPr>
            <p:cNvSpPr/>
            <p:nvPr/>
          </p:nvSpPr>
          <p:spPr>
            <a:xfrm>
              <a:off x="8997171" y="6129766"/>
              <a:ext cx="78612" cy="786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0" name="타원 109">
              <a:extLst>
                <a:ext uri="{FF2B5EF4-FFF2-40B4-BE49-F238E27FC236}">
                  <a16:creationId xmlns:a16="http://schemas.microsoft.com/office/drawing/2014/main" id="{F1D60D55-D895-4201-B576-EF19F505A364}"/>
                </a:ext>
              </a:extLst>
            </p:cNvPr>
            <p:cNvSpPr/>
            <p:nvPr/>
          </p:nvSpPr>
          <p:spPr>
            <a:xfrm>
              <a:off x="8997171" y="6409275"/>
              <a:ext cx="78612" cy="786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1" name="타원 110">
              <a:extLst>
                <a:ext uri="{FF2B5EF4-FFF2-40B4-BE49-F238E27FC236}">
                  <a16:creationId xmlns:a16="http://schemas.microsoft.com/office/drawing/2014/main" id="{08A9BEA7-8E86-4E4A-9431-19DDB6FE8519}"/>
                </a:ext>
              </a:extLst>
            </p:cNvPr>
            <p:cNvSpPr/>
            <p:nvPr/>
          </p:nvSpPr>
          <p:spPr>
            <a:xfrm>
              <a:off x="8735131" y="6129766"/>
              <a:ext cx="78612" cy="786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2" name="타원 111">
              <a:extLst>
                <a:ext uri="{FF2B5EF4-FFF2-40B4-BE49-F238E27FC236}">
                  <a16:creationId xmlns:a16="http://schemas.microsoft.com/office/drawing/2014/main" id="{6E18219D-A015-4E41-A4E7-7F3BBEE82B5D}"/>
                </a:ext>
              </a:extLst>
            </p:cNvPr>
            <p:cNvSpPr/>
            <p:nvPr/>
          </p:nvSpPr>
          <p:spPr>
            <a:xfrm>
              <a:off x="8735131" y="6409275"/>
              <a:ext cx="78612" cy="786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4397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간지(속지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3C479248-CBE0-4B66-AFD3-900F342BDCEF}"/>
              </a:ext>
            </a:extLst>
          </p:cNvPr>
          <p:cNvGrpSpPr/>
          <p:nvPr userDrawn="1"/>
        </p:nvGrpSpPr>
        <p:grpSpPr>
          <a:xfrm>
            <a:off x="292100" y="344897"/>
            <a:ext cx="9321800" cy="6234300"/>
            <a:chOff x="292100" y="344897"/>
            <a:chExt cx="9321800" cy="6234300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04D5C094-9F55-4C5C-A4BB-4928380A18DE}"/>
                </a:ext>
              </a:extLst>
            </p:cNvPr>
            <p:cNvGrpSpPr/>
            <p:nvPr/>
          </p:nvGrpSpPr>
          <p:grpSpPr>
            <a:xfrm>
              <a:off x="292100" y="4139603"/>
              <a:ext cx="9321800" cy="2439594"/>
              <a:chOff x="292100" y="4139603"/>
              <a:chExt cx="9321800" cy="2439594"/>
            </a:xfrm>
          </p:grpSpPr>
          <p:grpSp>
            <p:nvGrpSpPr>
              <p:cNvPr id="359" name="그룹 358">
                <a:extLst>
                  <a:ext uri="{FF2B5EF4-FFF2-40B4-BE49-F238E27FC236}">
                    <a16:creationId xmlns:a16="http://schemas.microsoft.com/office/drawing/2014/main" id="{175D8A30-C88E-4811-BE96-2E0264523F3C}"/>
                  </a:ext>
                </a:extLst>
              </p:cNvPr>
              <p:cNvGrpSpPr/>
              <p:nvPr/>
            </p:nvGrpSpPr>
            <p:grpSpPr>
              <a:xfrm>
                <a:off x="292100" y="6500500"/>
                <a:ext cx="9321800" cy="78697"/>
                <a:chOff x="292100" y="6500500"/>
                <a:chExt cx="9321800" cy="78697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675" name="타원 674">
                  <a:extLst>
                    <a:ext uri="{FF2B5EF4-FFF2-40B4-BE49-F238E27FC236}">
                      <a16:creationId xmlns:a16="http://schemas.microsoft.com/office/drawing/2014/main" id="{C767B62C-EE3C-409C-AB15-C27F914B787D}"/>
                    </a:ext>
                  </a:extLst>
                </p:cNvPr>
                <p:cNvSpPr/>
                <p:nvPr/>
              </p:nvSpPr>
              <p:spPr>
                <a:xfrm rot="5400000">
                  <a:off x="6174080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76" name="타원 675">
                  <a:extLst>
                    <a:ext uri="{FF2B5EF4-FFF2-40B4-BE49-F238E27FC236}">
                      <a16:creationId xmlns:a16="http://schemas.microsoft.com/office/drawing/2014/main" id="{6D1A3622-F60E-4E24-AF9D-9C63C0B1441F}"/>
                    </a:ext>
                  </a:extLst>
                </p:cNvPr>
                <p:cNvSpPr/>
                <p:nvPr/>
              </p:nvSpPr>
              <p:spPr>
                <a:xfrm rot="5400000">
                  <a:off x="5893985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77" name="타원 676">
                  <a:extLst>
                    <a:ext uri="{FF2B5EF4-FFF2-40B4-BE49-F238E27FC236}">
                      <a16:creationId xmlns:a16="http://schemas.microsoft.com/office/drawing/2014/main" id="{6574DE16-B15D-440A-85D8-757103BF66F2}"/>
                    </a:ext>
                  </a:extLst>
                </p:cNvPr>
                <p:cNvSpPr/>
                <p:nvPr/>
              </p:nvSpPr>
              <p:spPr>
                <a:xfrm rot="5400000">
                  <a:off x="5613891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78" name="타원 677">
                  <a:extLst>
                    <a:ext uri="{FF2B5EF4-FFF2-40B4-BE49-F238E27FC236}">
                      <a16:creationId xmlns:a16="http://schemas.microsoft.com/office/drawing/2014/main" id="{8EA47CA2-66E1-417F-B482-D1EEA75B57DE}"/>
                    </a:ext>
                  </a:extLst>
                </p:cNvPr>
                <p:cNvSpPr/>
                <p:nvPr/>
              </p:nvSpPr>
              <p:spPr>
                <a:xfrm rot="5400000">
                  <a:off x="5333797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79" name="타원 678">
                  <a:extLst>
                    <a:ext uri="{FF2B5EF4-FFF2-40B4-BE49-F238E27FC236}">
                      <a16:creationId xmlns:a16="http://schemas.microsoft.com/office/drawing/2014/main" id="{F9070521-167D-4148-A51C-8A1AC7E7E626}"/>
                    </a:ext>
                  </a:extLst>
                </p:cNvPr>
                <p:cNvSpPr/>
                <p:nvPr/>
              </p:nvSpPr>
              <p:spPr>
                <a:xfrm rot="5400000">
                  <a:off x="5053702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80" name="타원 679">
                  <a:extLst>
                    <a:ext uri="{FF2B5EF4-FFF2-40B4-BE49-F238E27FC236}">
                      <a16:creationId xmlns:a16="http://schemas.microsoft.com/office/drawing/2014/main" id="{A6399D8B-0E0F-4F92-8BCA-882E6B75E565}"/>
                    </a:ext>
                  </a:extLst>
                </p:cNvPr>
                <p:cNvSpPr/>
                <p:nvPr/>
              </p:nvSpPr>
              <p:spPr>
                <a:xfrm rot="5400000">
                  <a:off x="4773608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81" name="타원 680">
                  <a:extLst>
                    <a:ext uri="{FF2B5EF4-FFF2-40B4-BE49-F238E27FC236}">
                      <a16:creationId xmlns:a16="http://schemas.microsoft.com/office/drawing/2014/main" id="{C16B2F50-73FE-41F4-B621-30861D0940E9}"/>
                    </a:ext>
                  </a:extLst>
                </p:cNvPr>
                <p:cNvSpPr/>
                <p:nvPr/>
              </p:nvSpPr>
              <p:spPr>
                <a:xfrm rot="5400000">
                  <a:off x="4493514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82" name="타원 681">
                  <a:extLst>
                    <a:ext uri="{FF2B5EF4-FFF2-40B4-BE49-F238E27FC236}">
                      <a16:creationId xmlns:a16="http://schemas.microsoft.com/office/drawing/2014/main" id="{8C1E5320-ACED-4163-A0E8-8914AAD8B2A7}"/>
                    </a:ext>
                  </a:extLst>
                </p:cNvPr>
                <p:cNvSpPr/>
                <p:nvPr/>
              </p:nvSpPr>
              <p:spPr>
                <a:xfrm rot="5400000">
                  <a:off x="4213419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83" name="타원 682">
                  <a:extLst>
                    <a:ext uri="{FF2B5EF4-FFF2-40B4-BE49-F238E27FC236}">
                      <a16:creationId xmlns:a16="http://schemas.microsoft.com/office/drawing/2014/main" id="{205B8D13-D42B-41E7-9346-E1E5D964BB32}"/>
                    </a:ext>
                  </a:extLst>
                </p:cNvPr>
                <p:cNvSpPr/>
                <p:nvPr/>
              </p:nvSpPr>
              <p:spPr>
                <a:xfrm rot="5400000">
                  <a:off x="3933325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84" name="타원 683">
                  <a:extLst>
                    <a:ext uri="{FF2B5EF4-FFF2-40B4-BE49-F238E27FC236}">
                      <a16:creationId xmlns:a16="http://schemas.microsoft.com/office/drawing/2014/main" id="{F3F85609-9241-4AD2-949E-97E20F75E0DE}"/>
                    </a:ext>
                  </a:extLst>
                </p:cNvPr>
                <p:cNvSpPr/>
                <p:nvPr/>
              </p:nvSpPr>
              <p:spPr>
                <a:xfrm rot="5400000">
                  <a:off x="3653231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85" name="타원 684">
                  <a:extLst>
                    <a:ext uri="{FF2B5EF4-FFF2-40B4-BE49-F238E27FC236}">
                      <a16:creationId xmlns:a16="http://schemas.microsoft.com/office/drawing/2014/main" id="{AEB4D1F2-598E-49FA-972D-D3EF127021A8}"/>
                    </a:ext>
                  </a:extLst>
                </p:cNvPr>
                <p:cNvSpPr/>
                <p:nvPr/>
              </p:nvSpPr>
              <p:spPr>
                <a:xfrm rot="5400000">
                  <a:off x="3373137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86" name="타원 685">
                  <a:extLst>
                    <a:ext uri="{FF2B5EF4-FFF2-40B4-BE49-F238E27FC236}">
                      <a16:creationId xmlns:a16="http://schemas.microsoft.com/office/drawing/2014/main" id="{F52B7D85-A5F8-4C41-9EA8-4CC770517939}"/>
                    </a:ext>
                  </a:extLst>
                </p:cNvPr>
                <p:cNvSpPr/>
                <p:nvPr/>
              </p:nvSpPr>
              <p:spPr>
                <a:xfrm rot="5400000">
                  <a:off x="3093042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87" name="타원 686">
                  <a:extLst>
                    <a:ext uri="{FF2B5EF4-FFF2-40B4-BE49-F238E27FC236}">
                      <a16:creationId xmlns:a16="http://schemas.microsoft.com/office/drawing/2014/main" id="{0339EEFD-E642-48C4-A603-5E583702AEBF}"/>
                    </a:ext>
                  </a:extLst>
                </p:cNvPr>
                <p:cNvSpPr/>
                <p:nvPr/>
              </p:nvSpPr>
              <p:spPr>
                <a:xfrm rot="5400000">
                  <a:off x="2812948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88" name="타원 687">
                  <a:extLst>
                    <a:ext uri="{FF2B5EF4-FFF2-40B4-BE49-F238E27FC236}">
                      <a16:creationId xmlns:a16="http://schemas.microsoft.com/office/drawing/2014/main" id="{7E90ABF8-4E72-4F08-9169-8770ECF867F6}"/>
                    </a:ext>
                  </a:extLst>
                </p:cNvPr>
                <p:cNvSpPr/>
                <p:nvPr/>
              </p:nvSpPr>
              <p:spPr>
                <a:xfrm rot="5400000">
                  <a:off x="2532854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89" name="타원 688">
                  <a:extLst>
                    <a:ext uri="{FF2B5EF4-FFF2-40B4-BE49-F238E27FC236}">
                      <a16:creationId xmlns:a16="http://schemas.microsoft.com/office/drawing/2014/main" id="{528155D5-8FF3-4FCB-9E31-DBF95A615ACA}"/>
                    </a:ext>
                  </a:extLst>
                </p:cNvPr>
                <p:cNvSpPr/>
                <p:nvPr/>
              </p:nvSpPr>
              <p:spPr>
                <a:xfrm rot="5400000">
                  <a:off x="2252759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90" name="타원 689">
                  <a:extLst>
                    <a:ext uri="{FF2B5EF4-FFF2-40B4-BE49-F238E27FC236}">
                      <a16:creationId xmlns:a16="http://schemas.microsoft.com/office/drawing/2014/main" id="{3C54115E-E3BA-4791-9D64-C525EE38F862}"/>
                    </a:ext>
                  </a:extLst>
                </p:cNvPr>
                <p:cNvSpPr/>
                <p:nvPr/>
              </p:nvSpPr>
              <p:spPr>
                <a:xfrm rot="5400000">
                  <a:off x="1972665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91" name="타원 690">
                  <a:extLst>
                    <a:ext uri="{FF2B5EF4-FFF2-40B4-BE49-F238E27FC236}">
                      <a16:creationId xmlns:a16="http://schemas.microsoft.com/office/drawing/2014/main" id="{7410AB5E-2517-4ABD-AB0F-3F8C165413CC}"/>
                    </a:ext>
                  </a:extLst>
                </p:cNvPr>
                <p:cNvSpPr/>
                <p:nvPr/>
              </p:nvSpPr>
              <p:spPr>
                <a:xfrm rot="5400000">
                  <a:off x="1692571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92" name="타원 691">
                  <a:extLst>
                    <a:ext uri="{FF2B5EF4-FFF2-40B4-BE49-F238E27FC236}">
                      <a16:creationId xmlns:a16="http://schemas.microsoft.com/office/drawing/2014/main" id="{75365A75-5AD0-4660-8D01-E0FC08D34636}"/>
                    </a:ext>
                  </a:extLst>
                </p:cNvPr>
                <p:cNvSpPr/>
                <p:nvPr/>
              </p:nvSpPr>
              <p:spPr>
                <a:xfrm rot="5400000">
                  <a:off x="1412476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93" name="타원 692">
                  <a:extLst>
                    <a:ext uri="{FF2B5EF4-FFF2-40B4-BE49-F238E27FC236}">
                      <a16:creationId xmlns:a16="http://schemas.microsoft.com/office/drawing/2014/main" id="{786AB508-B060-4A9C-B692-DFA0EC6A4BE8}"/>
                    </a:ext>
                  </a:extLst>
                </p:cNvPr>
                <p:cNvSpPr/>
                <p:nvPr/>
              </p:nvSpPr>
              <p:spPr>
                <a:xfrm rot="5400000">
                  <a:off x="1132382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94" name="타원 693">
                  <a:extLst>
                    <a:ext uri="{FF2B5EF4-FFF2-40B4-BE49-F238E27FC236}">
                      <a16:creationId xmlns:a16="http://schemas.microsoft.com/office/drawing/2014/main" id="{85E0C6C5-0BC5-48A8-A413-80D6FB4088F6}"/>
                    </a:ext>
                  </a:extLst>
                </p:cNvPr>
                <p:cNvSpPr/>
                <p:nvPr/>
              </p:nvSpPr>
              <p:spPr>
                <a:xfrm rot="5400000">
                  <a:off x="852288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95" name="타원 694">
                  <a:extLst>
                    <a:ext uri="{FF2B5EF4-FFF2-40B4-BE49-F238E27FC236}">
                      <a16:creationId xmlns:a16="http://schemas.microsoft.com/office/drawing/2014/main" id="{B0BE3C3E-2C4A-41B8-8C68-187114E9A936}"/>
                    </a:ext>
                  </a:extLst>
                </p:cNvPr>
                <p:cNvSpPr/>
                <p:nvPr/>
              </p:nvSpPr>
              <p:spPr>
                <a:xfrm rot="5400000">
                  <a:off x="572193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96" name="타원 695">
                  <a:extLst>
                    <a:ext uri="{FF2B5EF4-FFF2-40B4-BE49-F238E27FC236}">
                      <a16:creationId xmlns:a16="http://schemas.microsoft.com/office/drawing/2014/main" id="{582C69DA-A254-47BC-9168-CB573C06FBB7}"/>
                    </a:ext>
                  </a:extLst>
                </p:cNvPr>
                <p:cNvSpPr/>
                <p:nvPr/>
              </p:nvSpPr>
              <p:spPr>
                <a:xfrm rot="5400000">
                  <a:off x="292099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97" name="타원 696">
                  <a:extLst>
                    <a:ext uri="{FF2B5EF4-FFF2-40B4-BE49-F238E27FC236}">
                      <a16:creationId xmlns:a16="http://schemas.microsoft.com/office/drawing/2014/main" id="{9ED3875F-52B6-4085-A396-334A28F9641D}"/>
                    </a:ext>
                  </a:extLst>
                </p:cNvPr>
                <p:cNvSpPr/>
                <p:nvPr/>
              </p:nvSpPr>
              <p:spPr>
                <a:xfrm rot="5400000">
                  <a:off x="9535203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98" name="타원 697">
                  <a:extLst>
                    <a:ext uri="{FF2B5EF4-FFF2-40B4-BE49-F238E27FC236}">
                      <a16:creationId xmlns:a16="http://schemas.microsoft.com/office/drawing/2014/main" id="{0F721503-667C-4D4F-A341-0335BDFB8109}"/>
                    </a:ext>
                  </a:extLst>
                </p:cNvPr>
                <p:cNvSpPr/>
                <p:nvPr/>
              </p:nvSpPr>
              <p:spPr>
                <a:xfrm rot="5400000">
                  <a:off x="9255117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99" name="타원 698">
                  <a:extLst>
                    <a:ext uri="{FF2B5EF4-FFF2-40B4-BE49-F238E27FC236}">
                      <a16:creationId xmlns:a16="http://schemas.microsoft.com/office/drawing/2014/main" id="{FF8DFAB7-63CE-4795-AC09-1B748910143D}"/>
                    </a:ext>
                  </a:extLst>
                </p:cNvPr>
                <p:cNvSpPr/>
                <p:nvPr/>
              </p:nvSpPr>
              <p:spPr>
                <a:xfrm rot="5400000">
                  <a:off x="8975023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00" name="타원 699">
                  <a:extLst>
                    <a:ext uri="{FF2B5EF4-FFF2-40B4-BE49-F238E27FC236}">
                      <a16:creationId xmlns:a16="http://schemas.microsoft.com/office/drawing/2014/main" id="{31930F1D-6084-438E-A9EB-130B16E7D2A1}"/>
                    </a:ext>
                  </a:extLst>
                </p:cNvPr>
                <p:cNvSpPr/>
                <p:nvPr/>
              </p:nvSpPr>
              <p:spPr>
                <a:xfrm rot="5400000">
                  <a:off x="8694929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01" name="타원 700">
                  <a:extLst>
                    <a:ext uri="{FF2B5EF4-FFF2-40B4-BE49-F238E27FC236}">
                      <a16:creationId xmlns:a16="http://schemas.microsoft.com/office/drawing/2014/main" id="{14DB9B95-057D-472C-8568-73576BF46C45}"/>
                    </a:ext>
                  </a:extLst>
                </p:cNvPr>
                <p:cNvSpPr/>
                <p:nvPr/>
              </p:nvSpPr>
              <p:spPr>
                <a:xfrm rot="5400000">
                  <a:off x="8414834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02" name="타원 701">
                  <a:extLst>
                    <a:ext uri="{FF2B5EF4-FFF2-40B4-BE49-F238E27FC236}">
                      <a16:creationId xmlns:a16="http://schemas.microsoft.com/office/drawing/2014/main" id="{766FC51F-70E4-4482-A334-B7A6F65563B3}"/>
                    </a:ext>
                  </a:extLst>
                </p:cNvPr>
                <p:cNvSpPr/>
                <p:nvPr/>
              </p:nvSpPr>
              <p:spPr>
                <a:xfrm rot="5400000">
                  <a:off x="8134740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03" name="타원 702">
                  <a:extLst>
                    <a:ext uri="{FF2B5EF4-FFF2-40B4-BE49-F238E27FC236}">
                      <a16:creationId xmlns:a16="http://schemas.microsoft.com/office/drawing/2014/main" id="{2DEC2243-653B-4A31-9DF0-7BCB3463A14B}"/>
                    </a:ext>
                  </a:extLst>
                </p:cNvPr>
                <p:cNvSpPr/>
                <p:nvPr/>
              </p:nvSpPr>
              <p:spPr>
                <a:xfrm rot="5400000">
                  <a:off x="7854646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04" name="타원 703">
                  <a:extLst>
                    <a:ext uri="{FF2B5EF4-FFF2-40B4-BE49-F238E27FC236}">
                      <a16:creationId xmlns:a16="http://schemas.microsoft.com/office/drawing/2014/main" id="{5023246E-B714-40C0-857E-F210DB323C38}"/>
                    </a:ext>
                  </a:extLst>
                </p:cNvPr>
                <p:cNvSpPr/>
                <p:nvPr/>
              </p:nvSpPr>
              <p:spPr>
                <a:xfrm rot="5400000">
                  <a:off x="7574551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05" name="타원 704">
                  <a:extLst>
                    <a:ext uri="{FF2B5EF4-FFF2-40B4-BE49-F238E27FC236}">
                      <a16:creationId xmlns:a16="http://schemas.microsoft.com/office/drawing/2014/main" id="{E0364EAE-C90D-499B-B254-786BB6AB27DB}"/>
                    </a:ext>
                  </a:extLst>
                </p:cNvPr>
                <p:cNvSpPr/>
                <p:nvPr/>
              </p:nvSpPr>
              <p:spPr>
                <a:xfrm rot="5400000">
                  <a:off x="7294457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06" name="타원 705">
                  <a:extLst>
                    <a:ext uri="{FF2B5EF4-FFF2-40B4-BE49-F238E27FC236}">
                      <a16:creationId xmlns:a16="http://schemas.microsoft.com/office/drawing/2014/main" id="{76EF6491-D966-490F-9B34-9728C1FD7363}"/>
                    </a:ext>
                  </a:extLst>
                </p:cNvPr>
                <p:cNvSpPr/>
                <p:nvPr/>
              </p:nvSpPr>
              <p:spPr>
                <a:xfrm rot="5400000">
                  <a:off x="7014363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07" name="타원 706">
                  <a:extLst>
                    <a:ext uri="{FF2B5EF4-FFF2-40B4-BE49-F238E27FC236}">
                      <a16:creationId xmlns:a16="http://schemas.microsoft.com/office/drawing/2014/main" id="{0D0F4AB2-889A-40EF-887A-9F0777F8731F}"/>
                    </a:ext>
                  </a:extLst>
                </p:cNvPr>
                <p:cNvSpPr/>
                <p:nvPr/>
              </p:nvSpPr>
              <p:spPr>
                <a:xfrm rot="5400000">
                  <a:off x="6734268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08" name="타원 707">
                  <a:extLst>
                    <a:ext uri="{FF2B5EF4-FFF2-40B4-BE49-F238E27FC236}">
                      <a16:creationId xmlns:a16="http://schemas.microsoft.com/office/drawing/2014/main" id="{10320EF7-65B9-4148-828B-A944168AC43A}"/>
                    </a:ext>
                  </a:extLst>
                </p:cNvPr>
                <p:cNvSpPr/>
                <p:nvPr/>
              </p:nvSpPr>
              <p:spPr>
                <a:xfrm rot="5400000">
                  <a:off x="6454174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360" name="그룹 359">
                <a:extLst>
                  <a:ext uri="{FF2B5EF4-FFF2-40B4-BE49-F238E27FC236}">
                    <a16:creationId xmlns:a16="http://schemas.microsoft.com/office/drawing/2014/main" id="{0D522E91-3E45-4C21-BAE6-20BAFCFF5F25}"/>
                  </a:ext>
                </a:extLst>
              </p:cNvPr>
              <p:cNvGrpSpPr/>
              <p:nvPr/>
            </p:nvGrpSpPr>
            <p:grpSpPr>
              <a:xfrm>
                <a:off x="292100" y="6238178"/>
                <a:ext cx="9321800" cy="78697"/>
                <a:chOff x="292100" y="6238178"/>
                <a:chExt cx="9321800" cy="78697"/>
              </a:xfrm>
              <a:solidFill>
                <a:srgbClr val="F2F2F2"/>
              </a:solidFill>
            </p:grpSpPr>
            <p:sp>
              <p:nvSpPr>
                <p:cNvPr id="641" name="타원 640">
                  <a:extLst>
                    <a:ext uri="{FF2B5EF4-FFF2-40B4-BE49-F238E27FC236}">
                      <a16:creationId xmlns:a16="http://schemas.microsoft.com/office/drawing/2014/main" id="{4D31FB06-3301-4DD5-9E46-01E846E90815}"/>
                    </a:ext>
                  </a:extLst>
                </p:cNvPr>
                <p:cNvSpPr/>
                <p:nvPr/>
              </p:nvSpPr>
              <p:spPr>
                <a:xfrm rot="5400000">
                  <a:off x="6174080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42" name="타원 641">
                  <a:extLst>
                    <a:ext uri="{FF2B5EF4-FFF2-40B4-BE49-F238E27FC236}">
                      <a16:creationId xmlns:a16="http://schemas.microsoft.com/office/drawing/2014/main" id="{696BE552-6F3B-4D14-AC14-8012109B6EFD}"/>
                    </a:ext>
                  </a:extLst>
                </p:cNvPr>
                <p:cNvSpPr/>
                <p:nvPr/>
              </p:nvSpPr>
              <p:spPr>
                <a:xfrm rot="5400000">
                  <a:off x="5893985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43" name="타원 642">
                  <a:extLst>
                    <a:ext uri="{FF2B5EF4-FFF2-40B4-BE49-F238E27FC236}">
                      <a16:creationId xmlns:a16="http://schemas.microsoft.com/office/drawing/2014/main" id="{05A784B9-F4E3-405D-92DF-BED1B71D1FB0}"/>
                    </a:ext>
                  </a:extLst>
                </p:cNvPr>
                <p:cNvSpPr/>
                <p:nvPr/>
              </p:nvSpPr>
              <p:spPr>
                <a:xfrm rot="5400000">
                  <a:off x="5613891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44" name="타원 643">
                  <a:extLst>
                    <a:ext uri="{FF2B5EF4-FFF2-40B4-BE49-F238E27FC236}">
                      <a16:creationId xmlns:a16="http://schemas.microsoft.com/office/drawing/2014/main" id="{9941E979-699E-4C32-AE51-05B05C41DA77}"/>
                    </a:ext>
                  </a:extLst>
                </p:cNvPr>
                <p:cNvSpPr/>
                <p:nvPr/>
              </p:nvSpPr>
              <p:spPr>
                <a:xfrm rot="5400000">
                  <a:off x="5333797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45" name="타원 644">
                  <a:extLst>
                    <a:ext uri="{FF2B5EF4-FFF2-40B4-BE49-F238E27FC236}">
                      <a16:creationId xmlns:a16="http://schemas.microsoft.com/office/drawing/2014/main" id="{6A417622-458D-4AEE-A847-F718223827D6}"/>
                    </a:ext>
                  </a:extLst>
                </p:cNvPr>
                <p:cNvSpPr/>
                <p:nvPr/>
              </p:nvSpPr>
              <p:spPr>
                <a:xfrm rot="5400000">
                  <a:off x="5053702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46" name="타원 645">
                  <a:extLst>
                    <a:ext uri="{FF2B5EF4-FFF2-40B4-BE49-F238E27FC236}">
                      <a16:creationId xmlns:a16="http://schemas.microsoft.com/office/drawing/2014/main" id="{95EB91AF-8A4D-452A-B275-015EFCB5C2CB}"/>
                    </a:ext>
                  </a:extLst>
                </p:cNvPr>
                <p:cNvSpPr/>
                <p:nvPr/>
              </p:nvSpPr>
              <p:spPr>
                <a:xfrm rot="5400000">
                  <a:off x="4773608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47" name="타원 646">
                  <a:extLst>
                    <a:ext uri="{FF2B5EF4-FFF2-40B4-BE49-F238E27FC236}">
                      <a16:creationId xmlns:a16="http://schemas.microsoft.com/office/drawing/2014/main" id="{7864E42A-AC9C-4DE3-BC7D-D325FAE69881}"/>
                    </a:ext>
                  </a:extLst>
                </p:cNvPr>
                <p:cNvSpPr/>
                <p:nvPr/>
              </p:nvSpPr>
              <p:spPr>
                <a:xfrm rot="5400000">
                  <a:off x="4493514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48" name="타원 647">
                  <a:extLst>
                    <a:ext uri="{FF2B5EF4-FFF2-40B4-BE49-F238E27FC236}">
                      <a16:creationId xmlns:a16="http://schemas.microsoft.com/office/drawing/2014/main" id="{EA72D875-EA34-4125-9A4C-FC8C2436C568}"/>
                    </a:ext>
                  </a:extLst>
                </p:cNvPr>
                <p:cNvSpPr/>
                <p:nvPr/>
              </p:nvSpPr>
              <p:spPr>
                <a:xfrm rot="5400000">
                  <a:off x="4213419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49" name="타원 648">
                  <a:extLst>
                    <a:ext uri="{FF2B5EF4-FFF2-40B4-BE49-F238E27FC236}">
                      <a16:creationId xmlns:a16="http://schemas.microsoft.com/office/drawing/2014/main" id="{C10DBC46-4905-4E4E-94AE-917B74277C7E}"/>
                    </a:ext>
                  </a:extLst>
                </p:cNvPr>
                <p:cNvSpPr/>
                <p:nvPr/>
              </p:nvSpPr>
              <p:spPr>
                <a:xfrm rot="5400000">
                  <a:off x="3933325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50" name="타원 649">
                  <a:extLst>
                    <a:ext uri="{FF2B5EF4-FFF2-40B4-BE49-F238E27FC236}">
                      <a16:creationId xmlns:a16="http://schemas.microsoft.com/office/drawing/2014/main" id="{EC183902-CE7E-4971-9214-D59DAF050782}"/>
                    </a:ext>
                  </a:extLst>
                </p:cNvPr>
                <p:cNvSpPr/>
                <p:nvPr/>
              </p:nvSpPr>
              <p:spPr>
                <a:xfrm rot="5400000">
                  <a:off x="3653231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51" name="타원 650">
                  <a:extLst>
                    <a:ext uri="{FF2B5EF4-FFF2-40B4-BE49-F238E27FC236}">
                      <a16:creationId xmlns:a16="http://schemas.microsoft.com/office/drawing/2014/main" id="{598CAD71-404F-4856-8214-34DB01C32660}"/>
                    </a:ext>
                  </a:extLst>
                </p:cNvPr>
                <p:cNvSpPr/>
                <p:nvPr/>
              </p:nvSpPr>
              <p:spPr>
                <a:xfrm rot="5400000">
                  <a:off x="3373137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52" name="타원 651">
                  <a:extLst>
                    <a:ext uri="{FF2B5EF4-FFF2-40B4-BE49-F238E27FC236}">
                      <a16:creationId xmlns:a16="http://schemas.microsoft.com/office/drawing/2014/main" id="{046D2870-05E5-452C-BDCC-43954B236E79}"/>
                    </a:ext>
                  </a:extLst>
                </p:cNvPr>
                <p:cNvSpPr/>
                <p:nvPr/>
              </p:nvSpPr>
              <p:spPr>
                <a:xfrm rot="5400000">
                  <a:off x="3093042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53" name="타원 652">
                  <a:extLst>
                    <a:ext uri="{FF2B5EF4-FFF2-40B4-BE49-F238E27FC236}">
                      <a16:creationId xmlns:a16="http://schemas.microsoft.com/office/drawing/2014/main" id="{EF955F51-0A54-4684-A94F-4C5F85BACBBA}"/>
                    </a:ext>
                  </a:extLst>
                </p:cNvPr>
                <p:cNvSpPr/>
                <p:nvPr/>
              </p:nvSpPr>
              <p:spPr>
                <a:xfrm rot="5400000">
                  <a:off x="2812948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54" name="타원 653">
                  <a:extLst>
                    <a:ext uri="{FF2B5EF4-FFF2-40B4-BE49-F238E27FC236}">
                      <a16:creationId xmlns:a16="http://schemas.microsoft.com/office/drawing/2014/main" id="{4175C02C-FBC2-4969-ACBD-714661A0FA4F}"/>
                    </a:ext>
                  </a:extLst>
                </p:cNvPr>
                <p:cNvSpPr/>
                <p:nvPr/>
              </p:nvSpPr>
              <p:spPr>
                <a:xfrm rot="5400000">
                  <a:off x="2532854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55" name="타원 654">
                  <a:extLst>
                    <a:ext uri="{FF2B5EF4-FFF2-40B4-BE49-F238E27FC236}">
                      <a16:creationId xmlns:a16="http://schemas.microsoft.com/office/drawing/2014/main" id="{BE8DD90A-5199-4088-87AC-B0888E3780DD}"/>
                    </a:ext>
                  </a:extLst>
                </p:cNvPr>
                <p:cNvSpPr/>
                <p:nvPr/>
              </p:nvSpPr>
              <p:spPr>
                <a:xfrm rot="5400000">
                  <a:off x="2252759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56" name="타원 655">
                  <a:extLst>
                    <a:ext uri="{FF2B5EF4-FFF2-40B4-BE49-F238E27FC236}">
                      <a16:creationId xmlns:a16="http://schemas.microsoft.com/office/drawing/2014/main" id="{52AE64CF-2A5A-49B6-BDFB-04812AA4D041}"/>
                    </a:ext>
                  </a:extLst>
                </p:cNvPr>
                <p:cNvSpPr/>
                <p:nvPr/>
              </p:nvSpPr>
              <p:spPr>
                <a:xfrm rot="5400000">
                  <a:off x="1972665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57" name="타원 656">
                  <a:extLst>
                    <a:ext uri="{FF2B5EF4-FFF2-40B4-BE49-F238E27FC236}">
                      <a16:creationId xmlns:a16="http://schemas.microsoft.com/office/drawing/2014/main" id="{5224CE02-54CB-4828-B71D-146A4E6449E6}"/>
                    </a:ext>
                  </a:extLst>
                </p:cNvPr>
                <p:cNvSpPr/>
                <p:nvPr/>
              </p:nvSpPr>
              <p:spPr>
                <a:xfrm rot="5400000">
                  <a:off x="1692571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58" name="타원 657">
                  <a:extLst>
                    <a:ext uri="{FF2B5EF4-FFF2-40B4-BE49-F238E27FC236}">
                      <a16:creationId xmlns:a16="http://schemas.microsoft.com/office/drawing/2014/main" id="{B767C7A8-014D-43B0-BCA4-C34BB3A93AD6}"/>
                    </a:ext>
                  </a:extLst>
                </p:cNvPr>
                <p:cNvSpPr/>
                <p:nvPr/>
              </p:nvSpPr>
              <p:spPr>
                <a:xfrm rot="5400000">
                  <a:off x="1412476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59" name="타원 658">
                  <a:extLst>
                    <a:ext uri="{FF2B5EF4-FFF2-40B4-BE49-F238E27FC236}">
                      <a16:creationId xmlns:a16="http://schemas.microsoft.com/office/drawing/2014/main" id="{54F6464B-6D50-4767-B103-99793F318311}"/>
                    </a:ext>
                  </a:extLst>
                </p:cNvPr>
                <p:cNvSpPr/>
                <p:nvPr/>
              </p:nvSpPr>
              <p:spPr>
                <a:xfrm rot="5400000">
                  <a:off x="1132382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60" name="타원 659">
                  <a:extLst>
                    <a:ext uri="{FF2B5EF4-FFF2-40B4-BE49-F238E27FC236}">
                      <a16:creationId xmlns:a16="http://schemas.microsoft.com/office/drawing/2014/main" id="{8D088901-4FDD-4174-B4D1-202310C8DB18}"/>
                    </a:ext>
                  </a:extLst>
                </p:cNvPr>
                <p:cNvSpPr/>
                <p:nvPr/>
              </p:nvSpPr>
              <p:spPr>
                <a:xfrm rot="5400000">
                  <a:off x="852288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61" name="타원 660">
                  <a:extLst>
                    <a:ext uri="{FF2B5EF4-FFF2-40B4-BE49-F238E27FC236}">
                      <a16:creationId xmlns:a16="http://schemas.microsoft.com/office/drawing/2014/main" id="{73677878-1CDC-4E57-89E6-7584834D9F2B}"/>
                    </a:ext>
                  </a:extLst>
                </p:cNvPr>
                <p:cNvSpPr/>
                <p:nvPr/>
              </p:nvSpPr>
              <p:spPr>
                <a:xfrm rot="5400000">
                  <a:off x="572193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62" name="타원 661">
                  <a:extLst>
                    <a:ext uri="{FF2B5EF4-FFF2-40B4-BE49-F238E27FC236}">
                      <a16:creationId xmlns:a16="http://schemas.microsoft.com/office/drawing/2014/main" id="{AC853E73-0000-4588-9637-66F798B2C0AB}"/>
                    </a:ext>
                  </a:extLst>
                </p:cNvPr>
                <p:cNvSpPr/>
                <p:nvPr/>
              </p:nvSpPr>
              <p:spPr>
                <a:xfrm rot="5400000">
                  <a:off x="292099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63" name="타원 662">
                  <a:extLst>
                    <a:ext uri="{FF2B5EF4-FFF2-40B4-BE49-F238E27FC236}">
                      <a16:creationId xmlns:a16="http://schemas.microsoft.com/office/drawing/2014/main" id="{FC31E4D7-14A5-4892-9835-A1DB53750C59}"/>
                    </a:ext>
                  </a:extLst>
                </p:cNvPr>
                <p:cNvSpPr/>
                <p:nvPr/>
              </p:nvSpPr>
              <p:spPr>
                <a:xfrm rot="5400000">
                  <a:off x="9535203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64" name="타원 663">
                  <a:extLst>
                    <a:ext uri="{FF2B5EF4-FFF2-40B4-BE49-F238E27FC236}">
                      <a16:creationId xmlns:a16="http://schemas.microsoft.com/office/drawing/2014/main" id="{FBDFC31B-D639-4948-9782-297988120C52}"/>
                    </a:ext>
                  </a:extLst>
                </p:cNvPr>
                <p:cNvSpPr/>
                <p:nvPr/>
              </p:nvSpPr>
              <p:spPr>
                <a:xfrm rot="5400000">
                  <a:off x="9255117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65" name="타원 664">
                  <a:extLst>
                    <a:ext uri="{FF2B5EF4-FFF2-40B4-BE49-F238E27FC236}">
                      <a16:creationId xmlns:a16="http://schemas.microsoft.com/office/drawing/2014/main" id="{6C08CE25-F0FD-46F7-9BEE-7E0E6EDBAF53}"/>
                    </a:ext>
                  </a:extLst>
                </p:cNvPr>
                <p:cNvSpPr/>
                <p:nvPr/>
              </p:nvSpPr>
              <p:spPr>
                <a:xfrm rot="5400000">
                  <a:off x="8975023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66" name="타원 665">
                  <a:extLst>
                    <a:ext uri="{FF2B5EF4-FFF2-40B4-BE49-F238E27FC236}">
                      <a16:creationId xmlns:a16="http://schemas.microsoft.com/office/drawing/2014/main" id="{32257537-D190-4DFE-A8DC-D1F9E0D53053}"/>
                    </a:ext>
                  </a:extLst>
                </p:cNvPr>
                <p:cNvSpPr/>
                <p:nvPr/>
              </p:nvSpPr>
              <p:spPr>
                <a:xfrm rot="5400000">
                  <a:off x="8694929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67" name="타원 666">
                  <a:extLst>
                    <a:ext uri="{FF2B5EF4-FFF2-40B4-BE49-F238E27FC236}">
                      <a16:creationId xmlns:a16="http://schemas.microsoft.com/office/drawing/2014/main" id="{89A96B5E-DC2B-45DF-84D9-2AC0E7F71460}"/>
                    </a:ext>
                  </a:extLst>
                </p:cNvPr>
                <p:cNvSpPr/>
                <p:nvPr/>
              </p:nvSpPr>
              <p:spPr>
                <a:xfrm rot="5400000">
                  <a:off x="8414834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68" name="타원 667">
                  <a:extLst>
                    <a:ext uri="{FF2B5EF4-FFF2-40B4-BE49-F238E27FC236}">
                      <a16:creationId xmlns:a16="http://schemas.microsoft.com/office/drawing/2014/main" id="{B2C277E4-6B34-414F-ABA2-48BF128F4C9F}"/>
                    </a:ext>
                  </a:extLst>
                </p:cNvPr>
                <p:cNvSpPr/>
                <p:nvPr/>
              </p:nvSpPr>
              <p:spPr>
                <a:xfrm rot="5400000">
                  <a:off x="8134740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69" name="타원 668">
                  <a:extLst>
                    <a:ext uri="{FF2B5EF4-FFF2-40B4-BE49-F238E27FC236}">
                      <a16:creationId xmlns:a16="http://schemas.microsoft.com/office/drawing/2014/main" id="{F376EAAD-A313-4EEC-81FF-BA7574270B7C}"/>
                    </a:ext>
                  </a:extLst>
                </p:cNvPr>
                <p:cNvSpPr/>
                <p:nvPr/>
              </p:nvSpPr>
              <p:spPr>
                <a:xfrm rot="5400000">
                  <a:off x="7854646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70" name="타원 669">
                  <a:extLst>
                    <a:ext uri="{FF2B5EF4-FFF2-40B4-BE49-F238E27FC236}">
                      <a16:creationId xmlns:a16="http://schemas.microsoft.com/office/drawing/2014/main" id="{37B8C1D9-224C-4765-A222-E329EE43D76B}"/>
                    </a:ext>
                  </a:extLst>
                </p:cNvPr>
                <p:cNvSpPr/>
                <p:nvPr/>
              </p:nvSpPr>
              <p:spPr>
                <a:xfrm rot="5400000">
                  <a:off x="7574551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71" name="타원 670">
                  <a:extLst>
                    <a:ext uri="{FF2B5EF4-FFF2-40B4-BE49-F238E27FC236}">
                      <a16:creationId xmlns:a16="http://schemas.microsoft.com/office/drawing/2014/main" id="{26E14AD5-EFDA-464E-9274-8D4F5E5407B0}"/>
                    </a:ext>
                  </a:extLst>
                </p:cNvPr>
                <p:cNvSpPr/>
                <p:nvPr/>
              </p:nvSpPr>
              <p:spPr>
                <a:xfrm rot="5400000">
                  <a:off x="7294457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72" name="타원 671">
                  <a:extLst>
                    <a:ext uri="{FF2B5EF4-FFF2-40B4-BE49-F238E27FC236}">
                      <a16:creationId xmlns:a16="http://schemas.microsoft.com/office/drawing/2014/main" id="{333DD5E6-F704-4E31-8078-13EE83CCA451}"/>
                    </a:ext>
                  </a:extLst>
                </p:cNvPr>
                <p:cNvSpPr/>
                <p:nvPr/>
              </p:nvSpPr>
              <p:spPr>
                <a:xfrm rot="5400000">
                  <a:off x="7014363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73" name="타원 672">
                  <a:extLst>
                    <a:ext uri="{FF2B5EF4-FFF2-40B4-BE49-F238E27FC236}">
                      <a16:creationId xmlns:a16="http://schemas.microsoft.com/office/drawing/2014/main" id="{01D2C8C9-EFA5-4AC2-AA1F-C64FD36BE689}"/>
                    </a:ext>
                  </a:extLst>
                </p:cNvPr>
                <p:cNvSpPr/>
                <p:nvPr/>
              </p:nvSpPr>
              <p:spPr>
                <a:xfrm rot="5400000">
                  <a:off x="6734268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74" name="타원 673">
                  <a:extLst>
                    <a:ext uri="{FF2B5EF4-FFF2-40B4-BE49-F238E27FC236}">
                      <a16:creationId xmlns:a16="http://schemas.microsoft.com/office/drawing/2014/main" id="{98BD4C1D-5009-4FA5-BCF4-3A4C2BCA3F52}"/>
                    </a:ext>
                  </a:extLst>
                </p:cNvPr>
                <p:cNvSpPr/>
                <p:nvPr/>
              </p:nvSpPr>
              <p:spPr>
                <a:xfrm rot="5400000">
                  <a:off x="6454174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361" name="그룹 360">
                <a:extLst>
                  <a:ext uri="{FF2B5EF4-FFF2-40B4-BE49-F238E27FC236}">
                    <a16:creationId xmlns:a16="http://schemas.microsoft.com/office/drawing/2014/main" id="{B1AE930A-7E67-4056-8B9D-A02CE4B0FCF7}"/>
                  </a:ext>
                </a:extLst>
              </p:cNvPr>
              <p:cNvGrpSpPr/>
              <p:nvPr/>
            </p:nvGrpSpPr>
            <p:grpSpPr>
              <a:xfrm>
                <a:off x="292100" y="5975856"/>
                <a:ext cx="9321800" cy="78697"/>
                <a:chOff x="292100" y="5975856"/>
                <a:chExt cx="9321800" cy="78697"/>
              </a:xfrm>
              <a:solidFill>
                <a:srgbClr val="F2F2F2"/>
              </a:solidFill>
            </p:grpSpPr>
            <p:sp>
              <p:nvSpPr>
                <p:cNvPr id="607" name="타원 606">
                  <a:extLst>
                    <a:ext uri="{FF2B5EF4-FFF2-40B4-BE49-F238E27FC236}">
                      <a16:creationId xmlns:a16="http://schemas.microsoft.com/office/drawing/2014/main" id="{5564288B-36B3-49F6-B32C-405E7DF3413D}"/>
                    </a:ext>
                  </a:extLst>
                </p:cNvPr>
                <p:cNvSpPr/>
                <p:nvPr/>
              </p:nvSpPr>
              <p:spPr>
                <a:xfrm rot="5400000">
                  <a:off x="6174080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08" name="타원 607">
                  <a:extLst>
                    <a:ext uri="{FF2B5EF4-FFF2-40B4-BE49-F238E27FC236}">
                      <a16:creationId xmlns:a16="http://schemas.microsoft.com/office/drawing/2014/main" id="{56D6A512-C2F2-49FB-A4C8-CDB0786F3446}"/>
                    </a:ext>
                  </a:extLst>
                </p:cNvPr>
                <p:cNvSpPr/>
                <p:nvPr/>
              </p:nvSpPr>
              <p:spPr>
                <a:xfrm rot="5400000">
                  <a:off x="5893985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09" name="타원 608">
                  <a:extLst>
                    <a:ext uri="{FF2B5EF4-FFF2-40B4-BE49-F238E27FC236}">
                      <a16:creationId xmlns:a16="http://schemas.microsoft.com/office/drawing/2014/main" id="{7DCD5A80-3192-4E05-B7DF-6051AA54C7B8}"/>
                    </a:ext>
                  </a:extLst>
                </p:cNvPr>
                <p:cNvSpPr/>
                <p:nvPr/>
              </p:nvSpPr>
              <p:spPr>
                <a:xfrm rot="5400000">
                  <a:off x="5613891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0" name="타원 609">
                  <a:extLst>
                    <a:ext uri="{FF2B5EF4-FFF2-40B4-BE49-F238E27FC236}">
                      <a16:creationId xmlns:a16="http://schemas.microsoft.com/office/drawing/2014/main" id="{D5E30B7C-67DE-459E-A454-5F9C1F195D19}"/>
                    </a:ext>
                  </a:extLst>
                </p:cNvPr>
                <p:cNvSpPr/>
                <p:nvPr/>
              </p:nvSpPr>
              <p:spPr>
                <a:xfrm rot="5400000">
                  <a:off x="5333797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1" name="타원 610">
                  <a:extLst>
                    <a:ext uri="{FF2B5EF4-FFF2-40B4-BE49-F238E27FC236}">
                      <a16:creationId xmlns:a16="http://schemas.microsoft.com/office/drawing/2014/main" id="{186005E6-AAE0-4E37-BA39-9FE064E361B5}"/>
                    </a:ext>
                  </a:extLst>
                </p:cNvPr>
                <p:cNvSpPr/>
                <p:nvPr/>
              </p:nvSpPr>
              <p:spPr>
                <a:xfrm rot="5400000">
                  <a:off x="5053702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2" name="타원 611">
                  <a:extLst>
                    <a:ext uri="{FF2B5EF4-FFF2-40B4-BE49-F238E27FC236}">
                      <a16:creationId xmlns:a16="http://schemas.microsoft.com/office/drawing/2014/main" id="{120ED39B-3E9E-4C43-9E7A-648C8902031D}"/>
                    </a:ext>
                  </a:extLst>
                </p:cNvPr>
                <p:cNvSpPr/>
                <p:nvPr/>
              </p:nvSpPr>
              <p:spPr>
                <a:xfrm rot="5400000">
                  <a:off x="4773608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3" name="타원 612">
                  <a:extLst>
                    <a:ext uri="{FF2B5EF4-FFF2-40B4-BE49-F238E27FC236}">
                      <a16:creationId xmlns:a16="http://schemas.microsoft.com/office/drawing/2014/main" id="{4E752089-7C6A-42F3-A875-1892DEB9E070}"/>
                    </a:ext>
                  </a:extLst>
                </p:cNvPr>
                <p:cNvSpPr/>
                <p:nvPr/>
              </p:nvSpPr>
              <p:spPr>
                <a:xfrm rot="5400000">
                  <a:off x="4493514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4" name="타원 613">
                  <a:extLst>
                    <a:ext uri="{FF2B5EF4-FFF2-40B4-BE49-F238E27FC236}">
                      <a16:creationId xmlns:a16="http://schemas.microsoft.com/office/drawing/2014/main" id="{D01CB074-4671-466D-91C0-EED5D8C63C44}"/>
                    </a:ext>
                  </a:extLst>
                </p:cNvPr>
                <p:cNvSpPr/>
                <p:nvPr/>
              </p:nvSpPr>
              <p:spPr>
                <a:xfrm rot="5400000">
                  <a:off x="4213419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5" name="타원 614">
                  <a:extLst>
                    <a:ext uri="{FF2B5EF4-FFF2-40B4-BE49-F238E27FC236}">
                      <a16:creationId xmlns:a16="http://schemas.microsoft.com/office/drawing/2014/main" id="{DCB0F58A-7360-474C-8F21-F22AAB68D7A4}"/>
                    </a:ext>
                  </a:extLst>
                </p:cNvPr>
                <p:cNvSpPr/>
                <p:nvPr/>
              </p:nvSpPr>
              <p:spPr>
                <a:xfrm rot="5400000">
                  <a:off x="3933325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6" name="타원 615">
                  <a:extLst>
                    <a:ext uri="{FF2B5EF4-FFF2-40B4-BE49-F238E27FC236}">
                      <a16:creationId xmlns:a16="http://schemas.microsoft.com/office/drawing/2014/main" id="{C3F9B4CF-2F64-4635-B510-89F48DE3F061}"/>
                    </a:ext>
                  </a:extLst>
                </p:cNvPr>
                <p:cNvSpPr/>
                <p:nvPr/>
              </p:nvSpPr>
              <p:spPr>
                <a:xfrm rot="5400000">
                  <a:off x="3653231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7" name="타원 616">
                  <a:extLst>
                    <a:ext uri="{FF2B5EF4-FFF2-40B4-BE49-F238E27FC236}">
                      <a16:creationId xmlns:a16="http://schemas.microsoft.com/office/drawing/2014/main" id="{3C24FEB8-D02E-4BDD-8194-AF112A47A784}"/>
                    </a:ext>
                  </a:extLst>
                </p:cNvPr>
                <p:cNvSpPr/>
                <p:nvPr/>
              </p:nvSpPr>
              <p:spPr>
                <a:xfrm rot="5400000">
                  <a:off x="3373137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8" name="타원 617">
                  <a:extLst>
                    <a:ext uri="{FF2B5EF4-FFF2-40B4-BE49-F238E27FC236}">
                      <a16:creationId xmlns:a16="http://schemas.microsoft.com/office/drawing/2014/main" id="{A57BF0BA-5D66-4181-930F-A94192BB8F9D}"/>
                    </a:ext>
                  </a:extLst>
                </p:cNvPr>
                <p:cNvSpPr/>
                <p:nvPr/>
              </p:nvSpPr>
              <p:spPr>
                <a:xfrm rot="5400000">
                  <a:off x="3093042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9" name="타원 618">
                  <a:extLst>
                    <a:ext uri="{FF2B5EF4-FFF2-40B4-BE49-F238E27FC236}">
                      <a16:creationId xmlns:a16="http://schemas.microsoft.com/office/drawing/2014/main" id="{5959D107-F6AF-4DC2-8723-961E6E08F7B9}"/>
                    </a:ext>
                  </a:extLst>
                </p:cNvPr>
                <p:cNvSpPr/>
                <p:nvPr/>
              </p:nvSpPr>
              <p:spPr>
                <a:xfrm rot="5400000">
                  <a:off x="2812948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0" name="타원 619">
                  <a:extLst>
                    <a:ext uri="{FF2B5EF4-FFF2-40B4-BE49-F238E27FC236}">
                      <a16:creationId xmlns:a16="http://schemas.microsoft.com/office/drawing/2014/main" id="{D686E0D9-834A-4EFC-8F05-917BA02FEAD0}"/>
                    </a:ext>
                  </a:extLst>
                </p:cNvPr>
                <p:cNvSpPr/>
                <p:nvPr/>
              </p:nvSpPr>
              <p:spPr>
                <a:xfrm rot="5400000">
                  <a:off x="2532854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1" name="타원 620">
                  <a:extLst>
                    <a:ext uri="{FF2B5EF4-FFF2-40B4-BE49-F238E27FC236}">
                      <a16:creationId xmlns:a16="http://schemas.microsoft.com/office/drawing/2014/main" id="{54F7AD46-C8EF-45FF-BD72-D51499F11AAF}"/>
                    </a:ext>
                  </a:extLst>
                </p:cNvPr>
                <p:cNvSpPr/>
                <p:nvPr/>
              </p:nvSpPr>
              <p:spPr>
                <a:xfrm rot="5400000">
                  <a:off x="2252759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2" name="타원 621">
                  <a:extLst>
                    <a:ext uri="{FF2B5EF4-FFF2-40B4-BE49-F238E27FC236}">
                      <a16:creationId xmlns:a16="http://schemas.microsoft.com/office/drawing/2014/main" id="{A33F5F06-9D5E-47A1-9304-9D3C2BDA4089}"/>
                    </a:ext>
                  </a:extLst>
                </p:cNvPr>
                <p:cNvSpPr/>
                <p:nvPr/>
              </p:nvSpPr>
              <p:spPr>
                <a:xfrm rot="5400000">
                  <a:off x="1972665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3" name="타원 622">
                  <a:extLst>
                    <a:ext uri="{FF2B5EF4-FFF2-40B4-BE49-F238E27FC236}">
                      <a16:creationId xmlns:a16="http://schemas.microsoft.com/office/drawing/2014/main" id="{3D416248-D430-4996-A178-6F4873C3C45C}"/>
                    </a:ext>
                  </a:extLst>
                </p:cNvPr>
                <p:cNvSpPr/>
                <p:nvPr/>
              </p:nvSpPr>
              <p:spPr>
                <a:xfrm rot="5400000">
                  <a:off x="1692571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4" name="타원 623">
                  <a:extLst>
                    <a:ext uri="{FF2B5EF4-FFF2-40B4-BE49-F238E27FC236}">
                      <a16:creationId xmlns:a16="http://schemas.microsoft.com/office/drawing/2014/main" id="{FF8FB15B-40DD-467B-86B2-616D36B54A84}"/>
                    </a:ext>
                  </a:extLst>
                </p:cNvPr>
                <p:cNvSpPr/>
                <p:nvPr/>
              </p:nvSpPr>
              <p:spPr>
                <a:xfrm rot="5400000">
                  <a:off x="1412476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5" name="타원 624">
                  <a:extLst>
                    <a:ext uri="{FF2B5EF4-FFF2-40B4-BE49-F238E27FC236}">
                      <a16:creationId xmlns:a16="http://schemas.microsoft.com/office/drawing/2014/main" id="{1EB1389C-D151-456D-BA1A-A381DBA2A8AB}"/>
                    </a:ext>
                  </a:extLst>
                </p:cNvPr>
                <p:cNvSpPr/>
                <p:nvPr/>
              </p:nvSpPr>
              <p:spPr>
                <a:xfrm rot="5400000">
                  <a:off x="1132382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6" name="타원 625">
                  <a:extLst>
                    <a:ext uri="{FF2B5EF4-FFF2-40B4-BE49-F238E27FC236}">
                      <a16:creationId xmlns:a16="http://schemas.microsoft.com/office/drawing/2014/main" id="{7F032057-793A-406F-9601-8CD8D46604AC}"/>
                    </a:ext>
                  </a:extLst>
                </p:cNvPr>
                <p:cNvSpPr/>
                <p:nvPr/>
              </p:nvSpPr>
              <p:spPr>
                <a:xfrm rot="5400000">
                  <a:off x="852288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7" name="타원 626">
                  <a:extLst>
                    <a:ext uri="{FF2B5EF4-FFF2-40B4-BE49-F238E27FC236}">
                      <a16:creationId xmlns:a16="http://schemas.microsoft.com/office/drawing/2014/main" id="{FC6CCC07-C536-46AF-B86C-C5C996A3F6FE}"/>
                    </a:ext>
                  </a:extLst>
                </p:cNvPr>
                <p:cNvSpPr/>
                <p:nvPr/>
              </p:nvSpPr>
              <p:spPr>
                <a:xfrm rot="5400000">
                  <a:off x="572193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8" name="타원 627">
                  <a:extLst>
                    <a:ext uri="{FF2B5EF4-FFF2-40B4-BE49-F238E27FC236}">
                      <a16:creationId xmlns:a16="http://schemas.microsoft.com/office/drawing/2014/main" id="{EB1319C0-7DCB-4B02-8D34-39B4BD312308}"/>
                    </a:ext>
                  </a:extLst>
                </p:cNvPr>
                <p:cNvSpPr/>
                <p:nvPr/>
              </p:nvSpPr>
              <p:spPr>
                <a:xfrm rot="5400000">
                  <a:off x="292099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9" name="타원 628">
                  <a:extLst>
                    <a:ext uri="{FF2B5EF4-FFF2-40B4-BE49-F238E27FC236}">
                      <a16:creationId xmlns:a16="http://schemas.microsoft.com/office/drawing/2014/main" id="{D09E7260-E2AC-4ECE-973F-2B9A279AADAA}"/>
                    </a:ext>
                  </a:extLst>
                </p:cNvPr>
                <p:cNvSpPr/>
                <p:nvPr/>
              </p:nvSpPr>
              <p:spPr>
                <a:xfrm rot="5400000">
                  <a:off x="9535203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0" name="타원 629">
                  <a:extLst>
                    <a:ext uri="{FF2B5EF4-FFF2-40B4-BE49-F238E27FC236}">
                      <a16:creationId xmlns:a16="http://schemas.microsoft.com/office/drawing/2014/main" id="{C0A7EC93-869F-4A40-8699-EF146E64535F}"/>
                    </a:ext>
                  </a:extLst>
                </p:cNvPr>
                <p:cNvSpPr/>
                <p:nvPr/>
              </p:nvSpPr>
              <p:spPr>
                <a:xfrm rot="5400000">
                  <a:off x="9255117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1" name="타원 630">
                  <a:extLst>
                    <a:ext uri="{FF2B5EF4-FFF2-40B4-BE49-F238E27FC236}">
                      <a16:creationId xmlns:a16="http://schemas.microsoft.com/office/drawing/2014/main" id="{FF9F84B7-6448-4351-9E84-371BF7C7A3A3}"/>
                    </a:ext>
                  </a:extLst>
                </p:cNvPr>
                <p:cNvSpPr/>
                <p:nvPr/>
              </p:nvSpPr>
              <p:spPr>
                <a:xfrm rot="5400000">
                  <a:off x="8975023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2" name="타원 631">
                  <a:extLst>
                    <a:ext uri="{FF2B5EF4-FFF2-40B4-BE49-F238E27FC236}">
                      <a16:creationId xmlns:a16="http://schemas.microsoft.com/office/drawing/2014/main" id="{79199CC4-A4FE-42F4-9F42-0CD5B4BBED54}"/>
                    </a:ext>
                  </a:extLst>
                </p:cNvPr>
                <p:cNvSpPr/>
                <p:nvPr/>
              </p:nvSpPr>
              <p:spPr>
                <a:xfrm rot="5400000">
                  <a:off x="8694929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3" name="타원 632">
                  <a:extLst>
                    <a:ext uri="{FF2B5EF4-FFF2-40B4-BE49-F238E27FC236}">
                      <a16:creationId xmlns:a16="http://schemas.microsoft.com/office/drawing/2014/main" id="{83D13410-81C4-4454-A725-928AD76E2766}"/>
                    </a:ext>
                  </a:extLst>
                </p:cNvPr>
                <p:cNvSpPr/>
                <p:nvPr/>
              </p:nvSpPr>
              <p:spPr>
                <a:xfrm rot="5400000">
                  <a:off x="8414834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4" name="타원 633">
                  <a:extLst>
                    <a:ext uri="{FF2B5EF4-FFF2-40B4-BE49-F238E27FC236}">
                      <a16:creationId xmlns:a16="http://schemas.microsoft.com/office/drawing/2014/main" id="{7FB7E869-9D5B-4494-93CB-F76197D4633F}"/>
                    </a:ext>
                  </a:extLst>
                </p:cNvPr>
                <p:cNvSpPr/>
                <p:nvPr/>
              </p:nvSpPr>
              <p:spPr>
                <a:xfrm rot="5400000">
                  <a:off x="8134740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5" name="타원 634">
                  <a:extLst>
                    <a:ext uri="{FF2B5EF4-FFF2-40B4-BE49-F238E27FC236}">
                      <a16:creationId xmlns:a16="http://schemas.microsoft.com/office/drawing/2014/main" id="{8AA5F0F1-64A2-40D2-BB21-0664A8D71A51}"/>
                    </a:ext>
                  </a:extLst>
                </p:cNvPr>
                <p:cNvSpPr/>
                <p:nvPr/>
              </p:nvSpPr>
              <p:spPr>
                <a:xfrm rot="5400000">
                  <a:off x="7854646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6" name="타원 635">
                  <a:extLst>
                    <a:ext uri="{FF2B5EF4-FFF2-40B4-BE49-F238E27FC236}">
                      <a16:creationId xmlns:a16="http://schemas.microsoft.com/office/drawing/2014/main" id="{6BB51F76-AB81-43F3-BB73-607D53B35279}"/>
                    </a:ext>
                  </a:extLst>
                </p:cNvPr>
                <p:cNvSpPr/>
                <p:nvPr/>
              </p:nvSpPr>
              <p:spPr>
                <a:xfrm rot="5400000">
                  <a:off x="7574551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7" name="타원 636">
                  <a:extLst>
                    <a:ext uri="{FF2B5EF4-FFF2-40B4-BE49-F238E27FC236}">
                      <a16:creationId xmlns:a16="http://schemas.microsoft.com/office/drawing/2014/main" id="{29403A08-A13F-4CEB-BC4F-77DE93ED6354}"/>
                    </a:ext>
                  </a:extLst>
                </p:cNvPr>
                <p:cNvSpPr/>
                <p:nvPr/>
              </p:nvSpPr>
              <p:spPr>
                <a:xfrm rot="5400000">
                  <a:off x="7294457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8" name="타원 637">
                  <a:extLst>
                    <a:ext uri="{FF2B5EF4-FFF2-40B4-BE49-F238E27FC236}">
                      <a16:creationId xmlns:a16="http://schemas.microsoft.com/office/drawing/2014/main" id="{946C8923-2B9F-4D0A-A240-85B5C87C28DE}"/>
                    </a:ext>
                  </a:extLst>
                </p:cNvPr>
                <p:cNvSpPr/>
                <p:nvPr/>
              </p:nvSpPr>
              <p:spPr>
                <a:xfrm rot="5400000">
                  <a:off x="7014363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9" name="타원 638">
                  <a:extLst>
                    <a:ext uri="{FF2B5EF4-FFF2-40B4-BE49-F238E27FC236}">
                      <a16:creationId xmlns:a16="http://schemas.microsoft.com/office/drawing/2014/main" id="{31092225-9AE0-473B-8F3D-210AC3857225}"/>
                    </a:ext>
                  </a:extLst>
                </p:cNvPr>
                <p:cNvSpPr/>
                <p:nvPr/>
              </p:nvSpPr>
              <p:spPr>
                <a:xfrm rot="5400000">
                  <a:off x="6734268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40" name="타원 639">
                  <a:extLst>
                    <a:ext uri="{FF2B5EF4-FFF2-40B4-BE49-F238E27FC236}">
                      <a16:creationId xmlns:a16="http://schemas.microsoft.com/office/drawing/2014/main" id="{9EFCF87C-D2AF-4B71-9872-252AEBE428B3}"/>
                    </a:ext>
                  </a:extLst>
                </p:cNvPr>
                <p:cNvSpPr/>
                <p:nvPr/>
              </p:nvSpPr>
              <p:spPr>
                <a:xfrm rot="5400000">
                  <a:off x="6454174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362" name="그룹 361">
                <a:extLst>
                  <a:ext uri="{FF2B5EF4-FFF2-40B4-BE49-F238E27FC236}">
                    <a16:creationId xmlns:a16="http://schemas.microsoft.com/office/drawing/2014/main" id="{B21E46FD-C1C3-4615-A5D8-DDDA644AF425}"/>
                  </a:ext>
                </a:extLst>
              </p:cNvPr>
              <p:cNvGrpSpPr/>
              <p:nvPr/>
            </p:nvGrpSpPr>
            <p:grpSpPr>
              <a:xfrm>
                <a:off x="292100" y="5713535"/>
                <a:ext cx="9321800" cy="78697"/>
                <a:chOff x="292100" y="5713535"/>
                <a:chExt cx="9321800" cy="78697"/>
              </a:xfrm>
              <a:solidFill>
                <a:srgbClr val="F2F2F2"/>
              </a:solidFill>
            </p:grpSpPr>
            <p:sp>
              <p:nvSpPr>
                <p:cNvPr id="573" name="타원 572">
                  <a:extLst>
                    <a:ext uri="{FF2B5EF4-FFF2-40B4-BE49-F238E27FC236}">
                      <a16:creationId xmlns:a16="http://schemas.microsoft.com/office/drawing/2014/main" id="{374AE92F-F5C4-4D26-9CF6-73E6C9DD65C8}"/>
                    </a:ext>
                  </a:extLst>
                </p:cNvPr>
                <p:cNvSpPr/>
                <p:nvPr/>
              </p:nvSpPr>
              <p:spPr>
                <a:xfrm rot="5400000">
                  <a:off x="6174080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74" name="타원 573">
                  <a:extLst>
                    <a:ext uri="{FF2B5EF4-FFF2-40B4-BE49-F238E27FC236}">
                      <a16:creationId xmlns:a16="http://schemas.microsoft.com/office/drawing/2014/main" id="{7C5C16EE-BB36-4677-9A38-73A527451E4F}"/>
                    </a:ext>
                  </a:extLst>
                </p:cNvPr>
                <p:cNvSpPr/>
                <p:nvPr/>
              </p:nvSpPr>
              <p:spPr>
                <a:xfrm rot="5400000">
                  <a:off x="5893985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75" name="타원 574">
                  <a:extLst>
                    <a:ext uri="{FF2B5EF4-FFF2-40B4-BE49-F238E27FC236}">
                      <a16:creationId xmlns:a16="http://schemas.microsoft.com/office/drawing/2014/main" id="{79F8011A-1AB2-44BD-A182-7B358BBD73FA}"/>
                    </a:ext>
                  </a:extLst>
                </p:cNvPr>
                <p:cNvSpPr/>
                <p:nvPr/>
              </p:nvSpPr>
              <p:spPr>
                <a:xfrm rot="5400000">
                  <a:off x="5613891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76" name="타원 575">
                  <a:extLst>
                    <a:ext uri="{FF2B5EF4-FFF2-40B4-BE49-F238E27FC236}">
                      <a16:creationId xmlns:a16="http://schemas.microsoft.com/office/drawing/2014/main" id="{531BA06E-12BE-46C3-BD60-A9AAB599CE75}"/>
                    </a:ext>
                  </a:extLst>
                </p:cNvPr>
                <p:cNvSpPr/>
                <p:nvPr/>
              </p:nvSpPr>
              <p:spPr>
                <a:xfrm rot="5400000">
                  <a:off x="5333797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77" name="타원 576">
                  <a:extLst>
                    <a:ext uri="{FF2B5EF4-FFF2-40B4-BE49-F238E27FC236}">
                      <a16:creationId xmlns:a16="http://schemas.microsoft.com/office/drawing/2014/main" id="{C8F4BBBA-91F6-4A53-A144-0901DDD727AC}"/>
                    </a:ext>
                  </a:extLst>
                </p:cNvPr>
                <p:cNvSpPr/>
                <p:nvPr/>
              </p:nvSpPr>
              <p:spPr>
                <a:xfrm rot="5400000">
                  <a:off x="5053702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78" name="타원 577">
                  <a:extLst>
                    <a:ext uri="{FF2B5EF4-FFF2-40B4-BE49-F238E27FC236}">
                      <a16:creationId xmlns:a16="http://schemas.microsoft.com/office/drawing/2014/main" id="{EFE37354-3CA9-42AF-8D2E-4EDBF6C9E6EA}"/>
                    </a:ext>
                  </a:extLst>
                </p:cNvPr>
                <p:cNvSpPr/>
                <p:nvPr/>
              </p:nvSpPr>
              <p:spPr>
                <a:xfrm rot="5400000">
                  <a:off x="4773608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79" name="타원 578">
                  <a:extLst>
                    <a:ext uri="{FF2B5EF4-FFF2-40B4-BE49-F238E27FC236}">
                      <a16:creationId xmlns:a16="http://schemas.microsoft.com/office/drawing/2014/main" id="{F1098BEA-24B2-48C3-819D-351DAF887CD1}"/>
                    </a:ext>
                  </a:extLst>
                </p:cNvPr>
                <p:cNvSpPr/>
                <p:nvPr/>
              </p:nvSpPr>
              <p:spPr>
                <a:xfrm rot="5400000">
                  <a:off x="4493514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80" name="타원 579">
                  <a:extLst>
                    <a:ext uri="{FF2B5EF4-FFF2-40B4-BE49-F238E27FC236}">
                      <a16:creationId xmlns:a16="http://schemas.microsoft.com/office/drawing/2014/main" id="{E8BAE8EB-55D3-4818-9262-ECB72B650585}"/>
                    </a:ext>
                  </a:extLst>
                </p:cNvPr>
                <p:cNvSpPr/>
                <p:nvPr/>
              </p:nvSpPr>
              <p:spPr>
                <a:xfrm rot="5400000">
                  <a:off x="4213419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81" name="타원 580">
                  <a:extLst>
                    <a:ext uri="{FF2B5EF4-FFF2-40B4-BE49-F238E27FC236}">
                      <a16:creationId xmlns:a16="http://schemas.microsoft.com/office/drawing/2014/main" id="{1796E28B-484A-4431-9756-4C5F3F98C005}"/>
                    </a:ext>
                  </a:extLst>
                </p:cNvPr>
                <p:cNvSpPr/>
                <p:nvPr/>
              </p:nvSpPr>
              <p:spPr>
                <a:xfrm rot="5400000">
                  <a:off x="3933325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82" name="타원 581">
                  <a:extLst>
                    <a:ext uri="{FF2B5EF4-FFF2-40B4-BE49-F238E27FC236}">
                      <a16:creationId xmlns:a16="http://schemas.microsoft.com/office/drawing/2014/main" id="{A563BEEB-9E39-49D9-AB97-96847CC3C766}"/>
                    </a:ext>
                  </a:extLst>
                </p:cNvPr>
                <p:cNvSpPr/>
                <p:nvPr/>
              </p:nvSpPr>
              <p:spPr>
                <a:xfrm rot="5400000">
                  <a:off x="3653231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83" name="타원 582">
                  <a:extLst>
                    <a:ext uri="{FF2B5EF4-FFF2-40B4-BE49-F238E27FC236}">
                      <a16:creationId xmlns:a16="http://schemas.microsoft.com/office/drawing/2014/main" id="{BAFD851A-FDC4-4F89-A9B8-ED46E219C1DC}"/>
                    </a:ext>
                  </a:extLst>
                </p:cNvPr>
                <p:cNvSpPr/>
                <p:nvPr/>
              </p:nvSpPr>
              <p:spPr>
                <a:xfrm rot="5400000">
                  <a:off x="3373137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84" name="타원 583">
                  <a:extLst>
                    <a:ext uri="{FF2B5EF4-FFF2-40B4-BE49-F238E27FC236}">
                      <a16:creationId xmlns:a16="http://schemas.microsoft.com/office/drawing/2014/main" id="{46A82356-27D0-4817-83DF-B80CFFC347C4}"/>
                    </a:ext>
                  </a:extLst>
                </p:cNvPr>
                <p:cNvSpPr/>
                <p:nvPr/>
              </p:nvSpPr>
              <p:spPr>
                <a:xfrm rot="5400000">
                  <a:off x="3093042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85" name="타원 584">
                  <a:extLst>
                    <a:ext uri="{FF2B5EF4-FFF2-40B4-BE49-F238E27FC236}">
                      <a16:creationId xmlns:a16="http://schemas.microsoft.com/office/drawing/2014/main" id="{1DC10889-9104-49E6-86EC-CBE5F8D637A0}"/>
                    </a:ext>
                  </a:extLst>
                </p:cNvPr>
                <p:cNvSpPr/>
                <p:nvPr/>
              </p:nvSpPr>
              <p:spPr>
                <a:xfrm rot="5400000">
                  <a:off x="2812948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86" name="타원 585">
                  <a:extLst>
                    <a:ext uri="{FF2B5EF4-FFF2-40B4-BE49-F238E27FC236}">
                      <a16:creationId xmlns:a16="http://schemas.microsoft.com/office/drawing/2014/main" id="{FB8F30E1-6A95-416D-8AF5-CA68B343726A}"/>
                    </a:ext>
                  </a:extLst>
                </p:cNvPr>
                <p:cNvSpPr/>
                <p:nvPr/>
              </p:nvSpPr>
              <p:spPr>
                <a:xfrm rot="5400000">
                  <a:off x="2532854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87" name="타원 586">
                  <a:extLst>
                    <a:ext uri="{FF2B5EF4-FFF2-40B4-BE49-F238E27FC236}">
                      <a16:creationId xmlns:a16="http://schemas.microsoft.com/office/drawing/2014/main" id="{4E6A0577-91E0-4AD2-970C-D50602B9E6DF}"/>
                    </a:ext>
                  </a:extLst>
                </p:cNvPr>
                <p:cNvSpPr/>
                <p:nvPr/>
              </p:nvSpPr>
              <p:spPr>
                <a:xfrm rot="5400000">
                  <a:off x="2252759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88" name="타원 587">
                  <a:extLst>
                    <a:ext uri="{FF2B5EF4-FFF2-40B4-BE49-F238E27FC236}">
                      <a16:creationId xmlns:a16="http://schemas.microsoft.com/office/drawing/2014/main" id="{0D73C8C4-BCB8-4B64-ADC4-BF9D7B9CF27B}"/>
                    </a:ext>
                  </a:extLst>
                </p:cNvPr>
                <p:cNvSpPr/>
                <p:nvPr/>
              </p:nvSpPr>
              <p:spPr>
                <a:xfrm rot="5400000">
                  <a:off x="1972665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89" name="타원 588">
                  <a:extLst>
                    <a:ext uri="{FF2B5EF4-FFF2-40B4-BE49-F238E27FC236}">
                      <a16:creationId xmlns:a16="http://schemas.microsoft.com/office/drawing/2014/main" id="{A8DA7C4B-CB67-4EF5-955A-B4F1BE8AF948}"/>
                    </a:ext>
                  </a:extLst>
                </p:cNvPr>
                <p:cNvSpPr/>
                <p:nvPr/>
              </p:nvSpPr>
              <p:spPr>
                <a:xfrm rot="5400000">
                  <a:off x="1692571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90" name="타원 589">
                  <a:extLst>
                    <a:ext uri="{FF2B5EF4-FFF2-40B4-BE49-F238E27FC236}">
                      <a16:creationId xmlns:a16="http://schemas.microsoft.com/office/drawing/2014/main" id="{13121653-543A-4891-B117-16C67E80AECF}"/>
                    </a:ext>
                  </a:extLst>
                </p:cNvPr>
                <p:cNvSpPr/>
                <p:nvPr/>
              </p:nvSpPr>
              <p:spPr>
                <a:xfrm rot="5400000">
                  <a:off x="1412476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91" name="타원 590">
                  <a:extLst>
                    <a:ext uri="{FF2B5EF4-FFF2-40B4-BE49-F238E27FC236}">
                      <a16:creationId xmlns:a16="http://schemas.microsoft.com/office/drawing/2014/main" id="{8F783147-DD43-47EE-A83A-A327BB756873}"/>
                    </a:ext>
                  </a:extLst>
                </p:cNvPr>
                <p:cNvSpPr/>
                <p:nvPr/>
              </p:nvSpPr>
              <p:spPr>
                <a:xfrm rot="5400000">
                  <a:off x="1132382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92" name="타원 591">
                  <a:extLst>
                    <a:ext uri="{FF2B5EF4-FFF2-40B4-BE49-F238E27FC236}">
                      <a16:creationId xmlns:a16="http://schemas.microsoft.com/office/drawing/2014/main" id="{F15F9361-61D5-45F7-AD1D-EE841D17B7CE}"/>
                    </a:ext>
                  </a:extLst>
                </p:cNvPr>
                <p:cNvSpPr/>
                <p:nvPr/>
              </p:nvSpPr>
              <p:spPr>
                <a:xfrm rot="5400000">
                  <a:off x="852288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93" name="타원 592">
                  <a:extLst>
                    <a:ext uri="{FF2B5EF4-FFF2-40B4-BE49-F238E27FC236}">
                      <a16:creationId xmlns:a16="http://schemas.microsoft.com/office/drawing/2014/main" id="{D8E2EEE4-55FF-4F98-A3F9-5C95B52DABCF}"/>
                    </a:ext>
                  </a:extLst>
                </p:cNvPr>
                <p:cNvSpPr/>
                <p:nvPr/>
              </p:nvSpPr>
              <p:spPr>
                <a:xfrm rot="5400000">
                  <a:off x="572193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94" name="타원 593">
                  <a:extLst>
                    <a:ext uri="{FF2B5EF4-FFF2-40B4-BE49-F238E27FC236}">
                      <a16:creationId xmlns:a16="http://schemas.microsoft.com/office/drawing/2014/main" id="{7CA3F583-7198-4A5F-BA1E-7869CB9B06F6}"/>
                    </a:ext>
                  </a:extLst>
                </p:cNvPr>
                <p:cNvSpPr/>
                <p:nvPr/>
              </p:nvSpPr>
              <p:spPr>
                <a:xfrm rot="5400000">
                  <a:off x="292099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95" name="타원 594">
                  <a:extLst>
                    <a:ext uri="{FF2B5EF4-FFF2-40B4-BE49-F238E27FC236}">
                      <a16:creationId xmlns:a16="http://schemas.microsoft.com/office/drawing/2014/main" id="{F0F2D607-4702-4510-B24D-E5008C3A0092}"/>
                    </a:ext>
                  </a:extLst>
                </p:cNvPr>
                <p:cNvSpPr/>
                <p:nvPr/>
              </p:nvSpPr>
              <p:spPr>
                <a:xfrm rot="5400000">
                  <a:off x="9535203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96" name="타원 595">
                  <a:extLst>
                    <a:ext uri="{FF2B5EF4-FFF2-40B4-BE49-F238E27FC236}">
                      <a16:creationId xmlns:a16="http://schemas.microsoft.com/office/drawing/2014/main" id="{CF74DDE3-A3CB-45F5-839F-0DC794C916D5}"/>
                    </a:ext>
                  </a:extLst>
                </p:cNvPr>
                <p:cNvSpPr/>
                <p:nvPr/>
              </p:nvSpPr>
              <p:spPr>
                <a:xfrm rot="5400000">
                  <a:off x="9255117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97" name="타원 596">
                  <a:extLst>
                    <a:ext uri="{FF2B5EF4-FFF2-40B4-BE49-F238E27FC236}">
                      <a16:creationId xmlns:a16="http://schemas.microsoft.com/office/drawing/2014/main" id="{30D5A2ED-FA59-4554-B865-71C37C68949A}"/>
                    </a:ext>
                  </a:extLst>
                </p:cNvPr>
                <p:cNvSpPr/>
                <p:nvPr/>
              </p:nvSpPr>
              <p:spPr>
                <a:xfrm rot="5400000">
                  <a:off x="8975023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98" name="타원 597">
                  <a:extLst>
                    <a:ext uri="{FF2B5EF4-FFF2-40B4-BE49-F238E27FC236}">
                      <a16:creationId xmlns:a16="http://schemas.microsoft.com/office/drawing/2014/main" id="{0E702DD5-C492-4B86-83C3-CA23E0C3537C}"/>
                    </a:ext>
                  </a:extLst>
                </p:cNvPr>
                <p:cNvSpPr/>
                <p:nvPr/>
              </p:nvSpPr>
              <p:spPr>
                <a:xfrm rot="5400000">
                  <a:off x="8694929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99" name="타원 598">
                  <a:extLst>
                    <a:ext uri="{FF2B5EF4-FFF2-40B4-BE49-F238E27FC236}">
                      <a16:creationId xmlns:a16="http://schemas.microsoft.com/office/drawing/2014/main" id="{E61AAC2D-AC20-4287-A0EE-55C7783430DD}"/>
                    </a:ext>
                  </a:extLst>
                </p:cNvPr>
                <p:cNvSpPr/>
                <p:nvPr/>
              </p:nvSpPr>
              <p:spPr>
                <a:xfrm rot="5400000">
                  <a:off x="8414834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00" name="타원 599">
                  <a:extLst>
                    <a:ext uri="{FF2B5EF4-FFF2-40B4-BE49-F238E27FC236}">
                      <a16:creationId xmlns:a16="http://schemas.microsoft.com/office/drawing/2014/main" id="{52249F1F-8536-415C-B090-289667BA4079}"/>
                    </a:ext>
                  </a:extLst>
                </p:cNvPr>
                <p:cNvSpPr/>
                <p:nvPr/>
              </p:nvSpPr>
              <p:spPr>
                <a:xfrm rot="5400000">
                  <a:off x="8134740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01" name="타원 600">
                  <a:extLst>
                    <a:ext uri="{FF2B5EF4-FFF2-40B4-BE49-F238E27FC236}">
                      <a16:creationId xmlns:a16="http://schemas.microsoft.com/office/drawing/2014/main" id="{07E48F7B-6FA5-4F83-9158-BDC59763D53A}"/>
                    </a:ext>
                  </a:extLst>
                </p:cNvPr>
                <p:cNvSpPr/>
                <p:nvPr/>
              </p:nvSpPr>
              <p:spPr>
                <a:xfrm rot="5400000">
                  <a:off x="7854646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02" name="타원 601">
                  <a:extLst>
                    <a:ext uri="{FF2B5EF4-FFF2-40B4-BE49-F238E27FC236}">
                      <a16:creationId xmlns:a16="http://schemas.microsoft.com/office/drawing/2014/main" id="{17E70107-D977-4FF4-9152-1E23C923229D}"/>
                    </a:ext>
                  </a:extLst>
                </p:cNvPr>
                <p:cNvSpPr/>
                <p:nvPr/>
              </p:nvSpPr>
              <p:spPr>
                <a:xfrm rot="5400000">
                  <a:off x="7574551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03" name="타원 602">
                  <a:extLst>
                    <a:ext uri="{FF2B5EF4-FFF2-40B4-BE49-F238E27FC236}">
                      <a16:creationId xmlns:a16="http://schemas.microsoft.com/office/drawing/2014/main" id="{0DA9700B-4888-4E03-ADEA-E4201C1E29DD}"/>
                    </a:ext>
                  </a:extLst>
                </p:cNvPr>
                <p:cNvSpPr/>
                <p:nvPr/>
              </p:nvSpPr>
              <p:spPr>
                <a:xfrm rot="5400000">
                  <a:off x="7294457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04" name="타원 603">
                  <a:extLst>
                    <a:ext uri="{FF2B5EF4-FFF2-40B4-BE49-F238E27FC236}">
                      <a16:creationId xmlns:a16="http://schemas.microsoft.com/office/drawing/2014/main" id="{CA2C0C36-F513-4E83-A85C-313C1A248A9F}"/>
                    </a:ext>
                  </a:extLst>
                </p:cNvPr>
                <p:cNvSpPr/>
                <p:nvPr/>
              </p:nvSpPr>
              <p:spPr>
                <a:xfrm rot="5400000">
                  <a:off x="7014363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05" name="타원 604">
                  <a:extLst>
                    <a:ext uri="{FF2B5EF4-FFF2-40B4-BE49-F238E27FC236}">
                      <a16:creationId xmlns:a16="http://schemas.microsoft.com/office/drawing/2014/main" id="{C6D6FAC0-A5ED-4CC1-BE24-63C9FC045BAF}"/>
                    </a:ext>
                  </a:extLst>
                </p:cNvPr>
                <p:cNvSpPr/>
                <p:nvPr/>
              </p:nvSpPr>
              <p:spPr>
                <a:xfrm rot="5400000">
                  <a:off x="6734268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06" name="타원 605">
                  <a:extLst>
                    <a:ext uri="{FF2B5EF4-FFF2-40B4-BE49-F238E27FC236}">
                      <a16:creationId xmlns:a16="http://schemas.microsoft.com/office/drawing/2014/main" id="{B6049C09-1243-4CED-AE3A-9C4661AE4FD6}"/>
                    </a:ext>
                  </a:extLst>
                </p:cNvPr>
                <p:cNvSpPr/>
                <p:nvPr/>
              </p:nvSpPr>
              <p:spPr>
                <a:xfrm rot="5400000">
                  <a:off x="6454174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363" name="그룹 362">
                <a:extLst>
                  <a:ext uri="{FF2B5EF4-FFF2-40B4-BE49-F238E27FC236}">
                    <a16:creationId xmlns:a16="http://schemas.microsoft.com/office/drawing/2014/main" id="{BF860C2F-6D96-4F38-9D99-D81CE859665D}"/>
                  </a:ext>
                </a:extLst>
              </p:cNvPr>
              <p:cNvGrpSpPr/>
              <p:nvPr/>
            </p:nvGrpSpPr>
            <p:grpSpPr>
              <a:xfrm>
                <a:off x="292100" y="5451213"/>
                <a:ext cx="9321800" cy="78697"/>
                <a:chOff x="292100" y="5451213"/>
                <a:chExt cx="9321800" cy="78697"/>
              </a:xfrm>
              <a:solidFill>
                <a:srgbClr val="F4F4F4"/>
              </a:solidFill>
            </p:grpSpPr>
            <p:sp>
              <p:nvSpPr>
                <p:cNvPr id="539" name="타원 538">
                  <a:extLst>
                    <a:ext uri="{FF2B5EF4-FFF2-40B4-BE49-F238E27FC236}">
                      <a16:creationId xmlns:a16="http://schemas.microsoft.com/office/drawing/2014/main" id="{7CE28F7E-B2E6-4BC8-9A55-893B77072C36}"/>
                    </a:ext>
                  </a:extLst>
                </p:cNvPr>
                <p:cNvSpPr/>
                <p:nvPr/>
              </p:nvSpPr>
              <p:spPr>
                <a:xfrm rot="5400000">
                  <a:off x="6174080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0" name="타원 539">
                  <a:extLst>
                    <a:ext uri="{FF2B5EF4-FFF2-40B4-BE49-F238E27FC236}">
                      <a16:creationId xmlns:a16="http://schemas.microsoft.com/office/drawing/2014/main" id="{B8967E5C-EEF5-44E3-BBC8-694988C293F5}"/>
                    </a:ext>
                  </a:extLst>
                </p:cNvPr>
                <p:cNvSpPr/>
                <p:nvPr/>
              </p:nvSpPr>
              <p:spPr>
                <a:xfrm rot="5400000">
                  <a:off x="5893985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1" name="타원 540">
                  <a:extLst>
                    <a:ext uri="{FF2B5EF4-FFF2-40B4-BE49-F238E27FC236}">
                      <a16:creationId xmlns:a16="http://schemas.microsoft.com/office/drawing/2014/main" id="{AECCA875-5AC9-4AFA-AF9E-71E1B1C9E7A0}"/>
                    </a:ext>
                  </a:extLst>
                </p:cNvPr>
                <p:cNvSpPr/>
                <p:nvPr/>
              </p:nvSpPr>
              <p:spPr>
                <a:xfrm rot="5400000">
                  <a:off x="5613891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2" name="타원 541">
                  <a:extLst>
                    <a:ext uri="{FF2B5EF4-FFF2-40B4-BE49-F238E27FC236}">
                      <a16:creationId xmlns:a16="http://schemas.microsoft.com/office/drawing/2014/main" id="{2CC93797-4C0B-4F4C-8766-21F6225A0007}"/>
                    </a:ext>
                  </a:extLst>
                </p:cNvPr>
                <p:cNvSpPr/>
                <p:nvPr/>
              </p:nvSpPr>
              <p:spPr>
                <a:xfrm rot="5400000">
                  <a:off x="5333797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3" name="타원 542">
                  <a:extLst>
                    <a:ext uri="{FF2B5EF4-FFF2-40B4-BE49-F238E27FC236}">
                      <a16:creationId xmlns:a16="http://schemas.microsoft.com/office/drawing/2014/main" id="{494237A0-BA9C-4ED4-8DA6-32D7A4C21F73}"/>
                    </a:ext>
                  </a:extLst>
                </p:cNvPr>
                <p:cNvSpPr/>
                <p:nvPr/>
              </p:nvSpPr>
              <p:spPr>
                <a:xfrm rot="5400000">
                  <a:off x="5053702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4" name="타원 543">
                  <a:extLst>
                    <a:ext uri="{FF2B5EF4-FFF2-40B4-BE49-F238E27FC236}">
                      <a16:creationId xmlns:a16="http://schemas.microsoft.com/office/drawing/2014/main" id="{C820E452-AF17-4C15-ACA9-BB52DE0C7380}"/>
                    </a:ext>
                  </a:extLst>
                </p:cNvPr>
                <p:cNvSpPr/>
                <p:nvPr/>
              </p:nvSpPr>
              <p:spPr>
                <a:xfrm rot="5400000">
                  <a:off x="4773608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5" name="타원 544">
                  <a:extLst>
                    <a:ext uri="{FF2B5EF4-FFF2-40B4-BE49-F238E27FC236}">
                      <a16:creationId xmlns:a16="http://schemas.microsoft.com/office/drawing/2014/main" id="{7BC1F14B-3750-4D5C-8C8E-60F18B3AEBC2}"/>
                    </a:ext>
                  </a:extLst>
                </p:cNvPr>
                <p:cNvSpPr/>
                <p:nvPr/>
              </p:nvSpPr>
              <p:spPr>
                <a:xfrm rot="5400000">
                  <a:off x="4493514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6" name="타원 545">
                  <a:extLst>
                    <a:ext uri="{FF2B5EF4-FFF2-40B4-BE49-F238E27FC236}">
                      <a16:creationId xmlns:a16="http://schemas.microsoft.com/office/drawing/2014/main" id="{895CC6F3-966F-401A-AAB9-4572AA7D54B3}"/>
                    </a:ext>
                  </a:extLst>
                </p:cNvPr>
                <p:cNvSpPr/>
                <p:nvPr/>
              </p:nvSpPr>
              <p:spPr>
                <a:xfrm rot="5400000">
                  <a:off x="4213419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7" name="타원 546">
                  <a:extLst>
                    <a:ext uri="{FF2B5EF4-FFF2-40B4-BE49-F238E27FC236}">
                      <a16:creationId xmlns:a16="http://schemas.microsoft.com/office/drawing/2014/main" id="{997AF9B5-138F-4FA8-A121-6F573249FBA9}"/>
                    </a:ext>
                  </a:extLst>
                </p:cNvPr>
                <p:cNvSpPr/>
                <p:nvPr/>
              </p:nvSpPr>
              <p:spPr>
                <a:xfrm rot="5400000">
                  <a:off x="3933325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8" name="타원 547">
                  <a:extLst>
                    <a:ext uri="{FF2B5EF4-FFF2-40B4-BE49-F238E27FC236}">
                      <a16:creationId xmlns:a16="http://schemas.microsoft.com/office/drawing/2014/main" id="{B0F8F3CA-70F2-4F87-B7E9-BC01DC05B692}"/>
                    </a:ext>
                  </a:extLst>
                </p:cNvPr>
                <p:cNvSpPr/>
                <p:nvPr/>
              </p:nvSpPr>
              <p:spPr>
                <a:xfrm rot="5400000">
                  <a:off x="3653231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9" name="타원 548">
                  <a:extLst>
                    <a:ext uri="{FF2B5EF4-FFF2-40B4-BE49-F238E27FC236}">
                      <a16:creationId xmlns:a16="http://schemas.microsoft.com/office/drawing/2014/main" id="{54197F1D-93DB-4DA0-A559-0ACF66DE21F4}"/>
                    </a:ext>
                  </a:extLst>
                </p:cNvPr>
                <p:cNvSpPr/>
                <p:nvPr/>
              </p:nvSpPr>
              <p:spPr>
                <a:xfrm rot="5400000">
                  <a:off x="3373137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0" name="타원 549">
                  <a:extLst>
                    <a:ext uri="{FF2B5EF4-FFF2-40B4-BE49-F238E27FC236}">
                      <a16:creationId xmlns:a16="http://schemas.microsoft.com/office/drawing/2014/main" id="{B6342C82-2BF2-4385-8AA9-B34D92ADC072}"/>
                    </a:ext>
                  </a:extLst>
                </p:cNvPr>
                <p:cNvSpPr/>
                <p:nvPr/>
              </p:nvSpPr>
              <p:spPr>
                <a:xfrm rot="5400000">
                  <a:off x="3093042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1" name="타원 550">
                  <a:extLst>
                    <a:ext uri="{FF2B5EF4-FFF2-40B4-BE49-F238E27FC236}">
                      <a16:creationId xmlns:a16="http://schemas.microsoft.com/office/drawing/2014/main" id="{40D6C5AF-047E-4821-8D8C-2EAD4AD2815B}"/>
                    </a:ext>
                  </a:extLst>
                </p:cNvPr>
                <p:cNvSpPr/>
                <p:nvPr/>
              </p:nvSpPr>
              <p:spPr>
                <a:xfrm rot="5400000">
                  <a:off x="2812948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2" name="타원 551">
                  <a:extLst>
                    <a:ext uri="{FF2B5EF4-FFF2-40B4-BE49-F238E27FC236}">
                      <a16:creationId xmlns:a16="http://schemas.microsoft.com/office/drawing/2014/main" id="{6FDAA575-D550-48C0-AE65-B890BB9C0F93}"/>
                    </a:ext>
                  </a:extLst>
                </p:cNvPr>
                <p:cNvSpPr/>
                <p:nvPr/>
              </p:nvSpPr>
              <p:spPr>
                <a:xfrm rot="5400000">
                  <a:off x="2532854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3" name="타원 552">
                  <a:extLst>
                    <a:ext uri="{FF2B5EF4-FFF2-40B4-BE49-F238E27FC236}">
                      <a16:creationId xmlns:a16="http://schemas.microsoft.com/office/drawing/2014/main" id="{183DD44B-BBF1-4DBC-9B19-D44949FFD741}"/>
                    </a:ext>
                  </a:extLst>
                </p:cNvPr>
                <p:cNvSpPr/>
                <p:nvPr/>
              </p:nvSpPr>
              <p:spPr>
                <a:xfrm rot="5400000">
                  <a:off x="2252759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4" name="타원 553">
                  <a:extLst>
                    <a:ext uri="{FF2B5EF4-FFF2-40B4-BE49-F238E27FC236}">
                      <a16:creationId xmlns:a16="http://schemas.microsoft.com/office/drawing/2014/main" id="{67BDF4C2-6205-4F17-915F-F6B09D9E5FB3}"/>
                    </a:ext>
                  </a:extLst>
                </p:cNvPr>
                <p:cNvSpPr/>
                <p:nvPr/>
              </p:nvSpPr>
              <p:spPr>
                <a:xfrm rot="5400000">
                  <a:off x="1972665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5" name="타원 554">
                  <a:extLst>
                    <a:ext uri="{FF2B5EF4-FFF2-40B4-BE49-F238E27FC236}">
                      <a16:creationId xmlns:a16="http://schemas.microsoft.com/office/drawing/2014/main" id="{BFD489C4-D032-4FD2-8428-DBDB278935B8}"/>
                    </a:ext>
                  </a:extLst>
                </p:cNvPr>
                <p:cNvSpPr/>
                <p:nvPr/>
              </p:nvSpPr>
              <p:spPr>
                <a:xfrm rot="5400000">
                  <a:off x="1692571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6" name="타원 555">
                  <a:extLst>
                    <a:ext uri="{FF2B5EF4-FFF2-40B4-BE49-F238E27FC236}">
                      <a16:creationId xmlns:a16="http://schemas.microsoft.com/office/drawing/2014/main" id="{6E8A2FAD-E2AF-45EF-BF17-0C872DE2CCE6}"/>
                    </a:ext>
                  </a:extLst>
                </p:cNvPr>
                <p:cNvSpPr/>
                <p:nvPr/>
              </p:nvSpPr>
              <p:spPr>
                <a:xfrm rot="5400000">
                  <a:off x="1412476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7" name="타원 556">
                  <a:extLst>
                    <a:ext uri="{FF2B5EF4-FFF2-40B4-BE49-F238E27FC236}">
                      <a16:creationId xmlns:a16="http://schemas.microsoft.com/office/drawing/2014/main" id="{2D5F18C9-FFB2-49EA-A2BE-3FA39A146105}"/>
                    </a:ext>
                  </a:extLst>
                </p:cNvPr>
                <p:cNvSpPr/>
                <p:nvPr/>
              </p:nvSpPr>
              <p:spPr>
                <a:xfrm rot="5400000">
                  <a:off x="1132382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8" name="타원 557">
                  <a:extLst>
                    <a:ext uri="{FF2B5EF4-FFF2-40B4-BE49-F238E27FC236}">
                      <a16:creationId xmlns:a16="http://schemas.microsoft.com/office/drawing/2014/main" id="{3D9F836E-08C1-43C6-83E3-B7DD2D9712D5}"/>
                    </a:ext>
                  </a:extLst>
                </p:cNvPr>
                <p:cNvSpPr/>
                <p:nvPr/>
              </p:nvSpPr>
              <p:spPr>
                <a:xfrm rot="5400000">
                  <a:off x="852288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9" name="타원 558">
                  <a:extLst>
                    <a:ext uri="{FF2B5EF4-FFF2-40B4-BE49-F238E27FC236}">
                      <a16:creationId xmlns:a16="http://schemas.microsoft.com/office/drawing/2014/main" id="{ADFF32A4-2BB9-452E-8135-DB0B2128A3B3}"/>
                    </a:ext>
                  </a:extLst>
                </p:cNvPr>
                <p:cNvSpPr/>
                <p:nvPr/>
              </p:nvSpPr>
              <p:spPr>
                <a:xfrm rot="5400000">
                  <a:off x="572193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0" name="타원 559">
                  <a:extLst>
                    <a:ext uri="{FF2B5EF4-FFF2-40B4-BE49-F238E27FC236}">
                      <a16:creationId xmlns:a16="http://schemas.microsoft.com/office/drawing/2014/main" id="{C4968BB2-FDFA-458A-8416-095FD2866C73}"/>
                    </a:ext>
                  </a:extLst>
                </p:cNvPr>
                <p:cNvSpPr/>
                <p:nvPr/>
              </p:nvSpPr>
              <p:spPr>
                <a:xfrm rot="5400000">
                  <a:off x="292099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1" name="타원 560">
                  <a:extLst>
                    <a:ext uri="{FF2B5EF4-FFF2-40B4-BE49-F238E27FC236}">
                      <a16:creationId xmlns:a16="http://schemas.microsoft.com/office/drawing/2014/main" id="{736006A2-EB2F-4AF6-ADAF-F3F16C2A8732}"/>
                    </a:ext>
                  </a:extLst>
                </p:cNvPr>
                <p:cNvSpPr/>
                <p:nvPr/>
              </p:nvSpPr>
              <p:spPr>
                <a:xfrm rot="5400000">
                  <a:off x="9535203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2" name="타원 561">
                  <a:extLst>
                    <a:ext uri="{FF2B5EF4-FFF2-40B4-BE49-F238E27FC236}">
                      <a16:creationId xmlns:a16="http://schemas.microsoft.com/office/drawing/2014/main" id="{68D08998-6411-42B6-8271-331223A3602D}"/>
                    </a:ext>
                  </a:extLst>
                </p:cNvPr>
                <p:cNvSpPr/>
                <p:nvPr/>
              </p:nvSpPr>
              <p:spPr>
                <a:xfrm rot="5400000">
                  <a:off x="9255117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3" name="타원 562">
                  <a:extLst>
                    <a:ext uri="{FF2B5EF4-FFF2-40B4-BE49-F238E27FC236}">
                      <a16:creationId xmlns:a16="http://schemas.microsoft.com/office/drawing/2014/main" id="{667B8588-C25E-4D47-91F3-B5B74555A97C}"/>
                    </a:ext>
                  </a:extLst>
                </p:cNvPr>
                <p:cNvSpPr/>
                <p:nvPr/>
              </p:nvSpPr>
              <p:spPr>
                <a:xfrm rot="5400000">
                  <a:off x="8975023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4" name="타원 563">
                  <a:extLst>
                    <a:ext uri="{FF2B5EF4-FFF2-40B4-BE49-F238E27FC236}">
                      <a16:creationId xmlns:a16="http://schemas.microsoft.com/office/drawing/2014/main" id="{C28D0057-6AE4-4627-8965-D8D2C9C2F917}"/>
                    </a:ext>
                  </a:extLst>
                </p:cNvPr>
                <p:cNvSpPr/>
                <p:nvPr/>
              </p:nvSpPr>
              <p:spPr>
                <a:xfrm rot="5400000">
                  <a:off x="8694929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5" name="타원 564">
                  <a:extLst>
                    <a:ext uri="{FF2B5EF4-FFF2-40B4-BE49-F238E27FC236}">
                      <a16:creationId xmlns:a16="http://schemas.microsoft.com/office/drawing/2014/main" id="{C963DF19-D4E7-48AB-8D6E-B0AA7356BEBD}"/>
                    </a:ext>
                  </a:extLst>
                </p:cNvPr>
                <p:cNvSpPr/>
                <p:nvPr/>
              </p:nvSpPr>
              <p:spPr>
                <a:xfrm rot="5400000">
                  <a:off x="8414834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6" name="타원 565">
                  <a:extLst>
                    <a:ext uri="{FF2B5EF4-FFF2-40B4-BE49-F238E27FC236}">
                      <a16:creationId xmlns:a16="http://schemas.microsoft.com/office/drawing/2014/main" id="{0C61D5F9-89B6-4BF4-B91D-0CE749E0AC47}"/>
                    </a:ext>
                  </a:extLst>
                </p:cNvPr>
                <p:cNvSpPr/>
                <p:nvPr/>
              </p:nvSpPr>
              <p:spPr>
                <a:xfrm rot="5400000">
                  <a:off x="8134740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7" name="타원 566">
                  <a:extLst>
                    <a:ext uri="{FF2B5EF4-FFF2-40B4-BE49-F238E27FC236}">
                      <a16:creationId xmlns:a16="http://schemas.microsoft.com/office/drawing/2014/main" id="{B0DA5AF2-2A3A-419A-95F2-60012981756C}"/>
                    </a:ext>
                  </a:extLst>
                </p:cNvPr>
                <p:cNvSpPr/>
                <p:nvPr/>
              </p:nvSpPr>
              <p:spPr>
                <a:xfrm rot="5400000">
                  <a:off x="7854646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8" name="타원 567">
                  <a:extLst>
                    <a:ext uri="{FF2B5EF4-FFF2-40B4-BE49-F238E27FC236}">
                      <a16:creationId xmlns:a16="http://schemas.microsoft.com/office/drawing/2014/main" id="{4FEF1AE4-72B2-43BC-A006-E7D7B2D211A7}"/>
                    </a:ext>
                  </a:extLst>
                </p:cNvPr>
                <p:cNvSpPr/>
                <p:nvPr/>
              </p:nvSpPr>
              <p:spPr>
                <a:xfrm rot="5400000">
                  <a:off x="7574551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9" name="타원 568">
                  <a:extLst>
                    <a:ext uri="{FF2B5EF4-FFF2-40B4-BE49-F238E27FC236}">
                      <a16:creationId xmlns:a16="http://schemas.microsoft.com/office/drawing/2014/main" id="{EA1D3A29-849F-49CE-910D-66A7C99317B1}"/>
                    </a:ext>
                  </a:extLst>
                </p:cNvPr>
                <p:cNvSpPr/>
                <p:nvPr/>
              </p:nvSpPr>
              <p:spPr>
                <a:xfrm rot="5400000">
                  <a:off x="7294457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70" name="타원 569">
                  <a:extLst>
                    <a:ext uri="{FF2B5EF4-FFF2-40B4-BE49-F238E27FC236}">
                      <a16:creationId xmlns:a16="http://schemas.microsoft.com/office/drawing/2014/main" id="{AC6B34E7-6D60-45AA-92B8-CC9ADEDF19AC}"/>
                    </a:ext>
                  </a:extLst>
                </p:cNvPr>
                <p:cNvSpPr/>
                <p:nvPr/>
              </p:nvSpPr>
              <p:spPr>
                <a:xfrm rot="5400000">
                  <a:off x="7014363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71" name="타원 570">
                  <a:extLst>
                    <a:ext uri="{FF2B5EF4-FFF2-40B4-BE49-F238E27FC236}">
                      <a16:creationId xmlns:a16="http://schemas.microsoft.com/office/drawing/2014/main" id="{F79A8E5D-BCA7-4692-9FC5-4C1D31816A04}"/>
                    </a:ext>
                  </a:extLst>
                </p:cNvPr>
                <p:cNvSpPr/>
                <p:nvPr/>
              </p:nvSpPr>
              <p:spPr>
                <a:xfrm rot="5400000">
                  <a:off x="6734268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72" name="타원 571">
                  <a:extLst>
                    <a:ext uri="{FF2B5EF4-FFF2-40B4-BE49-F238E27FC236}">
                      <a16:creationId xmlns:a16="http://schemas.microsoft.com/office/drawing/2014/main" id="{3EBA2137-623C-4FC9-8FAF-DB6930C6733E}"/>
                    </a:ext>
                  </a:extLst>
                </p:cNvPr>
                <p:cNvSpPr/>
                <p:nvPr/>
              </p:nvSpPr>
              <p:spPr>
                <a:xfrm rot="5400000">
                  <a:off x="6454174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364" name="그룹 363">
                <a:extLst>
                  <a:ext uri="{FF2B5EF4-FFF2-40B4-BE49-F238E27FC236}">
                    <a16:creationId xmlns:a16="http://schemas.microsoft.com/office/drawing/2014/main" id="{1A315AD7-8020-4DA7-859E-77AB0537B012}"/>
                  </a:ext>
                </a:extLst>
              </p:cNvPr>
              <p:cNvGrpSpPr/>
              <p:nvPr/>
            </p:nvGrpSpPr>
            <p:grpSpPr>
              <a:xfrm>
                <a:off x="292100" y="5188890"/>
                <a:ext cx="9321800" cy="78697"/>
                <a:chOff x="292100" y="5188890"/>
                <a:chExt cx="9321800" cy="78697"/>
              </a:xfrm>
              <a:solidFill>
                <a:srgbClr val="F6F6F6"/>
              </a:solidFill>
            </p:grpSpPr>
            <p:sp>
              <p:nvSpPr>
                <p:cNvPr id="505" name="타원 504">
                  <a:extLst>
                    <a:ext uri="{FF2B5EF4-FFF2-40B4-BE49-F238E27FC236}">
                      <a16:creationId xmlns:a16="http://schemas.microsoft.com/office/drawing/2014/main" id="{9EB3E31C-6D5E-4C9B-98AC-B539C2420859}"/>
                    </a:ext>
                  </a:extLst>
                </p:cNvPr>
                <p:cNvSpPr/>
                <p:nvPr/>
              </p:nvSpPr>
              <p:spPr>
                <a:xfrm rot="5400000">
                  <a:off x="6174080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06" name="타원 505">
                  <a:extLst>
                    <a:ext uri="{FF2B5EF4-FFF2-40B4-BE49-F238E27FC236}">
                      <a16:creationId xmlns:a16="http://schemas.microsoft.com/office/drawing/2014/main" id="{311CF871-149E-4992-BDFC-E447FC2B115D}"/>
                    </a:ext>
                  </a:extLst>
                </p:cNvPr>
                <p:cNvSpPr/>
                <p:nvPr/>
              </p:nvSpPr>
              <p:spPr>
                <a:xfrm rot="5400000">
                  <a:off x="5893985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07" name="타원 506">
                  <a:extLst>
                    <a:ext uri="{FF2B5EF4-FFF2-40B4-BE49-F238E27FC236}">
                      <a16:creationId xmlns:a16="http://schemas.microsoft.com/office/drawing/2014/main" id="{2C18258F-AF08-4BE5-99AF-3E19A095E279}"/>
                    </a:ext>
                  </a:extLst>
                </p:cNvPr>
                <p:cNvSpPr/>
                <p:nvPr/>
              </p:nvSpPr>
              <p:spPr>
                <a:xfrm rot="5400000">
                  <a:off x="5613891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08" name="타원 507">
                  <a:extLst>
                    <a:ext uri="{FF2B5EF4-FFF2-40B4-BE49-F238E27FC236}">
                      <a16:creationId xmlns:a16="http://schemas.microsoft.com/office/drawing/2014/main" id="{0CC6348F-0F3C-41C1-A2D9-0F8C5E7631C4}"/>
                    </a:ext>
                  </a:extLst>
                </p:cNvPr>
                <p:cNvSpPr/>
                <p:nvPr/>
              </p:nvSpPr>
              <p:spPr>
                <a:xfrm rot="5400000">
                  <a:off x="5333797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09" name="타원 508">
                  <a:extLst>
                    <a:ext uri="{FF2B5EF4-FFF2-40B4-BE49-F238E27FC236}">
                      <a16:creationId xmlns:a16="http://schemas.microsoft.com/office/drawing/2014/main" id="{073542DA-7E50-4BAD-AEAE-587502B469B2}"/>
                    </a:ext>
                  </a:extLst>
                </p:cNvPr>
                <p:cNvSpPr/>
                <p:nvPr/>
              </p:nvSpPr>
              <p:spPr>
                <a:xfrm rot="5400000">
                  <a:off x="5053702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10" name="타원 509">
                  <a:extLst>
                    <a:ext uri="{FF2B5EF4-FFF2-40B4-BE49-F238E27FC236}">
                      <a16:creationId xmlns:a16="http://schemas.microsoft.com/office/drawing/2014/main" id="{450F463D-85EC-4B3E-93AC-1CCCC73F7A99}"/>
                    </a:ext>
                  </a:extLst>
                </p:cNvPr>
                <p:cNvSpPr/>
                <p:nvPr/>
              </p:nvSpPr>
              <p:spPr>
                <a:xfrm rot="5400000">
                  <a:off x="4773608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11" name="타원 510">
                  <a:extLst>
                    <a:ext uri="{FF2B5EF4-FFF2-40B4-BE49-F238E27FC236}">
                      <a16:creationId xmlns:a16="http://schemas.microsoft.com/office/drawing/2014/main" id="{78132F33-C229-4442-AB03-4485EA5FD7B4}"/>
                    </a:ext>
                  </a:extLst>
                </p:cNvPr>
                <p:cNvSpPr/>
                <p:nvPr/>
              </p:nvSpPr>
              <p:spPr>
                <a:xfrm rot="5400000">
                  <a:off x="4493514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12" name="타원 511">
                  <a:extLst>
                    <a:ext uri="{FF2B5EF4-FFF2-40B4-BE49-F238E27FC236}">
                      <a16:creationId xmlns:a16="http://schemas.microsoft.com/office/drawing/2014/main" id="{EA0F9C36-AE14-4CA4-8DD8-786D2BD8826C}"/>
                    </a:ext>
                  </a:extLst>
                </p:cNvPr>
                <p:cNvSpPr/>
                <p:nvPr/>
              </p:nvSpPr>
              <p:spPr>
                <a:xfrm rot="5400000">
                  <a:off x="4213419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13" name="타원 512">
                  <a:extLst>
                    <a:ext uri="{FF2B5EF4-FFF2-40B4-BE49-F238E27FC236}">
                      <a16:creationId xmlns:a16="http://schemas.microsoft.com/office/drawing/2014/main" id="{29DBA85C-DCDF-4826-91F0-96073428A47E}"/>
                    </a:ext>
                  </a:extLst>
                </p:cNvPr>
                <p:cNvSpPr/>
                <p:nvPr/>
              </p:nvSpPr>
              <p:spPr>
                <a:xfrm rot="5400000">
                  <a:off x="3933325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14" name="타원 513">
                  <a:extLst>
                    <a:ext uri="{FF2B5EF4-FFF2-40B4-BE49-F238E27FC236}">
                      <a16:creationId xmlns:a16="http://schemas.microsoft.com/office/drawing/2014/main" id="{41DAF520-ACA1-446E-93A4-66E504F47850}"/>
                    </a:ext>
                  </a:extLst>
                </p:cNvPr>
                <p:cNvSpPr/>
                <p:nvPr/>
              </p:nvSpPr>
              <p:spPr>
                <a:xfrm rot="5400000">
                  <a:off x="3653231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15" name="타원 514">
                  <a:extLst>
                    <a:ext uri="{FF2B5EF4-FFF2-40B4-BE49-F238E27FC236}">
                      <a16:creationId xmlns:a16="http://schemas.microsoft.com/office/drawing/2014/main" id="{672E046E-506A-4483-8A4E-620015C6ABCC}"/>
                    </a:ext>
                  </a:extLst>
                </p:cNvPr>
                <p:cNvSpPr/>
                <p:nvPr/>
              </p:nvSpPr>
              <p:spPr>
                <a:xfrm rot="5400000">
                  <a:off x="3373137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16" name="타원 515">
                  <a:extLst>
                    <a:ext uri="{FF2B5EF4-FFF2-40B4-BE49-F238E27FC236}">
                      <a16:creationId xmlns:a16="http://schemas.microsoft.com/office/drawing/2014/main" id="{A6800377-4C12-4895-8B7D-E3EDF4DF9D18}"/>
                    </a:ext>
                  </a:extLst>
                </p:cNvPr>
                <p:cNvSpPr/>
                <p:nvPr/>
              </p:nvSpPr>
              <p:spPr>
                <a:xfrm rot="5400000">
                  <a:off x="3093042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17" name="타원 516">
                  <a:extLst>
                    <a:ext uri="{FF2B5EF4-FFF2-40B4-BE49-F238E27FC236}">
                      <a16:creationId xmlns:a16="http://schemas.microsoft.com/office/drawing/2014/main" id="{3FA9D292-AECA-4FC4-843B-095D096622C6}"/>
                    </a:ext>
                  </a:extLst>
                </p:cNvPr>
                <p:cNvSpPr/>
                <p:nvPr/>
              </p:nvSpPr>
              <p:spPr>
                <a:xfrm rot="5400000">
                  <a:off x="2812948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18" name="타원 517">
                  <a:extLst>
                    <a:ext uri="{FF2B5EF4-FFF2-40B4-BE49-F238E27FC236}">
                      <a16:creationId xmlns:a16="http://schemas.microsoft.com/office/drawing/2014/main" id="{2027814A-F3DC-4B99-82A2-A03012AE4983}"/>
                    </a:ext>
                  </a:extLst>
                </p:cNvPr>
                <p:cNvSpPr/>
                <p:nvPr/>
              </p:nvSpPr>
              <p:spPr>
                <a:xfrm rot="5400000">
                  <a:off x="2532854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19" name="타원 518">
                  <a:extLst>
                    <a:ext uri="{FF2B5EF4-FFF2-40B4-BE49-F238E27FC236}">
                      <a16:creationId xmlns:a16="http://schemas.microsoft.com/office/drawing/2014/main" id="{54C21CDC-32CA-448B-A00C-24CA33F3A166}"/>
                    </a:ext>
                  </a:extLst>
                </p:cNvPr>
                <p:cNvSpPr/>
                <p:nvPr/>
              </p:nvSpPr>
              <p:spPr>
                <a:xfrm rot="5400000">
                  <a:off x="2252759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20" name="타원 519">
                  <a:extLst>
                    <a:ext uri="{FF2B5EF4-FFF2-40B4-BE49-F238E27FC236}">
                      <a16:creationId xmlns:a16="http://schemas.microsoft.com/office/drawing/2014/main" id="{7847B851-C3C8-4D2A-A67E-BB597BFAB3EC}"/>
                    </a:ext>
                  </a:extLst>
                </p:cNvPr>
                <p:cNvSpPr/>
                <p:nvPr/>
              </p:nvSpPr>
              <p:spPr>
                <a:xfrm rot="5400000">
                  <a:off x="1972665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21" name="타원 520">
                  <a:extLst>
                    <a:ext uri="{FF2B5EF4-FFF2-40B4-BE49-F238E27FC236}">
                      <a16:creationId xmlns:a16="http://schemas.microsoft.com/office/drawing/2014/main" id="{78A9007C-9B91-44C1-ACC2-DD9DD80F6037}"/>
                    </a:ext>
                  </a:extLst>
                </p:cNvPr>
                <p:cNvSpPr/>
                <p:nvPr/>
              </p:nvSpPr>
              <p:spPr>
                <a:xfrm rot="5400000">
                  <a:off x="1692571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22" name="타원 521">
                  <a:extLst>
                    <a:ext uri="{FF2B5EF4-FFF2-40B4-BE49-F238E27FC236}">
                      <a16:creationId xmlns:a16="http://schemas.microsoft.com/office/drawing/2014/main" id="{271A26B1-7591-446C-89A9-C830D3626417}"/>
                    </a:ext>
                  </a:extLst>
                </p:cNvPr>
                <p:cNvSpPr/>
                <p:nvPr/>
              </p:nvSpPr>
              <p:spPr>
                <a:xfrm rot="5400000">
                  <a:off x="1412476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23" name="타원 522">
                  <a:extLst>
                    <a:ext uri="{FF2B5EF4-FFF2-40B4-BE49-F238E27FC236}">
                      <a16:creationId xmlns:a16="http://schemas.microsoft.com/office/drawing/2014/main" id="{7E5808F3-C323-46A0-8550-5F35EC719E6A}"/>
                    </a:ext>
                  </a:extLst>
                </p:cNvPr>
                <p:cNvSpPr/>
                <p:nvPr/>
              </p:nvSpPr>
              <p:spPr>
                <a:xfrm rot="5400000">
                  <a:off x="1132382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24" name="타원 523">
                  <a:extLst>
                    <a:ext uri="{FF2B5EF4-FFF2-40B4-BE49-F238E27FC236}">
                      <a16:creationId xmlns:a16="http://schemas.microsoft.com/office/drawing/2014/main" id="{BC7C326C-6BD2-4BC4-A4CD-2F202A31A145}"/>
                    </a:ext>
                  </a:extLst>
                </p:cNvPr>
                <p:cNvSpPr/>
                <p:nvPr/>
              </p:nvSpPr>
              <p:spPr>
                <a:xfrm rot="5400000">
                  <a:off x="852288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25" name="타원 524">
                  <a:extLst>
                    <a:ext uri="{FF2B5EF4-FFF2-40B4-BE49-F238E27FC236}">
                      <a16:creationId xmlns:a16="http://schemas.microsoft.com/office/drawing/2014/main" id="{54B9614D-3C15-41B7-B9F0-98848A45A96C}"/>
                    </a:ext>
                  </a:extLst>
                </p:cNvPr>
                <p:cNvSpPr/>
                <p:nvPr/>
              </p:nvSpPr>
              <p:spPr>
                <a:xfrm rot="5400000">
                  <a:off x="572193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26" name="타원 525">
                  <a:extLst>
                    <a:ext uri="{FF2B5EF4-FFF2-40B4-BE49-F238E27FC236}">
                      <a16:creationId xmlns:a16="http://schemas.microsoft.com/office/drawing/2014/main" id="{3A6580D7-B438-4547-9C30-1B31DE24EC3A}"/>
                    </a:ext>
                  </a:extLst>
                </p:cNvPr>
                <p:cNvSpPr/>
                <p:nvPr/>
              </p:nvSpPr>
              <p:spPr>
                <a:xfrm rot="5400000">
                  <a:off x="292099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27" name="타원 526">
                  <a:extLst>
                    <a:ext uri="{FF2B5EF4-FFF2-40B4-BE49-F238E27FC236}">
                      <a16:creationId xmlns:a16="http://schemas.microsoft.com/office/drawing/2014/main" id="{9C856434-8D9C-4404-A7AD-64D1BA5CAD59}"/>
                    </a:ext>
                  </a:extLst>
                </p:cNvPr>
                <p:cNvSpPr/>
                <p:nvPr/>
              </p:nvSpPr>
              <p:spPr>
                <a:xfrm rot="5400000">
                  <a:off x="9535203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28" name="타원 527">
                  <a:extLst>
                    <a:ext uri="{FF2B5EF4-FFF2-40B4-BE49-F238E27FC236}">
                      <a16:creationId xmlns:a16="http://schemas.microsoft.com/office/drawing/2014/main" id="{835D7EF2-C249-401F-8D6C-B4F6A64DFB5A}"/>
                    </a:ext>
                  </a:extLst>
                </p:cNvPr>
                <p:cNvSpPr/>
                <p:nvPr/>
              </p:nvSpPr>
              <p:spPr>
                <a:xfrm rot="5400000">
                  <a:off x="9255117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29" name="타원 528">
                  <a:extLst>
                    <a:ext uri="{FF2B5EF4-FFF2-40B4-BE49-F238E27FC236}">
                      <a16:creationId xmlns:a16="http://schemas.microsoft.com/office/drawing/2014/main" id="{87149DC3-F135-40C8-AB95-E28C66E23985}"/>
                    </a:ext>
                  </a:extLst>
                </p:cNvPr>
                <p:cNvSpPr/>
                <p:nvPr/>
              </p:nvSpPr>
              <p:spPr>
                <a:xfrm rot="5400000">
                  <a:off x="8975023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30" name="타원 529">
                  <a:extLst>
                    <a:ext uri="{FF2B5EF4-FFF2-40B4-BE49-F238E27FC236}">
                      <a16:creationId xmlns:a16="http://schemas.microsoft.com/office/drawing/2014/main" id="{DF19AF2A-EFDA-4579-9440-19E29A264B1D}"/>
                    </a:ext>
                  </a:extLst>
                </p:cNvPr>
                <p:cNvSpPr/>
                <p:nvPr/>
              </p:nvSpPr>
              <p:spPr>
                <a:xfrm rot="5400000">
                  <a:off x="8694929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31" name="타원 530">
                  <a:extLst>
                    <a:ext uri="{FF2B5EF4-FFF2-40B4-BE49-F238E27FC236}">
                      <a16:creationId xmlns:a16="http://schemas.microsoft.com/office/drawing/2014/main" id="{B6FEA34E-F8C6-44F5-AD3E-6CAAD11927E5}"/>
                    </a:ext>
                  </a:extLst>
                </p:cNvPr>
                <p:cNvSpPr/>
                <p:nvPr/>
              </p:nvSpPr>
              <p:spPr>
                <a:xfrm rot="5400000">
                  <a:off x="8414834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32" name="타원 531">
                  <a:extLst>
                    <a:ext uri="{FF2B5EF4-FFF2-40B4-BE49-F238E27FC236}">
                      <a16:creationId xmlns:a16="http://schemas.microsoft.com/office/drawing/2014/main" id="{DE046FFA-A27E-495C-9B86-1AC4A583DC7D}"/>
                    </a:ext>
                  </a:extLst>
                </p:cNvPr>
                <p:cNvSpPr/>
                <p:nvPr/>
              </p:nvSpPr>
              <p:spPr>
                <a:xfrm rot="5400000">
                  <a:off x="8134740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33" name="타원 532">
                  <a:extLst>
                    <a:ext uri="{FF2B5EF4-FFF2-40B4-BE49-F238E27FC236}">
                      <a16:creationId xmlns:a16="http://schemas.microsoft.com/office/drawing/2014/main" id="{491F6DBD-751F-4019-A78F-BE9391E089E9}"/>
                    </a:ext>
                  </a:extLst>
                </p:cNvPr>
                <p:cNvSpPr/>
                <p:nvPr/>
              </p:nvSpPr>
              <p:spPr>
                <a:xfrm rot="5400000">
                  <a:off x="7854646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34" name="타원 533">
                  <a:extLst>
                    <a:ext uri="{FF2B5EF4-FFF2-40B4-BE49-F238E27FC236}">
                      <a16:creationId xmlns:a16="http://schemas.microsoft.com/office/drawing/2014/main" id="{12D17D1C-A0D7-4CEA-B2C1-492217F88B71}"/>
                    </a:ext>
                  </a:extLst>
                </p:cNvPr>
                <p:cNvSpPr/>
                <p:nvPr/>
              </p:nvSpPr>
              <p:spPr>
                <a:xfrm rot="5400000">
                  <a:off x="7574551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35" name="타원 534">
                  <a:extLst>
                    <a:ext uri="{FF2B5EF4-FFF2-40B4-BE49-F238E27FC236}">
                      <a16:creationId xmlns:a16="http://schemas.microsoft.com/office/drawing/2014/main" id="{CD7F1CFC-9879-43D3-8045-F881324B2AA0}"/>
                    </a:ext>
                  </a:extLst>
                </p:cNvPr>
                <p:cNvSpPr/>
                <p:nvPr/>
              </p:nvSpPr>
              <p:spPr>
                <a:xfrm rot="5400000">
                  <a:off x="7294457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36" name="타원 535">
                  <a:extLst>
                    <a:ext uri="{FF2B5EF4-FFF2-40B4-BE49-F238E27FC236}">
                      <a16:creationId xmlns:a16="http://schemas.microsoft.com/office/drawing/2014/main" id="{9D642151-FD0F-4B11-99DA-C8D429868145}"/>
                    </a:ext>
                  </a:extLst>
                </p:cNvPr>
                <p:cNvSpPr/>
                <p:nvPr/>
              </p:nvSpPr>
              <p:spPr>
                <a:xfrm rot="5400000">
                  <a:off x="7014363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37" name="타원 536">
                  <a:extLst>
                    <a:ext uri="{FF2B5EF4-FFF2-40B4-BE49-F238E27FC236}">
                      <a16:creationId xmlns:a16="http://schemas.microsoft.com/office/drawing/2014/main" id="{63BD5FE3-E0C0-40AE-AF5B-F5689094148B}"/>
                    </a:ext>
                  </a:extLst>
                </p:cNvPr>
                <p:cNvSpPr/>
                <p:nvPr/>
              </p:nvSpPr>
              <p:spPr>
                <a:xfrm rot="5400000">
                  <a:off x="6734268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38" name="타원 537">
                  <a:extLst>
                    <a:ext uri="{FF2B5EF4-FFF2-40B4-BE49-F238E27FC236}">
                      <a16:creationId xmlns:a16="http://schemas.microsoft.com/office/drawing/2014/main" id="{30198B75-5093-4346-AC08-668D470F2D42}"/>
                    </a:ext>
                  </a:extLst>
                </p:cNvPr>
                <p:cNvSpPr/>
                <p:nvPr/>
              </p:nvSpPr>
              <p:spPr>
                <a:xfrm rot="5400000">
                  <a:off x="6454174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365" name="그룹 364">
                <a:extLst>
                  <a:ext uri="{FF2B5EF4-FFF2-40B4-BE49-F238E27FC236}">
                    <a16:creationId xmlns:a16="http://schemas.microsoft.com/office/drawing/2014/main" id="{94622F8C-CEB1-449B-8E8B-EEB8794DF09A}"/>
                  </a:ext>
                </a:extLst>
              </p:cNvPr>
              <p:cNvGrpSpPr/>
              <p:nvPr/>
            </p:nvGrpSpPr>
            <p:grpSpPr>
              <a:xfrm>
                <a:off x="292100" y="4926568"/>
                <a:ext cx="9321800" cy="78697"/>
                <a:chOff x="292100" y="4926568"/>
                <a:chExt cx="9321800" cy="78697"/>
              </a:xfrm>
              <a:solidFill>
                <a:srgbClr val="F8F8F8"/>
              </a:solidFill>
            </p:grpSpPr>
            <p:sp>
              <p:nvSpPr>
                <p:cNvPr id="471" name="타원 470">
                  <a:extLst>
                    <a:ext uri="{FF2B5EF4-FFF2-40B4-BE49-F238E27FC236}">
                      <a16:creationId xmlns:a16="http://schemas.microsoft.com/office/drawing/2014/main" id="{FC8BF2B4-C403-4AAE-AA0F-5939A070AA20}"/>
                    </a:ext>
                  </a:extLst>
                </p:cNvPr>
                <p:cNvSpPr/>
                <p:nvPr/>
              </p:nvSpPr>
              <p:spPr>
                <a:xfrm rot="5400000">
                  <a:off x="6174080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2" name="타원 471">
                  <a:extLst>
                    <a:ext uri="{FF2B5EF4-FFF2-40B4-BE49-F238E27FC236}">
                      <a16:creationId xmlns:a16="http://schemas.microsoft.com/office/drawing/2014/main" id="{BE69603C-44AB-4056-A3C1-8C057C17C971}"/>
                    </a:ext>
                  </a:extLst>
                </p:cNvPr>
                <p:cNvSpPr/>
                <p:nvPr/>
              </p:nvSpPr>
              <p:spPr>
                <a:xfrm rot="5400000">
                  <a:off x="5893985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3" name="타원 472">
                  <a:extLst>
                    <a:ext uri="{FF2B5EF4-FFF2-40B4-BE49-F238E27FC236}">
                      <a16:creationId xmlns:a16="http://schemas.microsoft.com/office/drawing/2014/main" id="{E3445C75-8F28-4455-A877-5B5878BA995E}"/>
                    </a:ext>
                  </a:extLst>
                </p:cNvPr>
                <p:cNvSpPr/>
                <p:nvPr/>
              </p:nvSpPr>
              <p:spPr>
                <a:xfrm rot="5400000">
                  <a:off x="5613891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4" name="타원 473">
                  <a:extLst>
                    <a:ext uri="{FF2B5EF4-FFF2-40B4-BE49-F238E27FC236}">
                      <a16:creationId xmlns:a16="http://schemas.microsoft.com/office/drawing/2014/main" id="{EDB5E2E6-9D15-4D01-8073-F5EC19F8AAAF}"/>
                    </a:ext>
                  </a:extLst>
                </p:cNvPr>
                <p:cNvSpPr/>
                <p:nvPr/>
              </p:nvSpPr>
              <p:spPr>
                <a:xfrm rot="5400000">
                  <a:off x="5333797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5" name="타원 474">
                  <a:extLst>
                    <a:ext uri="{FF2B5EF4-FFF2-40B4-BE49-F238E27FC236}">
                      <a16:creationId xmlns:a16="http://schemas.microsoft.com/office/drawing/2014/main" id="{D570B654-13CA-4725-B958-CED72995DF8A}"/>
                    </a:ext>
                  </a:extLst>
                </p:cNvPr>
                <p:cNvSpPr/>
                <p:nvPr/>
              </p:nvSpPr>
              <p:spPr>
                <a:xfrm rot="5400000">
                  <a:off x="5053702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6" name="타원 475">
                  <a:extLst>
                    <a:ext uri="{FF2B5EF4-FFF2-40B4-BE49-F238E27FC236}">
                      <a16:creationId xmlns:a16="http://schemas.microsoft.com/office/drawing/2014/main" id="{A048680A-67A2-4FA7-B5A8-1CE62A35E72B}"/>
                    </a:ext>
                  </a:extLst>
                </p:cNvPr>
                <p:cNvSpPr/>
                <p:nvPr/>
              </p:nvSpPr>
              <p:spPr>
                <a:xfrm rot="5400000">
                  <a:off x="4773608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7" name="타원 476">
                  <a:extLst>
                    <a:ext uri="{FF2B5EF4-FFF2-40B4-BE49-F238E27FC236}">
                      <a16:creationId xmlns:a16="http://schemas.microsoft.com/office/drawing/2014/main" id="{B40762DF-7E50-4E59-A5A3-B52A831BE56B}"/>
                    </a:ext>
                  </a:extLst>
                </p:cNvPr>
                <p:cNvSpPr/>
                <p:nvPr/>
              </p:nvSpPr>
              <p:spPr>
                <a:xfrm rot="5400000">
                  <a:off x="4493514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8" name="타원 477">
                  <a:extLst>
                    <a:ext uri="{FF2B5EF4-FFF2-40B4-BE49-F238E27FC236}">
                      <a16:creationId xmlns:a16="http://schemas.microsoft.com/office/drawing/2014/main" id="{78841B33-BB00-4314-A141-701DAAD3EF24}"/>
                    </a:ext>
                  </a:extLst>
                </p:cNvPr>
                <p:cNvSpPr/>
                <p:nvPr/>
              </p:nvSpPr>
              <p:spPr>
                <a:xfrm rot="5400000">
                  <a:off x="4213419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9" name="타원 478">
                  <a:extLst>
                    <a:ext uri="{FF2B5EF4-FFF2-40B4-BE49-F238E27FC236}">
                      <a16:creationId xmlns:a16="http://schemas.microsoft.com/office/drawing/2014/main" id="{B3BC35B1-F30C-4DB2-AD34-A49399DFF9B4}"/>
                    </a:ext>
                  </a:extLst>
                </p:cNvPr>
                <p:cNvSpPr/>
                <p:nvPr/>
              </p:nvSpPr>
              <p:spPr>
                <a:xfrm rot="5400000">
                  <a:off x="3933325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0" name="타원 479">
                  <a:extLst>
                    <a:ext uri="{FF2B5EF4-FFF2-40B4-BE49-F238E27FC236}">
                      <a16:creationId xmlns:a16="http://schemas.microsoft.com/office/drawing/2014/main" id="{DFCA1861-3D67-4B72-867D-B830ABB0EC5B}"/>
                    </a:ext>
                  </a:extLst>
                </p:cNvPr>
                <p:cNvSpPr/>
                <p:nvPr/>
              </p:nvSpPr>
              <p:spPr>
                <a:xfrm rot="5400000">
                  <a:off x="3653231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1" name="타원 480">
                  <a:extLst>
                    <a:ext uri="{FF2B5EF4-FFF2-40B4-BE49-F238E27FC236}">
                      <a16:creationId xmlns:a16="http://schemas.microsoft.com/office/drawing/2014/main" id="{471A7CF5-F10E-4EB7-85F3-280B0534D7D9}"/>
                    </a:ext>
                  </a:extLst>
                </p:cNvPr>
                <p:cNvSpPr/>
                <p:nvPr/>
              </p:nvSpPr>
              <p:spPr>
                <a:xfrm rot="5400000">
                  <a:off x="3373137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2" name="타원 481">
                  <a:extLst>
                    <a:ext uri="{FF2B5EF4-FFF2-40B4-BE49-F238E27FC236}">
                      <a16:creationId xmlns:a16="http://schemas.microsoft.com/office/drawing/2014/main" id="{DB0B5023-8E3E-4778-99B5-FB9889158135}"/>
                    </a:ext>
                  </a:extLst>
                </p:cNvPr>
                <p:cNvSpPr/>
                <p:nvPr/>
              </p:nvSpPr>
              <p:spPr>
                <a:xfrm rot="5400000">
                  <a:off x="3093042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3" name="타원 482">
                  <a:extLst>
                    <a:ext uri="{FF2B5EF4-FFF2-40B4-BE49-F238E27FC236}">
                      <a16:creationId xmlns:a16="http://schemas.microsoft.com/office/drawing/2014/main" id="{737A7E92-5812-486A-BF98-539295EC574B}"/>
                    </a:ext>
                  </a:extLst>
                </p:cNvPr>
                <p:cNvSpPr/>
                <p:nvPr/>
              </p:nvSpPr>
              <p:spPr>
                <a:xfrm rot="5400000">
                  <a:off x="2812948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4" name="타원 483">
                  <a:extLst>
                    <a:ext uri="{FF2B5EF4-FFF2-40B4-BE49-F238E27FC236}">
                      <a16:creationId xmlns:a16="http://schemas.microsoft.com/office/drawing/2014/main" id="{50914A7F-64A7-470A-951B-9CDBF17F969D}"/>
                    </a:ext>
                  </a:extLst>
                </p:cNvPr>
                <p:cNvSpPr/>
                <p:nvPr/>
              </p:nvSpPr>
              <p:spPr>
                <a:xfrm rot="5400000">
                  <a:off x="2532854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5" name="타원 484">
                  <a:extLst>
                    <a:ext uri="{FF2B5EF4-FFF2-40B4-BE49-F238E27FC236}">
                      <a16:creationId xmlns:a16="http://schemas.microsoft.com/office/drawing/2014/main" id="{E78DC522-0FEF-47EC-B1FE-6FF13816C2FA}"/>
                    </a:ext>
                  </a:extLst>
                </p:cNvPr>
                <p:cNvSpPr/>
                <p:nvPr/>
              </p:nvSpPr>
              <p:spPr>
                <a:xfrm rot="5400000">
                  <a:off x="2252759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6" name="타원 485">
                  <a:extLst>
                    <a:ext uri="{FF2B5EF4-FFF2-40B4-BE49-F238E27FC236}">
                      <a16:creationId xmlns:a16="http://schemas.microsoft.com/office/drawing/2014/main" id="{332A2FF6-F622-437F-B3E7-CB73EE2040CF}"/>
                    </a:ext>
                  </a:extLst>
                </p:cNvPr>
                <p:cNvSpPr/>
                <p:nvPr/>
              </p:nvSpPr>
              <p:spPr>
                <a:xfrm rot="5400000">
                  <a:off x="1972665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7" name="타원 486">
                  <a:extLst>
                    <a:ext uri="{FF2B5EF4-FFF2-40B4-BE49-F238E27FC236}">
                      <a16:creationId xmlns:a16="http://schemas.microsoft.com/office/drawing/2014/main" id="{2809B516-8B21-43F4-B1D5-C37154896DDC}"/>
                    </a:ext>
                  </a:extLst>
                </p:cNvPr>
                <p:cNvSpPr/>
                <p:nvPr/>
              </p:nvSpPr>
              <p:spPr>
                <a:xfrm rot="5400000">
                  <a:off x="1692571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8" name="타원 487">
                  <a:extLst>
                    <a:ext uri="{FF2B5EF4-FFF2-40B4-BE49-F238E27FC236}">
                      <a16:creationId xmlns:a16="http://schemas.microsoft.com/office/drawing/2014/main" id="{D4AF0FD8-2027-4E95-B1DA-36C8F56C0254}"/>
                    </a:ext>
                  </a:extLst>
                </p:cNvPr>
                <p:cNvSpPr/>
                <p:nvPr/>
              </p:nvSpPr>
              <p:spPr>
                <a:xfrm rot="5400000">
                  <a:off x="1412476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9" name="타원 488">
                  <a:extLst>
                    <a:ext uri="{FF2B5EF4-FFF2-40B4-BE49-F238E27FC236}">
                      <a16:creationId xmlns:a16="http://schemas.microsoft.com/office/drawing/2014/main" id="{5D6B7229-05DF-4BC3-B7BB-4EE3ADE14041}"/>
                    </a:ext>
                  </a:extLst>
                </p:cNvPr>
                <p:cNvSpPr/>
                <p:nvPr/>
              </p:nvSpPr>
              <p:spPr>
                <a:xfrm rot="5400000">
                  <a:off x="1132382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0" name="타원 489">
                  <a:extLst>
                    <a:ext uri="{FF2B5EF4-FFF2-40B4-BE49-F238E27FC236}">
                      <a16:creationId xmlns:a16="http://schemas.microsoft.com/office/drawing/2014/main" id="{CD02F09C-0C98-4CEE-AD48-13AB00716707}"/>
                    </a:ext>
                  </a:extLst>
                </p:cNvPr>
                <p:cNvSpPr/>
                <p:nvPr/>
              </p:nvSpPr>
              <p:spPr>
                <a:xfrm rot="5400000">
                  <a:off x="852288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1" name="타원 490">
                  <a:extLst>
                    <a:ext uri="{FF2B5EF4-FFF2-40B4-BE49-F238E27FC236}">
                      <a16:creationId xmlns:a16="http://schemas.microsoft.com/office/drawing/2014/main" id="{A69FB6EA-658E-40A7-98BA-5093D0FB19BC}"/>
                    </a:ext>
                  </a:extLst>
                </p:cNvPr>
                <p:cNvSpPr/>
                <p:nvPr/>
              </p:nvSpPr>
              <p:spPr>
                <a:xfrm rot="5400000">
                  <a:off x="572193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2" name="타원 491">
                  <a:extLst>
                    <a:ext uri="{FF2B5EF4-FFF2-40B4-BE49-F238E27FC236}">
                      <a16:creationId xmlns:a16="http://schemas.microsoft.com/office/drawing/2014/main" id="{7AF37143-3875-4A1F-8F86-A2E7A02A2100}"/>
                    </a:ext>
                  </a:extLst>
                </p:cNvPr>
                <p:cNvSpPr/>
                <p:nvPr/>
              </p:nvSpPr>
              <p:spPr>
                <a:xfrm rot="5400000">
                  <a:off x="292099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3" name="타원 492">
                  <a:extLst>
                    <a:ext uri="{FF2B5EF4-FFF2-40B4-BE49-F238E27FC236}">
                      <a16:creationId xmlns:a16="http://schemas.microsoft.com/office/drawing/2014/main" id="{847454E7-3464-42D8-9A56-7C759FF0FB53}"/>
                    </a:ext>
                  </a:extLst>
                </p:cNvPr>
                <p:cNvSpPr/>
                <p:nvPr/>
              </p:nvSpPr>
              <p:spPr>
                <a:xfrm rot="5400000">
                  <a:off x="9535203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4" name="타원 493">
                  <a:extLst>
                    <a:ext uri="{FF2B5EF4-FFF2-40B4-BE49-F238E27FC236}">
                      <a16:creationId xmlns:a16="http://schemas.microsoft.com/office/drawing/2014/main" id="{42C86BC5-1E21-4C10-B359-2459C36D06FF}"/>
                    </a:ext>
                  </a:extLst>
                </p:cNvPr>
                <p:cNvSpPr/>
                <p:nvPr/>
              </p:nvSpPr>
              <p:spPr>
                <a:xfrm rot="5400000">
                  <a:off x="9255117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5" name="타원 494">
                  <a:extLst>
                    <a:ext uri="{FF2B5EF4-FFF2-40B4-BE49-F238E27FC236}">
                      <a16:creationId xmlns:a16="http://schemas.microsoft.com/office/drawing/2014/main" id="{92EAB56A-A7D0-4DEE-89CE-526E7C6AC405}"/>
                    </a:ext>
                  </a:extLst>
                </p:cNvPr>
                <p:cNvSpPr/>
                <p:nvPr/>
              </p:nvSpPr>
              <p:spPr>
                <a:xfrm rot="5400000">
                  <a:off x="8975023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6" name="타원 495">
                  <a:extLst>
                    <a:ext uri="{FF2B5EF4-FFF2-40B4-BE49-F238E27FC236}">
                      <a16:creationId xmlns:a16="http://schemas.microsoft.com/office/drawing/2014/main" id="{B1A43C55-682D-45AD-8D11-6327ABD8898E}"/>
                    </a:ext>
                  </a:extLst>
                </p:cNvPr>
                <p:cNvSpPr/>
                <p:nvPr/>
              </p:nvSpPr>
              <p:spPr>
                <a:xfrm rot="5400000">
                  <a:off x="8694929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7" name="타원 496">
                  <a:extLst>
                    <a:ext uri="{FF2B5EF4-FFF2-40B4-BE49-F238E27FC236}">
                      <a16:creationId xmlns:a16="http://schemas.microsoft.com/office/drawing/2014/main" id="{556320B6-8F1F-4700-895D-9FFEFD1F057A}"/>
                    </a:ext>
                  </a:extLst>
                </p:cNvPr>
                <p:cNvSpPr/>
                <p:nvPr/>
              </p:nvSpPr>
              <p:spPr>
                <a:xfrm rot="5400000">
                  <a:off x="8414834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8" name="타원 497">
                  <a:extLst>
                    <a:ext uri="{FF2B5EF4-FFF2-40B4-BE49-F238E27FC236}">
                      <a16:creationId xmlns:a16="http://schemas.microsoft.com/office/drawing/2014/main" id="{DCE74761-21EF-4DFF-84BA-EAD4111FB007}"/>
                    </a:ext>
                  </a:extLst>
                </p:cNvPr>
                <p:cNvSpPr/>
                <p:nvPr/>
              </p:nvSpPr>
              <p:spPr>
                <a:xfrm rot="5400000">
                  <a:off x="8134740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9" name="타원 498">
                  <a:extLst>
                    <a:ext uri="{FF2B5EF4-FFF2-40B4-BE49-F238E27FC236}">
                      <a16:creationId xmlns:a16="http://schemas.microsoft.com/office/drawing/2014/main" id="{160F0D53-5460-4314-A0B1-C3DEBE083580}"/>
                    </a:ext>
                  </a:extLst>
                </p:cNvPr>
                <p:cNvSpPr/>
                <p:nvPr/>
              </p:nvSpPr>
              <p:spPr>
                <a:xfrm rot="5400000">
                  <a:off x="7854646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00" name="타원 499">
                  <a:extLst>
                    <a:ext uri="{FF2B5EF4-FFF2-40B4-BE49-F238E27FC236}">
                      <a16:creationId xmlns:a16="http://schemas.microsoft.com/office/drawing/2014/main" id="{523F9F49-E377-44D9-A0F3-5EF59814D8CC}"/>
                    </a:ext>
                  </a:extLst>
                </p:cNvPr>
                <p:cNvSpPr/>
                <p:nvPr/>
              </p:nvSpPr>
              <p:spPr>
                <a:xfrm rot="5400000">
                  <a:off x="7574551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01" name="타원 500">
                  <a:extLst>
                    <a:ext uri="{FF2B5EF4-FFF2-40B4-BE49-F238E27FC236}">
                      <a16:creationId xmlns:a16="http://schemas.microsoft.com/office/drawing/2014/main" id="{9C9DC5E9-65C6-4F3A-8A95-2C5D1F3512EF}"/>
                    </a:ext>
                  </a:extLst>
                </p:cNvPr>
                <p:cNvSpPr/>
                <p:nvPr/>
              </p:nvSpPr>
              <p:spPr>
                <a:xfrm rot="5400000">
                  <a:off x="7294457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02" name="타원 501">
                  <a:extLst>
                    <a:ext uri="{FF2B5EF4-FFF2-40B4-BE49-F238E27FC236}">
                      <a16:creationId xmlns:a16="http://schemas.microsoft.com/office/drawing/2014/main" id="{10ABE34E-B436-4187-9D47-35A7EF5C0127}"/>
                    </a:ext>
                  </a:extLst>
                </p:cNvPr>
                <p:cNvSpPr/>
                <p:nvPr/>
              </p:nvSpPr>
              <p:spPr>
                <a:xfrm rot="5400000">
                  <a:off x="7014363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03" name="타원 502">
                  <a:extLst>
                    <a:ext uri="{FF2B5EF4-FFF2-40B4-BE49-F238E27FC236}">
                      <a16:creationId xmlns:a16="http://schemas.microsoft.com/office/drawing/2014/main" id="{31D135A5-7048-4133-BFB3-CAFF241164C1}"/>
                    </a:ext>
                  </a:extLst>
                </p:cNvPr>
                <p:cNvSpPr/>
                <p:nvPr/>
              </p:nvSpPr>
              <p:spPr>
                <a:xfrm rot="5400000">
                  <a:off x="6734268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04" name="타원 503">
                  <a:extLst>
                    <a:ext uri="{FF2B5EF4-FFF2-40B4-BE49-F238E27FC236}">
                      <a16:creationId xmlns:a16="http://schemas.microsoft.com/office/drawing/2014/main" id="{911B049C-10D6-40F1-9A23-B8343E3578EF}"/>
                    </a:ext>
                  </a:extLst>
                </p:cNvPr>
                <p:cNvSpPr/>
                <p:nvPr/>
              </p:nvSpPr>
              <p:spPr>
                <a:xfrm rot="5400000">
                  <a:off x="6454174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366" name="그룹 365">
                <a:extLst>
                  <a:ext uri="{FF2B5EF4-FFF2-40B4-BE49-F238E27FC236}">
                    <a16:creationId xmlns:a16="http://schemas.microsoft.com/office/drawing/2014/main" id="{73DB7738-99CA-4D64-B038-7C2345C1D631}"/>
                  </a:ext>
                </a:extLst>
              </p:cNvPr>
              <p:cNvGrpSpPr/>
              <p:nvPr/>
            </p:nvGrpSpPr>
            <p:grpSpPr>
              <a:xfrm>
                <a:off x="292100" y="4664247"/>
                <a:ext cx="9321800" cy="78697"/>
                <a:chOff x="292100" y="4664247"/>
                <a:chExt cx="9321800" cy="78697"/>
              </a:xfrm>
              <a:solidFill>
                <a:srgbClr val="FAFAFA"/>
              </a:solidFill>
            </p:grpSpPr>
            <p:sp>
              <p:nvSpPr>
                <p:cNvPr id="437" name="타원 436">
                  <a:extLst>
                    <a:ext uri="{FF2B5EF4-FFF2-40B4-BE49-F238E27FC236}">
                      <a16:creationId xmlns:a16="http://schemas.microsoft.com/office/drawing/2014/main" id="{F5B61413-4B70-4B01-829D-1E1FB30A35C2}"/>
                    </a:ext>
                  </a:extLst>
                </p:cNvPr>
                <p:cNvSpPr/>
                <p:nvPr/>
              </p:nvSpPr>
              <p:spPr>
                <a:xfrm rot="5400000">
                  <a:off x="6174080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38" name="타원 437">
                  <a:extLst>
                    <a:ext uri="{FF2B5EF4-FFF2-40B4-BE49-F238E27FC236}">
                      <a16:creationId xmlns:a16="http://schemas.microsoft.com/office/drawing/2014/main" id="{7F618F60-1917-4B81-AC80-A2E3586665A0}"/>
                    </a:ext>
                  </a:extLst>
                </p:cNvPr>
                <p:cNvSpPr/>
                <p:nvPr/>
              </p:nvSpPr>
              <p:spPr>
                <a:xfrm rot="5400000">
                  <a:off x="5893985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39" name="타원 438">
                  <a:extLst>
                    <a:ext uri="{FF2B5EF4-FFF2-40B4-BE49-F238E27FC236}">
                      <a16:creationId xmlns:a16="http://schemas.microsoft.com/office/drawing/2014/main" id="{0E5F9DE5-7AA7-44F6-AB14-B4F3AE68B4A2}"/>
                    </a:ext>
                  </a:extLst>
                </p:cNvPr>
                <p:cNvSpPr/>
                <p:nvPr/>
              </p:nvSpPr>
              <p:spPr>
                <a:xfrm rot="5400000">
                  <a:off x="5613891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40" name="타원 439">
                  <a:extLst>
                    <a:ext uri="{FF2B5EF4-FFF2-40B4-BE49-F238E27FC236}">
                      <a16:creationId xmlns:a16="http://schemas.microsoft.com/office/drawing/2014/main" id="{5415DD45-BDF9-47C4-9DC9-227F47487EE4}"/>
                    </a:ext>
                  </a:extLst>
                </p:cNvPr>
                <p:cNvSpPr/>
                <p:nvPr/>
              </p:nvSpPr>
              <p:spPr>
                <a:xfrm rot="5400000">
                  <a:off x="5333797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41" name="타원 440">
                  <a:extLst>
                    <a:ext uri="{FF2B5EF4-FFF2-40B4-BE49-F238E27FC236}">
                      <a16:creationId xmlns:a16="http://schemas.microsoft.com/office/drawing/2014/main" id="{60A5E8F1-1271-4BD6-8A5F-1D465F9F4DF8}"/>
                    </a:ext>
                  </a:extLst>
                </p:cNvPr>
                <p:cNvSpPr/>
                <p:nvPr/>
              </p:nvSpPr>
              <p:spPr>
                <a:xfrm rot="5400000">
                  <a:off x="5053702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42" name="타원 441">
                  <a:extLst>
                    <a:ext uri="{FF2B5EF4-FFF2-40B4-BE49-F238E27FC236}">
                      <a16:creationId xmlns:a16="http://schemas.microsoft.com/office/drawing/2014/main" id="{5336793E-D812-4507-A05D-651D85E0C984}"/>
                    </a:ext>
                  </a:extLst>
                </p:cNvPr>
                <p:cNvSpPr/>
                <p:nvPr/>
              </p:nvSpPr>
              <p:spPr>
                <a:xfrm rot="5400000">
                  <a:off x="4773608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43" name="타원 442">
                  <a:extLst>
                    <a:ext uri="{FF2B5EF4-FFF2-40B4-BE49-F238E27FC236}">
                      <a16:creationId xmlns:a16="http://schemas.microsoft.com/office/drawing/2014/main" id="{EF6AE7FD-B2CC-4A7C-B490-37471AB193A5}"/>
                    </a:ext>
                  </a:extLst>
                </p:cNvPr>
                <p:cNvSpPr/>
                <p:nvPr/>
              </p:nvSpPr>
              <p:spPr>
                <a:xfrm rot="5400000">
                  <a:off x="4493514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44" name="타원 443">
                  <a:extLst>
                    <a:ext uri="{FF2B5EF4-FFF2-40B4-BE49-F238E27FC236}">
                      <a16:creationId xmlns:a16="http://schemas.microsoft.com/office/drawing/2014/main" id="{B36C3637-3EC1-45A8-8139-92C4C0575960}"/>
                    </a:ext>
                  </a:extLst>
                </p:cNvPr>
                <p:cNvSpPr/>
                <p:nvPr/>
              </p:nvSpPr>
              <p:spPr>
                <a:xfrm rot="5400000">
                  <a:off x="4213419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45" name="타원 444">
                  <a:extLst>
                    <a:ext uri="{FF2B5EF4-FFF2-40B4-BE49-F238E27FC236}">
                      <a16:creationId xmlns:a16="http://schemas.microsoft.com/office/drawing/2014/main" id="{5552A7ED-32E5-4C8F-A4D9-9ABD96BF4899}"/>
                    </a:ext>
                  </a:extLst>
                </p:cNvPr>
                <p:cNvSpPr/>
                <p:nvPr/>
              </p:nvSpPr>
              <p:spPr>
                <a:xfrm rot="5400000">
                  <a:off x="3933325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46" name="타원 445">
                  <a:extLst>
                    <a:ext uri="{FF2B5EF4-FFF2-40B4-BE49-F238E27FC236}">
                      <a16:creationId xmlns:a16="http://schemas.microsoft.com/office/drawing/2014/main" id="{8F5C09DF-D726-4C1B-9737-CCD92747996C}"/>
                    </a:ext>
                  </a:extLst>
                </p:cNvPr>
                <p:cNvSpPr/>
                <p:nvPr/>
              </p:nvSpPr>
              <p:spPr>
                <a:xfrm rot="5400000">
                  <a:off x="3653231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47" name="타원 446">
                  <a:extLst>
                    <a:ext uri="{FF2B5EF4-FFF2-40B4-BE49-F238E27FC236}">
                      <a16:creationId xmlns:a16="http://schemas.microsoft.com/office/drawing/2014/main" id="{17B244AB-29C7-4656-95C0-D6E208D61F04}"/>
                    </a:ext>
                  </a:extLst>
                </p:cNvPr>
                <p:cNvSpPr/>
                <p:nvPr/>
              </p:nvSpPr>
              <p:spPr>
                <a:xfrm rot="5400000">
                  <a:off x="3373137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48" name="타원 447">
                  <a:extLst>
                    <a:ext uri="{FF2B5EF4-FFF2-40B4-BE49-F238E27FC236}">
                      <a16:creationId xmlns:a16="http://schemas.microsoft.com/office/drawing/2014/main" id="{C3E1BEFD-5AC0-44C1-9BE7-CFE8313A9679}"/>
                    </a:ext>
                  </a:extLst>
                </p:cNvPr>
                <p:cNvSpPr/>
                <p:nvPr/>
              </p:nvSpPr>
              <p:spPr>
                <a:xfrm rot="5400000">
                  <a:off x="3093042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49" name="타원 448">
                  <a:extLst>
                    <a:ext uri="{FF2B5EF4-FFF2-40B4-BE49-F238E27FC236}">
                      <a16:creationId xmlns:a16="http://schemas.microsoft.com/office/drawing/2014/main" id="{5B74090E-626A-404E-89B9-53CD860CE478}"/>
                    </a:ext>
                  </a:extLst>
                </p:cNvPr>
                <p:cNvSpPr/>
                <p:nvPr/>
              </p:nvSpPr>
              <p:spPr>
                <a:xfrm rot="5400000">
                  <a:off x="2812948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50" name="타원 449">
                  <a:extLst>
                    <a:ext uri="{FF2B5EF4-FFF2-40B4-BE49-F238E27FC236}">
                      <a16:creationId xmlns:a16="http://schemas.microsoft.com/office/drawing/2014/main" id="{7210F148-3676-40A0-9F95-2FABCD0F8938}"/>
                    </a:ext>
                  </a:extLst>
                </p:cNvPr>
                <p:cNvSpPr/>
                <p:nvPr/>
              </p:nvSpPr>
              <p:spPr>
                <a:xfrm rot="5400000">
                  <a:off x="2532854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51" name="타원 450">
                  <a:extLst>
                    <a:ext uri="{FF2B5EF4-FFF2-40B4-BE49-F238E27FC236}">
                      <a16:creationId xmlns:a16="http://schemas.microsoft.com/office/drawing/2014/main" id="{1F6CBDCB-4AB9-4982-8CB7-412733944B89}"/>
                    </a:ext>
                  </a:extLst>
                </p:cNvPr>
                <p:cNvSpPr/>
                <p:nvPr/>
              </p:nvSpPr>
              <p:spPr>
                <a:xfrm rot="5400000">
                  <a:off x="2252759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52" name="타원 451">
                  <a:extLst>
                    <a:ext uri="{FF2B5EF4-FFF2-40B4-BE49-F238E27FC236}">
                      <a16:creationId xmlns:a16="http://schemas.microsoft.com/office/drawing/2014/main" id="{F87A08C0-CECE-46B9-BFF6-854A10EE4551}"/>
                    </a:ext>
                  </a:extLst>
                </p:cNvPr>
                <p:cNvSpPr/>
                <p:nvPr/>
              </p:nvSpPr>
              <p:spPr>
                <a:xfrm rot="5400000">
                  <a:off x="1972665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53" name="타원 452">
                  <a:extLst>
                    <a:ext uri="{FF2B5EF4-FFF2-40B4-BE49-F238E27FC236}">
                      <a16:creationId xmlns:a16="http://schemas.microsoft.com/office/drawing/2014/main" id="{D86179BA-49A5-4CC9-AD69-175A1B822887}"/>
                    </a:ext>
                  </a:extLst>
                </p:cNvPr>
                <p:cNvSpPr/>
                <p:nvPr/>
              </p:nvSpPr>
              <p:spPr>
                <a:xfrm rot="5400000">
                  <a:off x="1692571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54" name="타원 453">
                  <a:extLst>
                    <a:ext uri="{FF2B5EF4-FFF2-40B4-BE49-F238E27FC236}">
                      <a16:creationId xmlns:a16="http://schemas.microsoft.com/office/drawing/2014/main" id="{89590BF6-4D6B-4A55-8729-3A741010C0E9}"/>
                    </a:ext>
                  </a:extLst>
                </p:cNvPr>
                <p:cNvSpPr/>
                <p:nvPr/>
              </p:nvSpPr>
              <p:spPr>
                <a:xfrm rot="5400000">
                  <a:off x="1412476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55" name="타원 454">
                  <a:extLst>
                    <a:ext uri="{FF2B5EF4-FFF2-40B4-BE49-F238E27FC236}">
                      <a16:creationId xmlns:a16="http://schemas.microsoft.com/office/drawing/2014/main" id="{A69F1DCE-1C5E-4649-A3F5-995F31023BDA}"/>
                    </a:ext>
                  </a:extLst>
                </p:cNvPr>
                <p:cNvSpPr/>
                <p:nvPr/>
              </p:nvSpPr>
              <p:spPr>
                <a:xfrm rot="5400000">
                  <a:off x="1132382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56" name="타원 455">
                  <a:extLst>
                    <a:ext uri="{FF2B5EF4-FFF2-40B4-BE49-F238E27FC236}">
                      <a16:creationId xmlns:a16="http://schemas.microsoft.com/office/drawing/2014/main" id="{13B01064-8565-48C4-B68F-086E92BF32F5}"/>
                    </a:ext>
                  </a:extLst>
                </p:cNvPr>
                <p:cNvSpPr/>
                <p:nvPr/>
              </p:nvSpPr>
              <p:spPr>
                <a:xfrm rot="5400000">
                  <a:off x="852288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57" name="타원 456">
                  <a:extLst>
                    <a:ext uri="{FF2B5EF4-FFF2-40B4-BE49-F238E27FC236}">
                      <a16:creationId xmlns:a16="http://schemas.microsoft.com/office/drawing/2014/main" id="{204BEC95-9283-4857-A1F3-415DC60B5FB4}"/>
                    </a:ext>
                  </a:extLst>
                </p:cNvPr>
                <p:cNvSpPr/>
                <p:nvPr/>
              </p:nvSpPr>
              <p:spPr>
                <a:xfrm rot="5400000">
                  <a:off x="572193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58" name="타원 457">
                  <a:extLst>
                    <a:ext uri="{FF2B5EF4-FFF2-40B4-BE49-F238E27FC236}">
                      <a16:creationId xmlns:a16="http://schemas.microsoft.com/office/drawing/2014/main" id="{77B08124-B85A-4CB4-A0DD-D8C8DB40E8E9}"/>
                    </a:ext>
                  </a:extLst>
                </p:cNvPr>
                <p:cNvSpPr/>
                <p:nvPr/>
              </p:nvSpPr>
              <p:spPr>
                <a:xfrm rot="5400000">
                  <a:off x="292099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59" name="타원 458">
                  <a:extLst>
                    <a:ext uri="{FF2B5EF4-FFF2-40B4-BE49-F238E27FC236}">
                      <a16:creationId xmlns:a16="http://schemas.microsoft.com/office/drawing/2014/main" id="{7B4A1F53-3D13-4AF4-A117-8841BE985C9B}"/>
                    </a:ext>
                  </a:extLst>
                </p:cNvPr>
                <p:cNvSpPr/>
                <p:nvPr/>
              </p:nvSpPr>
              <p:spPr>
                <a:xfrm rot="5400000">
                  <a:off x="9535203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60" name="타원 459">
                  <a:extLst>
                    <a:ext uri="{FF2B5EF4-FFF2-40B4-BE49-F238E27FC236}">
                      <a16:creationId xmlns:a16="http://schemas.microsoft.com/office/drawing/2014/main" id="{B04CA60F-2F95-4015-B05A-D237240F8F4B}"/>
                    </a:ext>
                  </a:extLst>
                </p:cNvPr>
                <p:cNvSpPr/>
                <p:nvPr/>
              </p:nvSpPr>
              <p:spPr>
                <a:xfrm rot="5400000">
                  <a:off x="9255117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61" name="타원 460">
                  <a:extLst>
                    <a:ext uri="{FF2B5EF4-FFF2-40B4-BE49-F238E27FC236}">
                      <a16:creationId xmlns:a16="http://schemas.microsoft.com/office/drawing/2014/main" id="{F5FE6339-E934-4E58-8020-B24CFB82A8A1}"/>
                    </a:ext>
                  </a:extLst>
                </p:cNvPr>
                <p:cNvSpPr/>
                <p:nvPr/>
              </p:nvSpPr>
              <p:spPr>
                <a:xfrm rot="5400000">
                  <a:off x="8975023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62" name="타원 461">
                  <a:extLst>
                    <a:ext uri="{FF2B5EF4-FFF2-40B4-BE49-F238E27FC236}">
                      <a16:creationId xmlns:a16="http://schemas.microsoft.com/office/drawing/2014/main" id="{5D988818-2F35-4413-85AE-12CD982DF17E}"/>
                    </a:ext>
                  </a:extLst>
                </p:cNvPr>
                <p:cNvSpPr/>
                <p:nvPr/>
              </p:nvSpPr>
              <p:spPr>
                <a:xfrm rot="5400000">
                  <a:off x="8694929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63" name="타원 462">
                  <a:extLst>
                    <a:ext uri="{FF2B5EF4-FFF2-40B4-BE49-F238E27FC236}">
                      <a16:creationId xmlns:a16="http://schemas.microsoft.com/office/drawing/2014/main" id="{610D594D-32F3-4C94-B882-0295772645FE}"/>
                    </a:ext>
                  </a:extLst>
                </p:cNvPr>
                <p:cNvSpPr/>
                <p:nvPr/>
              </p:nvSpPr>
              <p:spPr>
                <a:xfrm rot="5400000">
                  <a:off x="8414834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64" name="타원 463">
                  <a:extLst>
                    <a:ext uri="{FF2B5EF4-FFF2-40B4-BE49-F238E27FC236}">
                      <a16:creationId xmlns:a16="http://schemas.microsoft.com/office/drawing/2014/main" id="{C71C577B-168F-4B3A-8AC6-4E092FB8FE22}"/>
                    </a:ext>
                  </a:extLst>
                </p:cNvPr>
                <p:cNvSpPr/>
                <p:nvPr/>
              </p:nvSpPr>
              <p:spPr>
                <a:xfrm rot="5400000">
                  <a:off x="8134740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65" name="타원 464">
                  <a:extLst>
                    <a:ext uri="{FF2B5EF4-FFF2-40B4-BE49-F238E27FC236}">
                      <a16:creationId xmlns:a16="http://schemas.microsoft.com/office/drawing/2014/main" id="{642FC0DE-E760-4143-9DDD-96061A7BB6E3}"/>
                    </a:ext>
                  </a:extLst>
                </p:cNvPr>
                <p:cNvSpPr/>
                <p:nvPr/>
              </p:nvSpPr>
              <p:spPr>
                <a:xfrm rot="5400000">
                  <a:off x="7854646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66" name="타원 465">
                  <a:extLst>
                    <a:ext uri="{FF2B5EF4-FFF2-40B4-BE49-F238E27FC236}">
                      <a16:creationId xmlns:a16="http://schemas.microsoft.com/office/drawing/2014/main" id="{15FEE35F-1211-4AE0-956C-05662111CDD9}"/>
                    </a:ext>
                  </a:extLst>
                </p:cNvPr>
                <p:cNvSpPr/>
                <p:nvPr/>
              </p:nvSpPr>
              <p:spPr>
                <a:xfrm rot="5400000">
                  <a:off x="7574551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67" name="타원 466">
                  <a:extLst>
                    <a:ext uri="{FF2B5EF4-FFF2-40B4-BE49-F238E27FC236}">
                      <a16:creationId xmlns:a16="http://schemas.microsoft.com/office/drawing/2014/main" id="{1909D939-9AB3-46FB-821D-1A1C98F71AE9}"/>
                    </a:ext>
                  </a:extLst>
                </p:cNvPr>
                <p:cNvSpPr/>
                <p:nvPr/>
              </p:nvSpPr>
              <p:spPr>
                <a:xfrm rot="5400000">
                  <a:off x="7294457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68" name="타원 467">
                  <a:extLst>
                    <a:ext uri="{FF2B5EF4-FFF2-40B4-BE49-F238E27FC236}">
                      <a16:creationId xmlns:a16="http://schemas.microsoft.com/office/drawing/2014/main" id="{68D55B55-A027-4528-9F25-3623A4224702}"/>
                    </a:ext>
                  </a:extLst>
                </p:cNvPr>
                <p:cNvSpPr/>
                <p:nvPr/>
              </p:nvSpPr>
              <p:spPr>
                <a:xfrm rot="5400000">
                  <a:off x="7014363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69" name="타원 468">
                  <a:extLst>
                    <a:ext uri="{FF2B5EF4-FFF2-40B4-BE49-F238E27FC236}">
                      <a16:creationId xmlns:a16="http://schemas.microsoft.com/office/drawing/2014/main" id="{384AD9F1-A50D-4ED2-A0E8-388834BA916F}"/>
                    </a:ext>
                  </a:extLst>
                </p:cNvPr>
                <p:cNvSpPr/>
                <p:nvPr/>
              </p:nvSpPr>
              <p:spPr>
                <a:xfrm rot="5400000">
                  <a:off x="6734268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0" name="타원 469">
                  <a:extLst>
                    <a:ext uri="{FF2B5EF4-FFF2-40B4-BE49-F238E27FC236}">
                      <a16:creationId xmlns:a16="http://schemas.microsoft.com/office/drawing/2014/main" id="{937957FA-9762-4B40-B2C5-35F464C606A8}"/>
                    </a:ext>
                  </a:extLst>
                </p:cNvPr>
                <p:cNvSpPr/>
                <p:nvPr/>
              </p:nvSpPr>
              <p:spPr>
                <a:xfrm rot="5400000">
                  <a:off x="6454174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367" name="그룹 366">
                <a:extLst>
                  <a:ext uri="{FF2B5EF4-FFF2-40B4-BE49-F238E27FC236}">
                    <a16:creationId xmlns:a16="http://schemas.microsoft.com/office/drawing/2014/main" id="{F3B54442-30F6-42E1-AD14-23B7C4B5201C}"/>
                  </a:ext>
                </a:extLst>
              </p:cNvPr>
              <p:cNvGrpSpPr/>
              <p:nvPr/>
            </p:nvGrpSpPr>
            <p:grpSpPr>
              <a:xfrm>
                <a:off x="292100" y="4401925"/>
                <a:ext cx="9321800" cy="78697"/>
                <a:chOff x="292100" y="4401925"/>
                <a:chExt cx="9321800" cy="78697"/>
              </a:xfrm>
              <a:solidFill>
                <a:srgbClr val="FFFFFF"/>
              </a:solidFill>
            </p:grpSpPr>
            <p:sp>
              <p:nvSpPr>
                <p:cNvPr id="403" name="타원 402">
                  <a:extLst>
                    <a:ext uri="{FF2B5EF4-FFF2-40B4-BE49-F238E27FC236}">
                      <a16:creationId xmlns:a16="http://schemas.microsoft.com/office/drawing/2014/main" id="{6C3143D8-070C-46EA-9F1C-63B91CB49332}"/>
                    </a:ext>
                  </a:extLst>
                </p:cNvPr>
                <p:cNvSpPr/>
                <p:nvPr/>
              </p:nvSpPr>
              <p:spPr>
                <a:xfrm rot="5400000">
                  <a:off x="6174080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04" name="타원 403">
                  <a:extLst>
                    <a:ext uri="{FF2B5EF4-FFF2-40B4-BE49-F238E27FC236}">
                      <a16:creationId xmlns:a16="http://schemas.microsoft.com/office/drawing/2014/main" id="{C7CE953D-4EEE-4AAF-8825-40A3FCC3C587}"/>
                    </a:ext>
                  </a:extLst>
                </p:cNvPr>
                <p:cNvSpPr/>
                <p:nvPr/>
              </p:nvSpPr>
              <p:spPr>
                <a:xfrm rot="5400000">
                  <a:off x="5893985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05" name="타원 404">
                  <a:extLst>
                    <a:ext uri="{FF2B5EF4-FFF2-40B4-BE49-F238E27FC236}">
                      <a16:creationId xmlns:a16="http://schemas.microsoft.com/office/drawing/2014/main" id="{18C6B80E-6494-474D-B10E-51E013B169F8}"/>
                    </a:ext>
                  </a:extLst>
                </p:cNvPr>
                <p:cNvSpPr/>
                <p:nvPr/>
              </p:nvSpPr>
              <p:spPr>
                <a:xfrm rot="5400000">
                  <a:off x="5613891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06" name="타원 405">
                  <a:extLst>
                    <a:ext uri="{FF2B5EF4-FFF2-40B4-BE49-F238E27FC236}">
                      <a16:creationId xmlns:a16="http://schemas.microsoft.com/office/drawing/2014/main" id="{72C09DA1-B63E-43EB-BAB2-255F3C254C18}"/>
                    </a:ext>
                  </a:extLst>
                </p:cNvPr>
                <p:cNvSpPr/>
                <p:nvPr/>
              </p:nvSpPr>
              <p:spPr>
                <a:xfrm rot="5400000">
                  <a:off x="5333797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07" name="타원 406">
                  <a:extLst>
                    <a:ext uri="{FF2B5EF4-FFF2-40B4-BE49-F238E27FC236}">
                      <a16:creationId xmlns:a16="http://schemas.microsoft.com/office/drawing/2014/main" id="{CAD6B770-9C81-4F61-8D21-0BF91E596D95}"/>
                    </a:ext>
                  </a:extLst>
                </p:cNvPr>
                <p:cNvSpPr/>
                <p:nvPr/>
              </p:nvSpPr>
              <p:spPr>
                <a:xfrm rot="5400000">
                  <a:off x="5053702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08" name="타원 407">
                  <a:extLst>
                    <a:ext uri="{FF2B5EF4-FFF2-40B4-BE49-F238E27FC236}">
                      <a16:creationId xmlns:a16="http://schemas.microsoft.com/office/drawing/2014/main" id="{E48A80A7-8EB8-4601-9F71-AFE1B4DFB0C2}"/>
                    </a:ext>
                  </a:extLst>
                </p:cNvPr>
                <p:cNvSpPr/>
                <p:nvPr/>
              </p:nvSpPr>
              <p:spPr>
                <a:xfrm rot="5400000">
                  <a:off x="4773608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09" name="타원 408">
                  <a:extLst>
                    <a:ext uri="{FF2B5EF4-FFF2-40B4-BE49-F238E27FC236}">
                      <a16:creationId xmlns:a16="http://schemas.microsoft.com/office/drawing/2014/main" id="{E4EBE12E-296A-41B9-97CF-5B54DFFB0857}"/>
                    </a:ext>
                  </a:extLst>
                </p:cNvPr>
                <p:cNvSpPr/>
                <p:nvPr/>
              </p:nvSpPr>
              <p:spPr>
                <a:xfrm rot="5400000">
                  <a:off x="4493514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10" name="타원 409">
                  <a:extLst>
                    <a:ext uri="{FF2B5EF4-FFF2-40B4-BE49-F238E27FC236}">
                      <a16:creationId xmlns:a16="http://schemas.microsoft.com/office/drawing/2014/main" id="{F18E518C-9970-4A80-B14C-A873FF3E8AD3}"/>
                    </a:ext>
                  </a:extLst>
                </p:cNvPr>
                <p:cNvSpPr/>
                <p:nvPr/>
              </p:nvSpPr>
              <p:spPr>
                <a:xfrm rot="5400000">
                  <a:off x="4213419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11" name="타원 410">
                  <a:extLst>
                    <a:ext uri="{FF2B5EF4-FFF2-40B4-BE49-F238E27FC236}">
                      <a16:creationId xmlns:a16="http://schemas.microsoft.com/office/drawing/2014/main" id="{797D09ED-0382-4E85-B83D-19AC20BAF474}"/>
                    </a:ext>
                  </a:extLst>
                </p:cNvPr>
                <p:cNvSpPr/>
                <p:nvPr/>
              </p:nvSpPr>
              <p:spPr>
                <a:xfrm rot="5400000">
                  <a:off x="3933325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12" name="타원 411">
                  <a:extLst>
                    <a:ext uri="{FF2B5EF4-FFF2-40B4-BE49-F238E27FC236}">
                      <a16:creationId xmlns:a16="http://schemas.microsoft.com/office/drawing/2014/main" id="{0A8F152A-F60C-4B86-A6A3-E23C79101ECA}"/>
                    </a:ext>
                  </a:extLst>
                </p:cNvPr>
                <p:cNvSpPr/>
                <p:nvPr/>
              </p:nvSpPr>
              <p:spPr>
                <a:xfrm rot="5400000">
                  <a:off x="3653231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13" name="타원 412">
                  <a:extLst>
                    <a:ext uri="{FF2B5EF4-FFF2-40B4-BE49-F238E27FC236}">
                      <a16:creationId xmlns:a16="http://schemas.microsoft.com/office/drawing/2014/main" id="{F092C37F-9AB6-4003-9133-0E2580E23CEE}"/>
                    </a:ext>
                  </a:extLst>
                </p:cNvPr>
                <p:cNvSpPr/>
                <p:nvPr/>
              </p:nvSpPr>
              <p:spPr>
                <a:xfrm rot="5400000">
                  <a:off x="3373137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14" name="타원 413">
                  <a:extLst>
                    <a:ext uri="{FF2B5EF4-FFF2-40B4-BE49-F238E27FC236}">
                      <a16:creationId xmlns:a16="http://schemas.microsoft.com/office/drawing/2014/main" id="{538747FE-8AB7-4FD0-89C2-12112E22EE91}"/>
                    </a:ext>
                  </a:extLst>
                </p:cNvPr>
                <p:cNvSpPr/>
                <p:nvPr/>
              </p:nvSpPr>
              <p:spPr>
                <a:xfrm rot="5400000">
                  <a:off x="3093042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15" name="타원 414">
                  <a:extLst>
                    <a:ext uri="{FF2B5EF4-FFF2-40B4-BE49-F238E27FC236}">
                      <a16:creationId xmlns:a16="http://schemas.microsoft.com/office/drawing/2014/main" id="{163E6425-5824-4F3C-AE3E-7F6FC277C3A9}"/>
                    </a:ext>
                  </a:extLst>
                </p:cNvPr>
                <p:cNvSpPr/>
                <p:nvPr/>
              </p:nvSpPr>
              <p:spPr>
                <a:xfrm rot="5400000">
                  <a:off x="2812948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16" name="타원 415">
                  <a:extLst>
                    <a:ext uri="{FF2B5EF4-FFF2-40B4-BE49-F238E27FC236}">
                      <a16:creationId xmlns:a16="http://schemas.microsoft.com/office/drawing/2014/main" id="{202FB311-2577-41BF-9652-1709F895BE9A}"/>
                    </a:ext>
                  </a:extLst>
                </p:cNvPr>
                <p:cNvSpPr/>
                <p:nvPr/>
              </p:nvSpPr>
              <p:spPr>
                <a:xfrm rot="5400000">
                  <a:off x="2532854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17" name="타원 416">
                  <a:extLst>
                    <a:ext uri="{FF2B5EF4-FFF2-40B4-BE49-F238E27FC236}">
                      <a16:creationId xmlns:a16="http://schemas.microsoft.com/office/drawing/2014/main" id="{2FD24A64-13B2-4989-87B5-51BFD3DE2C88}"/>
                    </a:ext>
                  </a:extLst>
                </p:cNvPr>
                <p:cNvSpPr/>
                <p:nvPr/>
              </p:nvSpPr>
              <p:spPr>
                <a:xfrm rot="5400000">
                  <a:off x="2252759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18" name="타원 417">
                  <a:extLst>
                    <a:ext uri="{FF2B5EF4-FFF2-40B4-BE49-F238E27FC236}">
                      <a16:creationId xmlns:a16="http://schemas.microsoft.com/office/drawing/2014/main" id="{8A8DF080-9694-4BF7-A5C7-B45736245FD8}"/>
                    </a:ext>
                  </a:extLst>
                </p:cNvPr>
                <p:cNvSpPr/>
                <p:nvPr/>
              </p:nvSpPr>
              <p:spPr>
                <a:xfrm rot="5400000">
                  <a:off x="1972665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19" name="타원 418">
                  <a:extLst>
                    <a:ext uri="{FF2B5EF4-FFF2-40B4-BE49-F238E27FC236}">
                      <a16:creationId xmlns:a16="http://schemas.microsoft.com/office/drawing/2014/main" id="{8727E01E-B78F-4A0A-9540-34690FEFD4EC}"/>
                    </a:ext>
                  </a:extLst>
                </p:cNvPr>
                <p:cNvSpPr/>
                <p:nvPr/>
              </p:nvSpPr>
              <p:spPr>
                <a:xfrm rot="5400000">
                  <a:off x="1692571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20" name="타원 419">
                  <a:extLst>
                    <a:ext uri="{FF2B5EF4-FFF2-40B4-BE49-F238E27FC236}">
                      <a16:creationId xmlns:a16="http://schemas.microsoft.com/office/drawing/2014/main" id="{0E63A7A5-5A03-4AE4-BC1A-E33932C84AF6}"/>
                    </a:ext>
                  </a:extLst>
                </p:cNvPr>
                <p:cNvSpPr/>
                <p:nvPr/>
              </p:nvSpPr>
              <p:spPr>
                <a:xfrm rot="5400000">
                  <a:off x="1412476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21" name="타원 420">
                  <a:extLst>
                    <a:ext uri="{FF2B5EF4-FFF2-40B4-BE49-F238E27FC236}">
                      <a16:creationId xmlns:a16="http://schemas.microsoft.com/office/drawing/2014/main" id="{AD446727-0D0F-489D-9FFA-D01C1668AC1B}"/>
                    </a:ext>
                  </a:extLst>
                </p:cNvPr>
                <p:cNvSpPr/>
                <p:nvPr/>
              </p:nvSpPr>
              <p:spPr>
                <a:xfrm rot="5400000">
                  <a:off x="1132382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22" name="타원 421">
                  <a:extLst>
                    <a:ext uri="{FF2B5EF4-FFF2-40B4-BE49-F238E27FC236}">
                      <a16:creationId xmlns:a16="http://schemas.microsoft.com/office/drawing/2014/main" id="{F3DAAB1C-6DE4-46C6-AD37-C1433EC72DF1}"/>
                    </a:ext>
                  </a:extLst>
                </p:cNvPr>
                <p:cNvSpPr/>
                <p:nvPr/>
              </p:nvSpPr>
              <p:spPr>
                <a:xfrm rot="5400000">
                  <a:off x="852288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23" name="타원 422">
                  <a:extLst>
                    <a:ext uri="{FF2B5EF4-FFF2-40B4-BE49-F238E27FC236}">
                      <a16:creationId xmlns:a16="http://schemas.microsoft.com/office/drawing/2014/main" id="{A3552A2C-868F-4621-AC4D-5E2C44FD91AE}"/>
                    </a:ext>
                  </a:extLst>
                </p:cNvPr>
                <p:cNvSpPr/>
                <p:nvPr/>
              </p:nvSpPr>
              <p:spPr>
                <a:xfrm rot="5400000">
                  <a:off x="572193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24" name="타원 423">
                  <a:extLst>
                    <a:ext uri="{FF2B5EF4-FFF2-40B4-BE49-F238E27FC236}">
                      <a16:creationId xmlns:a16="http://schemas.microsoft.com/office/drawing/2014/main" id="{9511B25D-382F-48AC-A1E5-5078289CCDA3}"/>
                    </a:ext>
                  </a:extLst>
                </p:cNvPr>
                <p:cNvSpPr/>
                <p:nvPr/>
              </p:nvSpPr>
              <p:spPr>
                <a:xfrm rot="5400000">
                  <a:off x="292099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25" name="타원 424">
                  <a:extLst>
                    <a:ext uri="{FF2B5EF4-FFF2-40B4-BE49-F238E27FC236}">
                      <a16:creationId xmlns:a16="http://schemas.microsoft.com/office/drawing/2014/main" id="{30E00F69-E71E-4E8D-BA71-88678645F00D}"/>
                    </a:ext>
                  </a:extLst>
                </p:cNvPr>
                <p:cNvSpPr/>
                <p:nvPr/>
              </p:nvSpPr>
              <p:spPr>
                <a:xfrm rot="5400000">
                  <a:off x="9535203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26" name="타원 425">
                  <a:extLst>
                    <a:ext uri="{FF2B5EF4-FFF2-40B4-BE49-F238E27FC236}">
                      <a16:creationId xmlns:a16="http://schemas.microsoft.com/office/drawing/2014/main" id="{BFE6EA8A-5EB5-4785-9950-12AB3B22946E}"/>
                    </a:ext>
                  </a:extLst>
                </p:cNvPr>
                <p:cNvSpPr/>
                <p:nvPr/>
              </p:nvSpPr>
              <p:spPr>
                <a:xfrm rot="5400000">
                  <a:off x="9255117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27" name="타원 426">
                  <a:extLst>
                    <a:ext uri="{FF2B5EF4-FFF2-40B4-BE49-F238E27FC236}">
                      <a16:creationId xmlns:a16="http://schemas.microsoft.com/office/drawing/2014/main" id="{6B446E1C-6378-409C-A104-6467D55395C6}"/>
                    </a:ext>
                  </a:extLst>
                </p:cNvPr>
                <p:cNvSpPr/>
                <p:nvPr/>
              </p:nvSpPr>
              <p:spPr>
                <a:xfrm rot="5400000">
                  <a:off x="8975023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28" name="타원 427">
                  <a:extLst>
                    <a:ext uri="{FF2B5EF4-FFF2-40B4-BE49-F238E27FC236}">
                      <a16:creationId xmlns:a16="http://schemas.microsoft.com/office/drawing/2014/main" id="{BCD97250-F325-46A7-B3EC-31ED91E005B5}"/>
                    </a:ext>
                  </a:extLst>
                </p:cNvPr>
                <p:cNvSpPr/>
                <p:nvPr/>
              </p:nvSpPr>
              <p:spPr>
                <a:xfrm rot="5400000">
                  <a:off x="8694929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29" name="타원 428">
                  <a:extLst>
                    <a:ext uri="{FF2B5EF4-FFF2-40B4-BE49-F238E27FC236}">
                      <a16:creationId xmlns:a16="http://schemas.microsoft.com/office/drawing/2014/main" id="{0B01BC62-DFB6-4C10-BF1D-78C3E8B5EE1A}"/>
                    </a:ext>
                  </a:extLst>
                </p:cNvPr>
                <p:cNvSpPr/>
                <p:nvPr/>
              </p:nvSpPr>
              <p:spPr>
                <a:xfrm rot="5400000">
                  <a:off x="8414834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30" name="타원 429">
                  <a:extLst>
                    <a:ext uri="{FF2B5EF4-FFF2-40B4-BE49-F238E27FC236}">
                      <a16:creationId xmlns:a16="http://schemas.microsoft.com/office/drawing/2014/main" id="{140B7723-DCB6-4258-88B7-216E2922402B}"/>
                    </a:ext>
                  </a:extLst>
                </p:cNvPr>
                <p:cNvSpPr/>
                <p:nvPr/>
              </p:nvSpPr>
              <p:spPr>
                <a:xfrm rot="5400000">
                  <a:off x="8134740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31" name="타원 430">
                  <a:extLst>
                    <a:ext uri="{FF2B5EF4-FFF2-40B4-BE49-F238E27FC236}">
                      <a16:creationId xmlns:a16="http://schemas.microsoft.com/office/drawing/2014/main" id="{CD3093F4-0692-4A47-A0DE-18A08426762F}"/>
                    </a:ext>
                  </a:extLst>
                </p:cNvPr>
                <p:cNvSpPr/>
                <p:nvPr/>
              </p:nvSpPr>
              <p:spPr>
                <a:xfrm rot="5400000">
                  <a:off x="7854646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32" name="타원 431">
                  <a:extLst>
                    <a:ext uri="{FF2B5EF4-FFF2-40B4-BE49-F238E27FC236}">
                      <a16:creationId xmlns:a16="http://schemas.microsoft.com/office/drawing/2014/main" id="{EBFF51DC-E0A8-4BC9-8424-4BDD37925C63}"/>
                    </a:ext>
                  </a:extLst>
                </p:cNvPr>
                <p:cNvSpPr/>
                <p:nvPr/>
              </p:nvSpPr>
              <p:spPr>
                <a:xfrm rot="5400000">
                  <a:off x="7574551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33" name="타원 432">
                  <a:extLst>
                    <a:ext uri="{FF2B5EF4-FFF2-40B4-BE49-F238E27FC236}">
                      <a16:creationId xmlns:a16="http://schemas.microsoft.com/office/drawing/2014/main" id="{A42D7BC2-1C21-43F6-8356-987035601D89}"/>
                    </a:ext>
                  </a:extLst>
                </p:cNvPr>
                <p:cNvSpPr/>
                <p:nvPr/>
              </p:nvSpPr>
              <p:spPr>
                <a:xfrm rot="5400000">
                  <a:off x="7294457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34" name="타원 433">
                  <a:extLst>
                    <a:ext uri="{FF2B5EF4-FFF2-40B4-BE49-F238E27FC236}">
                      <a16:creationId xmlns:a16="http://schemas.microsoft.com/office/drawing/2014/main" id="{09D55873-7660-49DA-8FDE-2476F0FB7C96}"/>
                    </a:ext>
                  </a:extLst>
                </p:cNvPr>
                <p:cNvSpPr/>
                <p:nvPr/>
              </p:nvSpPr>
              <p:spPr>
                <a:xfrm rot="5400000">
                  <a:off x="7014363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35" name="타원 434">
                  <a:extLst>
                    <a:ext uri="{FF2B5EF4-FFF2-40B4-BE49-F238E27FC236}">
                      <a16:creationId xmlns:a16="http://schemas.microsoft.com/office/drawing/2014/main" id="{D38D3171-7C3D-40F3-9705-A6BAA91B6221}"/>
                    </a:ext>
                  </a:extLst>
                </p:cNvPr>
                <p:cNvSpPr/>
                <p:nvPr/>
              </p:nvSpPr>
              <p:spPr>
                <a:xfrm rot="5400000">
                  <a:off x="6734268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36" name="타원 435">
                  <a:extLst>
                    <a:ext uri="{FF2B5EF4-FFF2-40B4-BE49-F238E27FC236}">
                      <a16:creationId xmlns:a16="http://schemas.microsoft.com/office/drawing/2014/main" id="{8F2B8BB9-477B-4863-B354-B802481E3CE8}"/>
                    </a:ext>
                  </a:extLst>
                </p:cNvPr>
                <p:cNvSpPr/>
                <p:nvPr/>
              </p:nvSpPr>
              <p:spPr>
                <a:xfrm rot="5400000">
                  <a:off x="6454174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368" name="그룹 367">
                <a:extLst>
                  <a:ext uri="{FF2B5EF4-FFF2-40B4-BE49-F238E27FC236}">
                    <a16:creationId xmlns:a16="http://schemas.microsoft.com/office/drawing/2014/main" id="{E13F382E-22C6-4B6C-8306-4A8F3369EAD1}"/>
                  </a:ext>
                </a:extLst>
              </p:cNvPr>
              <p:cNvGrpSpPr/>
              <p:nvPr/>
            </p:nvGrpSpPr>
            <p:grpSpPr>
              <a:xfrm>
                <a:off x="292100" y="4139603"/>
                <a:ext cx="9321800" cy="78697"/>
                <a:chOff x="292100" y="4139603"/>
                <a:chExt cx="9321800" cy="78697"/>
              </a:xfrm>
              <a:solidFill>
                <a:srgbClr val="FFFFFF"/>
              </a:solidFill>
            </p:grpSpPr>
            <p:sp>
              <p:nvSpPr>
                <p:cNvPr id="369" name="타원 368">
                  <a:extLst>
                    <a:ext uri="{FF2B5EF4-FFF2-40B4-BE49-F238E27FC236}">
                      <a16:creationId xmlns:a16="http://schemas.microsoft.com/office/drawing/2014/main" id="{D5DE543C-7708-4591-910B-5E5273EF448E}"/>
                    </a:ext>
                  </a:extLst>
                </p:cNvPr>
                <p:cNvSpPr/>
                <p:nvPr/>
              </p:nvSpPr>
              <p:spPr>
                <a:xfrm rot="5400000">
                  <a:off x="6174080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70" name="타원 369">
                  <a:extLst>
                    <a:ext uri="{FF2B5EF4-FFF2-40B4-BE49-F238E27FC236}">
                      <a16:creationId xmlns:a16="http://schemas.microsoft.com/office/drawing/2014/main" id="{32D9EB02-A156-4262-BEFE-A33BBF8C42C1}"/>
                    </a:ext>
                  </a:extLst>
                </p:cNvPr>
                <p:cNvSpPr/>
                <p:nvPr/>
              </p:nvSpPr>
              <p:spPr>
                <a:xfrm rot="5400000">
                  <a:off x="5893985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71" name="타원 370">
                  <a:extLst>
                    <a:ext uri="{FF2B5EF4-FFF2-40B4-BE49-F238E27FC236}">
                      <a16:creationId xmlns:a16="http://schemas.microsoft.com/office/drawing/2014/main" id="{F3F09E22-84C0-451A-A7A9-322B7B1280AC}"/>
                    </a:ext>
                  </a:extLst>
                </p:cNvPr>
                <p:cNvSpPr/>
                <p:nvPr/>
              </p:nvSpPr>
              <p:spPr>
                <a:xfrm rot="5400000">
                  <a:off x="5613891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72" name="타원 371">
                  <a:extLst>
                    <a:ext uri="{FF2B5EF4-FFF2-40B4-BE49-F238E27FC236}">
                      <a16:creationId xmlns:a16="http://schemas.microsoft.com/office/drawing/2014/main" id="{96A2BFF0-97D8-4D7D-A18E-A0068F3342AC}"/>
                    </a:ext>
                  </a:extLst>
                </p:cNvPr>
                <p:cNvSpPr/>
                <p:nvPr/>
              </p:nvSpPr>
              <p:spPr>
                <a:xfrm rot="5400000">
                  <a:off x="5333797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73" name="타원 372">
                  <a:extLst>
                    <a:ext uri="{FF2B5EF4-FFF2-40B4-BE49-F238E27FC236}">
                      <a16:creationId xmlns:a16="http://schemas.microsoft.com/office/drawing/2014/main" id="{F62389B5-3BEA-4798-B305-98B5DCDB07DB}"/>
                    </a:ext>
                  </a:extLst>
                </p:cNvPr>
                <p:cNvSpPr/>
                <p:nvPr/>
              </p:nvSpPr>
              <p:spPr>
                <a:xfrm rot="5400000">
                  <a:off x="5053702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74" name="타원 373">
                  <a:extLst>
                    <a:ext uri="{FF2B5EF4-FFF2-40B4-BE49-F238E27FC236}">
                      <a16:creationId xmlns:a16="http://schemas.microsoft.com/office/drawing/2014/main" id="{E929411B-156E-4867-8CED-5EB034850370}"/>
                    </a:ext>
                  </a:extLst>
                </p:cNvPr>
                <p:cNvSpPr/>
                <p:nvPr/>
              </p:nvSpPr>
              <p:spPr>
                <a:xfrm rot="5400000">
                  <a:off x="4773608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75" name="타원 374">
                  <a:extLst>
                    <a:ext uri="{FF2B5EF4-FFF2-40B4-BE49-F238E27FC236}">
                      <a16:creationId xmlns:a16="http://schemas.microsoft.com/office/drawing/2014/main" id="{C70A6B8B-0514-4069-805F-135BA822AC53}"/>
                    </a:ext>
                  </a:extLst>
                </p:cNvPr>
                <p:cNvSpPr/>
                <p:nvPr/>
              </p:nvSpPr>
              <p:spPr>
                <a:xfrm rot="5400000">
                  <a:off x="4493514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76" name="타원 375">
                  <a:extLst>
                    <a:ext uri="{FF2B5EF4-FFF2-40B4-BE49-F238E27FC236}">
                      <a16:creationId xmlns:a16="http://schemas.microsoft.com/office/drawing/2014/main" id="{C4CE9E97-9AED-4076-A60C-65F60ED67A7E}"/>
                    </a:ext>
                  </a:extLst>
                </p:cNvPr>
                <p:cNvSpPr/>
                <p:nvPr/>
              </p:nvSpPr>
              <p:spPr>
                <a:xfrm rot="5400000">
                  <a:off x="4213419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77" name="타원 376">
                  <a:extLst>
                    <a:ext uri="{FF2B5EF4-FFF2-40B4-BE49-F238E27FC236}">
                      <a16:creationId xmlns:a16="http://schemas.microsoft.com/office/drawing/2014/main" id="{9ADE38C0-38FA-445A-A512-129FC381CD42}"/>
                    </a:ext>
                  </a:extLst>
                </p:cNvPr>
                <p:cNvSpPr/>
                <p:nvPr/>
              </p:nvSpPr>
              <p:spPr>
                <a:xfrm rot="5400000">
                  <a:off x="3933325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78" name="타원 377">
                  <a:extLst>
                    <a:ext uri="{FF2B5EF4-FFF2-40B4-BE49-F238E27FC236}">
                      <a16:creationId xmlns:a16="http://schemas.microsoft.com/office/drawing/2014/main" id="{8EB4DD07-49D9-485C-A46B-20DEBD8DEECB}"/>
                    </a:ext>
                  </a:extLst>
                </p:cNvPr>
                <p:cNvSpPr/>
                <p:nvPr/>
              </p:nvSpPr>
              <p:spPr>
                <a:xfrm rot="5400000">
                  <a:off x="3653231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79" name="타원 378">
                  <a:extLst>
                    <a:ext uri="{FF2B5EF4-FFF2-40B4-BE49-F238E27FC236}">
                      <a16:creationId xmlns:a16="http://schemas.microsoft.com/office/drawing/2014/main" id="{557AD9E4-9C0E-414D-95F8-22CE4518AB7C}"/>
                    </a:ext>
                  </a:extLst>
                </p:cNvPr>
                <p:cNvSpPr/>
                <p:nvPr/>
              </p:nvSpPr>
              <p:spPr>
                <a:xfrm rot="5400000">
                  <a:off x="3373137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80" name="타원 379">
                  <a:extLst>
                    <a:ext uri="{FF2B5EF4-FFF2-40B4-BE49-F238E27FC236}">
                      <a16:creationId xmlns:a16="http://schemas.microsoft.com/office/drawing/2014/main" id="{12DE8FFC-880B-447F-84BB-CD0B855D5198}"/>
                    </a:ext>
                  </a:extLst>
                </p:cNvPr>
                <p:cNvSpPr/>
                <p:nvPr/>
              </p:nvSpPr>
              <p:spPr>
                <a:xfrm rot="5400000">
                  <a:off x="3093042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81" name="타원 380">
                  <a:extLst>
                    <a:ext uri="{FF2B5EF4-FFF2-40B4-BE49-F238E27FC236}">
                      <a16:creationId xmlns:a16="http://schemas.microsoft.com/office/drawing/2014/main" id="{26C0E4A6-AB69-44E9-987C-2665E5E3CE59}"/>
                    </a:ext>
                  </a:extLst>
                </p:cNvPr>
                <p:cNvSpPr/>
                <p:nvPr/>
              </p:nvSpPr>
              <p:spPr>
                <a:xfrm rot="5400000">
                  <a:off x="2812948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82" name="타원 381">
                  <a:extLst>
                    <a:ext uri="{FF2B5EF4-FFF2-40B4-BE49-F238E27FC236}">
                      <a16:creationId xmlns:a16="http://schemas.microsoft.com/office/drawing/2014/main" id="{03F7FB06-8F2E-4473-9D31-AF7B0545A3DB}"/>
                    </a:ext>
                  </a:extLst>
                </p:cNvPr>
                <p:cNvSpPr/>
                <p:nvPr/>
              </p:nvSpPr>
              <p:spPr>
                <a:xfrm rot="5400000">
                  <a:off x="2532854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83" name="타원 382">
                  <a:extLst>
                    <a:ext uri="{FF2B5EF4-FFF2-40B4-BE49-F238E27FC236}">
                      <a16:creationId xmlns:a16="http://schemas.microsoft.com/office/drawing/2014/main" id="{50F57BE7-BB74-4F81-B8CD-0590461317A7}"/>
                    </a:ext>
                  </a:extLst>
                </p:cNvPr>
                <p:cNvSpPr/>
                <p:nvPr/>
              </p:nvSpPr>
              <p:spPr>
                <a:xfrm rot="5400000">
                  <a:off x="2252759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84" name="타원 383">
                  <a:extLst>
                    <a:ext uri="{FF2B5EF4-FFF2-40B4-BE49-F238E27FC236}">
                      <a16:creationId xmlns:a16="http://schemas.microsoft.com/office/drawing/2014/main" id="{5E826953-B74E-4803-BCCF-E250E73B295B}"/>
                    </a:ext>
                  </a:extLst>
                </p:cNvPr>
                <p:cNvSpPr/>
                <p:nvPr/>
              </p:nvSpPr>
              <p:spPr>
                <a:xfrm rot="5400000">
                  <a:off x="1972665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85" name="타원 384">
                  <a:extLst>
                    <a:ext uri="{FF2B5EF4-FFF2-40B4-BE49-F238E27FC236}">
                      <a16:creationId xmlns:a16="http://schemas.microsoft.com/office/drawing/2014/main" id="{273F2F7E-3F79-4263-8D70-E785FEAC4899}"/>
                    </a:ext>
                  </a:extLst>
                </p:cNvPr>
                <p:cNvSpPr/>
                <p:nvPr/>
              </p:nvSpPr>
              <p:spPr>
                <a:xfrm rot="5400000">
                  <a:off x="1692571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86" name="타원 385">
                  <a:extLst>
                    <a:ext uri="{FF2B5EF4-FFF2-40B4-BE49-F238E27FC236}">
                      <a16:creationId xmlns:a16="http://schemas.microsoft.com/office/drawing/2014/main" id="{FE7980A0-920B-4B50-92FB-252780B9A349}"/>
                    </a:ext>
                  </a:extLst>
                </p:cNvPr>
                <p:cNvSpPr/>
                <p:nvPr/>
              </p:nvSpPr>
              <p:spPr>
                <a:xfrm rot="5400000">
                  <a:off x="1412476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87" name="타원 386">
                  <a:extLst>
                    <a:ext uri="{FF2B5EF4-FFF2-40B4-BE49-F238E27FC236}">
                      <a16:creationId xmlns:a16="http://schemas.microsoft.com/office/drawing/2014/main" id="{86833898-9920-4604-BC0D-7AAAC6DB4C45}"/>
                    </a:ext>
                  </a:extLst>
                </p:cNvPr>
                <p:cNvSpPr/>
                <p:nvPr/>
              </p:nvSpPr>
              <p:spPr>
                <a:xfrm rot="5400000">
                  <a:off x="1132382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88" name="타원 387">
                  <a:extLst>
                    <a:ext uri="{FF2B5EF4-FFF2-40B4-BE49-F238E27FC236}">
                      <a16:creationId xmlns:a16="http://schemas.microsoft.com/office/drawing/2014/main" id="{0E86A7C9-D226-4E60-B5F5-0125F3873960}"/>
                    </a:ext>
                  </a:extLst>
                </p:cNvPr>
                <p:cNvSpPr/>
                <p:nvPr/>
              </p:nvSpPr>
              <p:spPr>
                <a:xfrm rot="5400000">
                  <a:off x="852288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89" name="타원 388">
                  <a:extLst>
                    <a:ext uri="{FF2B5EF4-FFF2-40B4-BE49-F238E27FC236}">
                      <a16:creationId xmlns:a16="http://schemas.microsoft.com/office/drawing/2014/main" id="{569C92E6-B048-4839-A47E-D44674CB2E22}"/>
                    </a:ext>
                  </a:extLst>
                </p:cNvPr>
                <p:cNvSpPr/>
                <p:nvPr/>
              </p:nvSpPr>
              <p:spPr>
                <a:xfrm rot="5400000">
                  <a:off x="572193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90" name="타원 389">
                  <a:extLst>
                    <a:ext uri="{FF2B5EF4-FFF2-40B4-BE49-F238E27FC236}">
                      <a16:creationId xmlns:a16="http://schemas.microsoft.com/office/drawing/2014/main" id="{69A05BED-EC81-4CB2-A7FB-FE124AB7635D}"/>
                    </a:ext>
                  </a:extLst>
                </p:cNvPr>
                <p:cNvSpPr/>
                <p:nvPr/>
              </p:nvSpPr>
              <p:spPr>
                <a:xfrm rot="5400000">
                  <a:off x="292099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91" name="타원 390">
                  <a:extLst>
                    <a:ext uri="{FF2B5EF4-FFF2-40B4-BE49-F238E27FC236}">
                      <a16:creationId xmlns:a16="http://schemas.microsoft.com/office/drawing/2014/main" id="{CED3E779-DDB0-48D7-882E-9D937CFA7146}"/>
                    </a:ext>
                  </a:extLst>
                </p:cNvPr>
                <p:cNvSpPr/>
                <p:nvPr/>
              </p:nvSpPr>
              <p:spPr>
                <a:xfrm rot="5400000">
                  <a:off x="9535203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92" name="타원 391">
                  <a:extLst>
                    <a:ext uri="{FF2B5EF4-FFF2-40B4-BE49-F238E27FC236}">
                      <a16:creationId xmlns:a16="http://schemas.microsoft.com/office/drawing/2014/main" id="{C2430143-E680-4CDA-80D2-798635F123CE}"/>
                    </a:ext>
                  </a:extLst>
                </p:cNvPr>
                <p:cNvSpPr/>
                <p:nvPr/>
              </p:nvSpPr>
              <p:spPr>
                <a:xfrm rot="5400000">
                  <a:off x="9255117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93" name="타원 392">
                  <a:extLst>
                    <a:ext uri="{FF2B5EF4-FFF2-40B4-BE49-F238E27FC236}">
                      <a16:creationId xmlns:a16="http://schemas.microsoft.com/office/drawing/2014/main" id="{BDFA411B-2F99-423B-A7AE-803D626764C9}"/>
                    </a:ext>
                  </a:extLst>
                </p:cNvPr>
                <p:cNvSpPr/>
                <p:nvPr/>
              </p:nvSpPr>
              <p:spPr>
                <a:xfrm rot="5400000">
                  <a:off x="8975023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94" name="타원 393">
                  <a:extLst>
                    <a:ext uri="{FF2B5EF4-FFF2-40B4-BE49-F238E27FC236}">
                      <a16:creationId xmlns:a16="http://schemas.microsoft.com/office/drawing/2014/main" id="{0C7B30E9-C21D-41A0-B602-CBA92F9690D6}"/>
                    </a:ext>
                  </a:extLst>
                </p:cNvPr>
                <p:cNvSpPr/>
                <p:nvPr/>
              </p:nvSpPr>
              <p:spPr>
                <a:xfrm rot="5400000">
                  <a:off x="8694929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95" name="타원 394">
                  <a:extLst>
                    <a:ext uri="{FF2B5EF4-FFF2-40B4-BE49-F238E27FC236}">
                      <a16:creationId xmlns:a16="http://schemas.microsoft.com/office/drawing/2014/main" id="{57F1002E-9658-4EE4-BC0B-C5D4491A616D}"/>
                    </a:ext>
                  </a:extLst>
                </p:cNvPr>
                <p:cNvSpPr/>
                <p:nvPr/>
              </p:nvSpPr>
              <p:spPr>
                <a:xfrm rot="5400000">
                  <a:off x="8414834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96" name="타원 395">
                  <a:extLst>
                    <a:ext uri="{FF2B5EF4-FFF2-40B4-BE49-F238E27FC236}">
                      <a16:creationId xmlns:a16="http://schemas.microsoft.com/office/drawing/2014/main" id="{C3A53D6A-8F2B-4DA7-823D-A22778E7EE0C}"/>
                    </a:ext>
                  </a:extLst>
                </p:cNvPr>
                <p:cNvSpPr/>
                <p:nvPr/>
              </p:nvSpPr>
              <p:spPr>
                <a:xfrm rot="5400000">
                  <a:off x="8134740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97" name="타원 396">
                  <a:extLst>
                    <a:ext uri="{FF2B5EF4-FFF2-40B4-BE49-F238E27FC236}">
                      <a16:creationId xmlns:a16="http://schemas.microsoft.com/office/drawing/2014/main" id="{A0BC61F4-45E2-4052-9214-301DF11B3FA5}"/>
                    </a:ext>
                  </a:extLst>
                </p:cNvPr>
                <p:cNvSpPr/>
                <p:nvPr/>
              </p:nvSpPr>
              <p:spPr>
                <a:xfrm rot="5400000">
                  <a:off x="7854646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98" name="타원 397">
                  <a:extLst>
                    <a:ext uri="{FF2B5EF4-FFF2-40B4-BE49-F238E27FC236}">
                      <a16:creationId xmlns:a16="http://schemas.microsoft.com/office/drawing/2014/main" id="{251919BA-2669-470D-9F1D-E39A375CAE29}"/>
                    </a:ext>
                  </a:extLst>
                </p:cNvPr>
                <p:cNvSpPr/>
                <p:nvPr/>
              </p:nvSpPr>
              <p:spPr>
                <a:xfrm rot="5400000">
                  <a:off x="7574551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99" name="타원 398">
                  <a:extLst>
                    <a:ext uri="{FF2B5EF4-FFF2-40B4-BE49-F238E27FC236}">
                      <a16:creationId xmlns:a16="http://schemas.microsoft.com/office/drawing/2014/main" id="{EBD81FC4-860B-4C3C-B799-C31EC9B10897}"/>
                    </a:ext>
                  </a:extLst>
                </p:cNvPr>
                <p:cNvSpPr/>
                <p:nvPr/>
              </p:nvSpPr>
              <p:spPr>
                <a:xfrm rot="5400000">
                  <a:off x="7294457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00" name="타원 399">
                  <a:extLst>
                    <a:ext uri="{FF2B5EF4-FFF2-40B4-BE49-F238E27FC236}">
                      <a16:creationId xmlns:a16="http://schemas.microsoft.com/office/drawing/2014/main" id="{C48FA0C4-8144-427E-8F9C-F37DFD0360EF}"/>
                    </a:ext>
                  </a:extLst>
                </p:cNvPr>
                <p:cNvSpPr/>
                <p:nvPr/>
              </p:nvSpPr>
              <p:spPr>
                <a:xfrm rot="5400000">
                  <a:off x="7014363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01" name="타원 400">
                  <a:extLst>
                    <a:ext uri="{FF2B5EF4-FFF2-40B4-BE49-F238E27FC236}">
                      <a16:creationId xmlns:a16="http://schemas.microsoft.com/office/drawing/2014/main" id="{36C5C12A-0A40-43A6-8101-CD20A6C4F84B}"/>
                    </a:ext>
                  </a:extLst>
                </p:cNvPr>
                <p:cNvSpPr/>
                <p:nvPr/>
              </p:nvSpPr>
              <p:spPr>
                <a:xfrm rot="5400000">
                  <a:off x="6734268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02" name="타원 401">
                  <a:extLst>
                    <a:ext uri="{FF2B5EF4-FFF2-40B4-BE49-F238E27FC236}">
                      <a16:creationId xmlns:a16="http://schemas.microsoft.com/office/drawing/2014/main" id="{80DD2053-1808-4356-BDE5-F317E34B8FB9}"/>
                    </a:ext>
                  </a:extLst>
                </p:cNvPr>
                <p:cNvSpPr/>
                <p:nvPr/>
              </p:nvSpPr>
              <p:spPr>
                <a:xfrm rot="5400000">
                  <a:off x="6454174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E8BE3887-5982-4764-881D-D418F3C2334F}"/>
                </a:ext>
              </a:extLst>
            </p:cNvPr>
            <p:cNvGrpSpPr/>
            <p:nvPr/>
          </p:nvGrpSpPr>
          <p:grpSpPr>
            <a:xfrm flipV="1">
              <a:off x="292100" y="344897"/>
              <a:ext cx="9321800" cy="2439594"/>
              <a:chOff x="292100" y="4139603"/>
              <a:chExt cx="9321800" cy="2439594"/>
            </a:xfrm>
          </p:grpSpPr>
          <p:grpSp>
            <p:nvGrpSpPr>
              <p:cNvPr id="9" name="그룹 8">
                <a:extLst>
                  <a:ext uri="{FF2B5EF4-FFF2-40B4-BE49-F238E27FC236}">
                    <a16:creationId xmlns:a16="http://schemas.microsoft.com/office/drawing/2014/main" id="{5C63F5CF-1001-43FA-BBB6-ED01C6C23B9E}"/>
                  </a:ext>
                </a:extLst>
              </p:cNvPr>
              <p:cNvGrpSpPr/>
              <p:nvPr/>
            </p:nvGrpSpPr>
            <p:grpSpPr>
              <a:xfrm>
                <a:off x="292100" y="6500500"/>
                <a:ext cx="9321800" cy="78697"/>
                <a:chOff x="292100" y="6500500"/>
                <a:chExt cx="9321800" cy="78697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25" name="타원 324">
                  <a:extLst>
                    <a:ext uri="{FF2B5EF4-FFF2-40B4-BE49-F238E27FC236}">
                      <a16:creationId xmlns:a16="http://schemas.microsoft.com/office/drawing/2014/main" id="{1A33702F-7360-4A11-90BD-D64FF1D3ECCC}"/>
                    </a:ext>
                  </a:extLst>
                </p:cNvPr>
                <p:cNvSpPr/>
                <p:nvPr/>
              </p:nvSpPr>
              <p:spPr>
                <a:xfrm rot="5400000">
                  <a:off x="6174080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26" name="타원 325">
                  <a:extLst>
                    <a:ext uri="{FF2B5EF4-FFF2-40B4-BE49-F238E27FC236}">
                      <a16:creationId xmlns:a16="http://schemas.microsoft.com/office/drawing/2014/main" id="{E39521E4-DF96-4AF1-BA9F-762C82F6F490}"/>
                    </a:ext>
                  </a:extLst>
                </p:cNvPr>
                <p:cNvSpPr/>
                <p:nvPr/>
              </p:nvSpPr>
              <p:spPr>
                <a:xfrm rot="5400000">
                  <a:off x="5893985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27" name="타원 326">
                  <a:extLst>
                    <a:ext uri="{FF2B5EF4-FFF2-40B4-BE49-F238E27FC236}">
                      <a16:creationId xmlns:a16="http://schemas.microsoft.com/office/drawing/2014/main" id="{681794D7-F069-4DD0-B00F-AE1F59B841A9}"/>
                    </a:ext>
                  </a:extLst>
                </p:cNvPr>
                <p:cNvSpPr/>
                <p:nvPr/>
              </p:nvSpPr>
              <p:spPr>
                <a:xfrm rot="5400000">
                  <a:off x="5613891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28" name="타원 327">
                  <a:extLst>
                    <a:ext uri="{FF2B5EF4-FFF2-40B4-BE49-F238E27FC236}">
                      <a16:creationId xmlns:a16="http://schemas.microsoft.com/office/drawing/2014/main" id="{7E65A526-B327-4B7C-9911-DDE4D7E80A0A}"/>
                    </a:ext>
                  </a:extLst>
                </p:cNvPr>
                <p:cNvSpPr/>
                <p:nvPr/>
              </p:nvSpPr>
              <p:spPr>
                <a:xfrm rot="5400000">
                  <a:off x="5333797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29" name="타원 328">
                  <a:extLst>
                    <a:ext uri="{FF2B5EF4-FFF2-40B4-BE49-F238E27FC236}">
                      <a16:creationId xmlns:a16="http://schemas.microsoft.com/office/drawing/2014/main" id="{F317D472-A4AA-4726-BA6D-5A457A49DA79}"/>
                    </a:ext>
                  </a:extLst>
                </p:cNvPr>
                <p:cNvSpPr/>
                <p:nvPr/>
              </p:nvSpPr>
              <p:spPr>
                <a:xfrm rot="5400000">
                  <a:off x="5053702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30" name="타원 329">
                  <a:extLst>
                    <a:ext uri="{FF2B5EF4-FFF2-40B4-BE49-F238E27FC236}">
                      <a16:creationId xmlns:a16="http://schemas.microsoft.com/office/drawing/2014/main" id="{C33A4234-59D8-43FB-9DB6-28C551178E09}"/>
                    </a:ext>
                  </a:extLst>
                </p:cNvPr>
                <p:cNvSpPr/>
                <p:nvPr/>
              </p:nvSpPr>
              <p:spPr>
                <a:xfrm rot="5400000">
                  <a:off x="4773608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31" name="타원 330">
                  <a:extLst>
                    <a:ext uri="{FF2B5EF4-FFF2-40B4-BE49-F238E27FC236}">
                      <a16:creationId xmlns:a16="http://schemas.microsoft.com/office/drawing/2014/main" id="{39C9670F-0C9D-4AF8-8ED2-5B96118C35C7}"/>
                    </a:ext>
                  </a:extLst>
                </p:cNvPr>
                <p:cNvSpPr/>
                <p:nvPr/>
              </p:nvSpPr>
              <p:spPr>
                <a:xfrm rot="5400000">
                  <a:off x="4493514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32" name="타원 331">
                  <a:extLst>
                    <a:ext uri="{FF2B5EF4-FFF2-40B4-BE49-F238E27FC236}">
                      <a16:creationId xmlns:a16="http://schemas.microsoft.com/office/drawing/2014/main" id="{D8B4A8D9-7134-4972-BA90-C4456A06796A}"/>
                    </a:ext>
                  </a:extLst>
                </p:cNvPr>
                <p:cNvSpPr/>
                <p:nvPr/>
              </p:nvSpPr>
              <p:spPr>
                <a:xfrm rot="5400000">
                  <a:off x="4213419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33" name="타원 332">
                  <a:extLst>
                    <a:ext uri="{FF2B5EF4-FFF2-40B4-BE49-F238E27FC236}">
                      <a16:creationId xmlns:a16="http://schemas.microsoft.com/office/drawing/2014/main" id="{AB9D1164-8CF7-4D68-8CE6-8E3C89092129}"/>
                    </a:ext>
                  </a:extLst>
                </p:cNvPr>
                <p:cNvSpPr/>
                <p:nvPr/>
              </p:nvSpPr>
              <p:spPr>
                <a:xfrm rot="5400000">
                  <a:off x="3933325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34" name="타원 333">
                  <a:extLst>
                    <a:ext uri="{FF2B5EF4-FFF2-40B4-BE49-F238E27FC236}">
                      <a16:creationId xmlns:a16="http://schemas.microsoft.com/office/drawing/2014/main" id="{269FEF59-2CA9-4775-BF5B-19C2F2043CCC}"/>
                    </a:ext>
                  </a:extLst>
                </p:cNvPr>
                <p:cNvSpPr/>
                <p:nvPr/>
              </p:nvSpPr>
              <p:spPr>
                <a:xfrm rot="5400000">
                  <a:off x="3653231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35" name="타원 334">
                  <a:extLst>
                    <a:ext uri="{FF2B5EF4-FFF2-40B4-BE49-F238E27FC236}">
                      <a16:creationId xmlns:a16="http://schemas.microsoft.com/office/drawing/2014/main" id="{45B4C745-C65D-4DA9-9732-C4621EA7CA26}"/>
                    </a:ext>
                  </a:extLst>
                </p:cNvPr>
                <p:cNvSpPr/>
                <p:nvPr/>
              </p:nvSpPr>
              <p:spPr>
                <a:xfrm rot="5400000">
                  <a:off x="3373137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36" name="타원 335">
                  <a:extLst>
                    <a:ext uri="{FF2B5EF4-FFF2-40B4-BE49-F238E27FC236}">
                      <a16:creationId xmlns:a16="http://schemas.microsoft.com/office/drawing/2014/main" id="{3D08A96E-E5E3-47FF-8FA4-CEA90759AC2E}"/>
                    </a:ext>
                  </a:extLst>
                </p:cNvPr>
                <p:cNvSpPr/>
                <p:nvPr/>
              </p:nvSpPr>
              <p:spPr>
                <a:xfrm rot="5400000">
                  <a:off x="3093042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37" name="타원 336">
                  <a:extLst>
                    <a:ext uri="{FF2B5EF4-FFF2-40B4-BE49-F238E27FC236}">
                      <a16:creationId xmlns:a16="http://schemas.microsoft.com/office/drawing/2014/main" id="{5331C958-FFE0-4FE3-9FB8-07932D2CBDAA}"/>
                    </a:ext>
                  </a:extLst>
                </p:cNvPr>
                <p:cNvSpPr/>
                <p:nvPr/>
              </p:nvSpPr>
              <p:spPr>
                <a:xfrm rot="5400000">
                  <a:off x="2812948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38" name="타원 337">
                  <a:extLst>
                    <a:ext uri="{FF2B5EF4-FFF2-40B4-BE49-F238E27FC236}">
                      <a16:creationId xmlns:a16="http://schemas.microsoft.com/office/drawing/2014/main" id="{96B56868-9274-47CD-B305-D1C1D9E3AC84}"/>
                    </a:ext>
                  </a:extLst>
                </p:cNvPr>
                <p:cNvSpPr/>
                <p:nvPr/>
              </p:nvSpPr>
              <p:spPr>
                <a:xfrm rot="5400000">
                  <a:off x="2532854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39" name="타원 338">
                  <a:extLst>
                    <a:ext uri="{FF2B5EF4-FFF2-40B4-BE49-F238E27FC236}">
                      <a16:creationId xmlns:a16="http://schemas.microsoft.com/office/drawing/2014/main" id="{71D25A28-F4A0-46B2-BEA1-EFC51267EFDC}"/>
                    </a:ext>
                  </a:extLst>
                </p:cNvPr>
                <p:cNvSpPr/>
                <p:nvPr/>
              </p:nvSpPr>
              <p:spPr>
                <a:xfrm rot="5400000">
                  <a:off x="2252759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40" name="타원 339">
                  <a:extLst>
                    <a:ext uri="{FF2B5EF4-FFF2-40B4-BE49-F238E27FC236}">
                      <a16:creationId xmlns:a16="http://schemas.microsoft.com/office/drawing/2014/main" id="{182284E5-7120-4BDB-A440-F24A895FF297}"/>
                    </a:ext>
                  </a:extLst>
                </p:cNvPr>
                <p:cNvSpPr/>
                <p:nvPr/>
              </p:nvSpPr>
              <p:spPr>
                <a:xfrm rot="5400000">
                  <a:off x="1972665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41" name="타원 340">
                  <a:extLst>
                    <a:ext uri="{FF2B5EF4-FFF2-40B4-BE49-F238E27FC236}">
                      <a16:creationId xmlns:a16="http://schemas.microsoft.com/office/drawing/2014/main" id="{5D438536-A6E4-4510-91A8-DF893EF5D1E8}"/>
                    </a:ext>
                  </a:extLst>
                </p:cNvPr>
                <p:cNvSpPr/>
                <p:nvPr/>
              </p:nvSpPr>
              <p:spPr>
                <a:xfrm rot="5400000">
                  <a:off x="1692571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42" name="타원 341">
                  <a:extLst>
                    <a:ext uri="{FF2B5EF4-FFF2-40B4-BE49-F238E27FC236}">
                      <a16:creationId xmlns:a16="http://schemas.microsoft.com/office/drawing/2014/main" id="{3100BFA0-7D26-4809-BDFF-187DA573C374}"/>
                    </a:ext>
                  </a:extLst>
                </p:cNvPr>
                <p:cNvSpPr/>
                <p:nvPr/>
              </p:nvSpPr>
              <p:spPr>
                <a:xfrm rot="5400000">
                  <a:off x="1412476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43" name="타원 342">
                  <a:extLst>
                    <a:ext uri="{FF2B5EF4-FFF2-40B4-BE49-F238E27FC236}">
                      <a16:creationId xmlns:a16="http://schemas.microsoft.com/office/drawing/2014/main" id="{1D68F5DD-5305-4647-98A3-3AC061240AC2}"/>
                    </a:ext>
                  </a:extLst>
                </p:cNvPr>
                <p:cNvSpPr/>
                <p:nvPr/>
              </p:nvSpPr>
              <p:spPr>
                <a:xfrm rot="5400000">
                  <a:off x="1132382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44" name="타원 343">
                  <a:extLst>
                    <a:ext uri="{FF2B5EF4-FFF2-40B4-BE49-F238E27FC236}">
                      <a16:creationId xmlns:a16="http://schemas.microsoft.com/office/drawing/2014/main" id="{4B31E8D7-04AF-401C-B969-FCCFF98AC261}"/>
                    </a:ext>
                  </a:extLst>
                </p:cNvPr>
                <p:cNvSpPr/>
                <p:nvPr/>
              </p:nvSpPr>
              <p:spPr>
                <a:xfrm rot="5400000">
                  <a:off x="852288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45" name="타원 344">
                  <a:extLst>
                    <a:ext uri="{FF2B5EF4-FFF2-40B4-BE49-F238E27FC236}">
                      <a16:creationId xmlns:a16="http://schemas.microsoft.com/office/drawing/2014/main" id="{BE3474F9-009C-44A9-A34E-EE54EEBB2044}"/>
                    </a:ext>
                  </a:extLst>
                </p:cNvPr>
                <p:cNvSpPr/>
                <p:nvPr/>
              </p:nvSpPr>
              <p:spPr>
                <a:xfrm rot="5400000">
                  <a:off x="572193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46" name="타원 345">
                  <a:extLst>
                    <a:ext uri="{FF2B5EF4-FFF2-40B4-BE49-F238E27FC236}">
                      <a16:creationId xmlns:a16="http://schemas.microsoft.com/office/drawing/2014/main" id="{854EFFFF-3793-4073-BE68-CB2A57D8F13F}"/>
                    </a:ext>
                  </a:extLst>
                </p:cNvPr>
                <p:cNvSpPr/>
                <p:nvPr/>
              </p:nvSpPr>
              <p:spPr>
                <a:xfrm rot="5400000">
                  <a:off x="292099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47" name="타원 346">
                  <a:extLst>
                    <a:ext uri="{FF2B5EF4-FFF2-40B4-BE49-F238E27FC236}">
                      <a16:creationId xmlns:a16="http://schemas.microsoft.com/office/drawing/2014/main" id="{58A2A83C-3B8C-43CD-8EDC-13CAA6F90121}"/>
                    </a:ext>
                  </a:extLst>
                </p:cNvPr>
                <p:cNvSpPr/>
                <p:nvPr/>
              </p:nvSpPr>
              <p:spPr>
                <a:xfrm rot="5400000">
                  <a:off x="9535203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48" name="타원 347">
                  <a:extLst>
                    <a:ext uri="{FF2B5EF4-FFF2-40B4-BE49-F238E27FC236}">
                      <a16:creationId xmlns:a16="http://schemas.microsoft.com/office/drawing/2014/main" id="{86033BC6-594A-4499-B4F9-FFFEB35F62D3}"/>
                    </a:ext>
                  </a:extLst>
                </p:cNvPr>
                <p:cNvSpPr/>
                <p:nvPr/>
              </p:nvSpPr>
              <p:spPr>
                <a:xfrm rot="5400000">
                  <a:off x="9255117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49" name="타원 348">
                  <a:extLst>
                    <a:ext uri="{FF2B5EF4-FFF2-40B4-BE49-F238E27FC236}">
                      <a16:creationId xmlns:a16="http://schemas.microsoft.com/office/drawing/2014/main" id="{FD679CB3-F05A-4C8A-9EC5-D2D329034DFE}"/>
                    </a:ext>
                  </a:extLst>
                </p:cNvPr>
                <p:cNvSpPr/>
                <p:nvPr/>
              </p:nvSpPr>
              <p:spPr>
                <a:xfrm rot="5400000">
                  <a:off x="8975023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50" name="타원 349">
                  <a:extLst>
                    <a:ext uri="{FF2B5EF4-FFF2-40B4-BE49-F238E27FC236}">
                      <a16:creationId xmlns:a16="http://schemas.microsoft.com/office/drawing/2014/main" id="{9BF48E7F-E009-40B5-BA7D-3C68FE173566}"/>
                    </a:ext>
                  </a:extLst>
                </p:cNvPr>
                <p:cNvSpPr/>
                <p:nvPr/>
              </p:nvSpPr>
              <p:spPr>
                <a:xfrm rot="5400000">
                  <a:off x="8694929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51" name="타원 350">
                  <a:extLst>
                    <a:ext uri="{FF2B5EF4-FFF2-40B4-BE49-F238E27FC236}">
                      <a16:creationId xmlns:a16="http://schemas.microsoft.com/office/drawing/2014/main" id="{203789AF-8264-45C8-A308-EBCC1C627603}"/>
                    </a:ext>
                  </a:extLst>
                </p:cNvPr>
                <p:cNvSpPr/>
                <p:nvPr/>
              </p:nvSpPr>
              <p:spPr>
                <a:xfrm rot="5400000">
                  <a:off x="8414834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52" name="타원 351">
                  <a:extLst>
                    <a:ext uri="{FF2B5EF4-FFF2-40B4-BE49-F238E27FC236}">
                      <a16:creationId xmlns:a16="http://schemas.microsoft.com/office/drawing/2014/main" id="{0C14E2B8-E6FE-4EB1-9799-756656DC823B}"/>
                    </a:ext>
                  </a:extLst>
                </p:cNvPr>
                <p:cNvSpPr/>
                <p:nvPr/>
              </p:nvSpPr>
              <p:spPr>
                <a:xfrm rot="5400000">
                  <a:off x="8134740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53" name="타원 352">
                  <a:extLst>
                    <a:ext uri="{FF2B5EF4-FFF2-40B4-BE49-F238E27FC236}">
                      <a16:creationId xmlns:a16="http://schemas.microsoft.com/office/drawing/2014/main" id="{5301C883-D1C3-4212-9539-8BAC60FC40B0}"/>
                    </a:ext>
                  </a:extLst>
                </p:cNvPr>
                <p:cNvSpPr/>
                <p:nvPr/>
              </p:nvSpPr>
              <p:spPr>
                <a:xfrm rot="5400000">
                  <a:off x="7854646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54" name="타원 353">
                  <a:extLst>
                    <a:ext uri="{FF2B5EF4-FFF2-40B4-BE49-F238E27FC236}">
                      <a16:creationId xmlns:a16="http://schemas.microsoft.com/office/drawing/2014/main" id="{38126B14-B934-41C4-82A0-FE4A797AB87F}"/>
                    </a:ext>
                  </a:extLst>
                </p:cNvPr>
                <p:cNvSpPr/>
                <p:nvPr/>
              </p:nvSpPr>
              <p:spPr>
                <a:xfrm rot="5400000">
                  <a:off x="7574551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55" name="타원 354">
                  <a:extLst>
                    <a:ext uri="{FF2B5EF4-FFF2-40B4-BE49-F238E27FC236}">
                      <a16:creationId xmlns:a16="http://schemas.microsoft.com/office/drawing/2014/main" id="{8198E754-B1F2-4AFA-A911-5C48449E3019}"/>
                    </a:ext>
                  </a:extLst>
                </p:cNvPr>
                <p:cNvSpPr/>
                <p:nvPr/>
              </p:nvSpPr>
              <p:spPr>
                <a:xfrm rot="5400000">
                  <a:off x="7294457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56" name="타원 355">
                  <a:extLst>
                    <a:ext uri="{FF2B5EF4-FFF2-40B4-BE49-F238E27FC236}">
                      <a16:creationId xmlns:a16="http://schemas.microsoft.com/office/drawing/2014/main" id="{190A5B4B-F566-4C3C-BD5D-A07BF7511442}"/>
                    </a:ext>
                  </a:extLst>
                </p:cNvPr>
                <p:cNvSpPr/>
                <p:nvPr/>
              </p:nvSpPr>
              <p:spPr>
                <a:xfrm rot="5400000">
                  <a:off x="7014363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57" name="타원 356">
                  <a:extLst>
                    <a:ext uri="{FF2B5EF4-FFF2-40B4-BE49-F238E27FC236}">
                      <a16:creationId xmlns:a16="http://schemas.microsoft.com/office/drawing/2014/main" id="{CFA98BA7-654F-422C-80A4-4C054D321DF4}"/>
                    </a:ext>
                  </a:extLst>
                </p:cNvPr>
                <p:cNvSpPr/>
                <p:nvPr/>
              </p:nvSpPr>
              <p:spPr>
                <a:xfrm rot="5400000">
                  <a:off x="6734268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58" name="타원 357">
                  <a:extLst>
                    <a:ext uri="{FF2B5EF4-FFF2-40B4-BE49-F238E27FC236}">
                      <a16:creationId xmlns:a16="http://schemas.microsoft.com/office/drawing/2014/main" id="{3D6EFFAE-BF64-423F-A49C-721F2266553F}"/>
                    </a:ext>
                  </a:extLst>
                </p:cNvPr>
                <p:cNvSpPr/>
                <p:nvPr/>
              </p:nvSpPr>
              <p:spPr>
                <a:xfrm rot="5400000">
                  <a:off x="6454174" y="650050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10" name="그룹 9">
                <a:extLst>
                  <a:ext uri="{FF2B5EF4-FFF2-40B4-BE49-F238E27FC236}">
                    <a16:creationId xmlns:a16="http://schemas.microsoft.com/office/drawing/2014/main" id="{A1E86F89-D039-49F7-AF4E-26C8AB12EE6C}"/>
                  </a:ext>
                </a:extLst>
              </p:cNvPr>
              <p:cNvGrpSpPr/>
              <p:nvPr/>
            </p:nvGrpSpPr>
            <p:grpSpPr>
              <a:xfrm>
                <a:off x="292100" y="6238178"/>
                <a:ext cx="9321800" cy="78697"/>
                <a:chOff x="292100" y="6238178"/>
                <a:chExt cx="9321800" cy="78697"/>
              </a:xfrm>
              <a:solidFill>
                <a:srgbClr val="F2F2F2"/>
              </a:solidFill>
            </p:grpSpPr>
            <p:sp>
              <p:nvSpPr>
                <p:cNvPr id="291" name="타원 290">
                  <a:extLst>
                    <a:ext uri="{FF2B5EF4-FFF2-40B4-BE49-F238E27FC236}">
                      <a16:creationId xmlns:a16="http://schemas.microsoft.com/office/drawing/2014/main" id="{2818348D-D8A6-4893-92CC-4B4548F07185}"/>
                    </a:ext>
                  </a:extLst>
                </p:cNvPr>
                <p:cNvSpPr/>
                <p:nvPr/>
              </p:nvSpPr>
              <p:spPr>
                <a:xfrm rot="5400000">
                  <a:off x="6174080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92" name="타원 291">
                  <a:extLst>
                    <a:ext uri="{FF2B5EF4-FFF2-40B4-BE49-F238E27FC236}">
                      <a16:creationId xmlns:a16="http://schemas.microsoft.com/office/drawing/2014/main" id="{E206D9A9-2680-4C76-A9AB-65D98DA77659}"/>
                    </a:ext>
                  </a:extLst>
                </p:cNvPr>
                <p:cNvSpPr/>
                <p:nvPr/>
              </p:nvSpPr>
              <p:spPr>
                <a:xfrm rot="5400000">
                  <a:off x="5893985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93" name="타원 292">
                  <a:extLst>
                    <a:ext uri="{FF2B5EF4-FFF2-40B4-BE49-F238E27FC236}">
                      <a16:creationId xmlns:a16="http://schemas.microsoft.com/office/drawing/2014/main" id="{98170FF8-D65B-439E-90B1-4035901A2F02}"/>
                    </a:ext>
                  </a:extLst>
                </p:cNvPr>
                <p:cNvSpPr/>
                <p:nvPr/>
              </p:nvSpPr>
              <p:spPr>
                <a:xfrm rot="5400000">
                  <a:off x="5613891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94" name="타원 293">
                  <a:extLst>
                    <a:ext uri="{FF2B5EF4-FFF2-40B4-BE49-F238E27FC236}">
                      <a16:creationId xmlns:a16="http://schemas.microsoft.com/office/drawing/2014/main" id="{B5A1C204-192F-43F3-B332-DD8C7CD334D0}"/>
                    </a:ext>
                  </a:extLst>
                </p:cNvPr>
                <p:cNvSpPr/>
                <p:nvPr/>
              </p:nvSpPr>
              <p:spPr>
                <a:xfrm rot="5400000">
                  <a:off x="5333797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95" name="타원 294">
                  <a:extLst>
                    <a:ext uri="{FF2B5EF4-FFF2-40B4-BE49-F238E27FC236}">
                      <a16:creationId xmlns:a16="http://schemas.microsoft.com/office/drawing/2014/main" id="{FDAAE3F8-E643-4909-ACF0-354D36B54DED}"/>
                    </a:ext>
                  </a:extLst>
                </p:cNvPr>
                <p:cNvSpPr/>
                <p:nvPr/>
              </p:nvSpPr>
              <p:spPr>
                <a:xfrm rot="5400000">
                  <a:off x="5053702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96" name="타원 295">
                  <a:extLst>
                    <a:ext uri="{FF2B5EF4-FFF2-40B4-BE49-F238E27FC236}">
                      <a16:creationId xmlns:a16="http://schemas.microsoft.com/office/drawing/2014/main" id="{F92FA2BE-1C3B-4047-91C7-1CE815E0F762}"/>
                    </a:ext>
                  </a:extLst>
                </p:cNvPr>
                <p:cNvSpPr/>
                <p:nvPr/>
              </p:nvSpPr>
              <p:spPr>
                <a:xfrm rot="5400000">
                  <a:off x="4773608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97" name="타원 296">
                  <a:extLst>
                    <a:ext uri="{FF2B5EF4-FFF2-40B4-BE49-F238E27FC236}">
                      <a16:creationId xmlns:a16="http://schemas.microsoft.com/office/drawing/2014/main" id="{CDBE70FE-D02D-4D20-B8CE-2DE04CF86549}"/>
                    </a:ext>
                  </a:extLst>
                </p:cNvPr>
                <p:cNvSpPr/>
                <p:nvPr/>
              </p:nvSpPr>
              <p:spPr>
                <a:xfrm rot="5400000">
                  <a:off x="4493514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98" name="타원 297">
                  <a:extLst>
                    <a:ext uri="{FF2B5EF4-FFF2-40B4-BE49-F238E27FC236}">
                      <a16:creationId xmlns:a16="http://schemas.microsoft.com/office/drawing/2014/main" id="{C65404B7-3A6A-40A0-A006-84B408687C32}"/>
                    </a:ext>
                  </a:extLst>
                </p:cNvPr>
                <p:cNvSpPr/>
                <p:nvPr/>
              </p:nvSpPr>
              <p:spPr>
                <a:xfrm rot="5400000">
                  <a:off x="4213419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99" name="타원 298">
                  <a:extLst>
                    <a:ext uri="{FF2B5EF4-FFF2-40B4-BE49-F238E27FC236}">
                      <a16:creationId xmlns:a16="http://schemas.microsoft.com/office/drawing/2014/main" id="{2BFD29AD-638E-4A70-9979-F4B084740D66}"/>
                    </a:ext>
                  </a:extLst>
                </p:cNvPr>
                <p:cNvSpPr/>
                <p:nvPr/>
              </p:nvSpPr>
              <p:spPr>
                <a:xfrm rot="5400000">
                  <a:off x="3933325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00" name="타원 299">
                  <a:extLst>
                    <a:ext uri="{FF2B5EF4-FFF2-40B4-BE49-F238E27FC236}">
                      <a16:creationId xmlns:a16="http://schemas.microsoft.com/office/drawing/2014/main" id="{37EDF0BF-37E3-4366-AF8F-4224B2391150}"/>
                    </a:ext>
                  </a:extLst>
                </p:cNvPr>
                <p:cNvSpPr/>
                <p:nvPr/>
              </p:nvSpPr>
              <p:spPr>
                <a:xfrm rot="5400000">
                  <a:off x="3653231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01" name="타원 300">
                  <a:extLst>
                    <a:ext uri="{FF2B5EF4-FFF2-40B4-BE49-F238E27FC236}">
                      <a16:creationId xmlns:a16="http://schemas.microsoft.com/office/drawing/2014/main" id="{9CEF9A5E-3210-4D70-84E0-3ECA4B6E5DB0}"/>
                    </a:ext>
                  </a:extLst>
                </p:cNvPr>
                <p:cNvSpPr/>
                <p:nvPr/>
              </p:nvSpPr>
              <p:spPr>
                <a:xfrm rot="5400000">
                  <a:off x="3373137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02" name="타원 301">
                  <a:extLst>
                    <a:ext uri="{FF2B5EF4-FFF2-40B4-BE49-F238E27FC236}">
                      <a16:creationId xmlns:a16="http://schemas.microsoft.com/office/drawing/2014/main" id="{1DD47661-F334-41DF-8652-44A15E3CE633}"/>
                    </a:ext>
                  </a:extLst>
                </p:cNvPr>
                <p:cNvSpPr/>
                <p:nvPr/>
              </p:nvSpPr>
              <p:spPr>
                <a:xfrm rot="5400000">
                  <a:off x="3093042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03" name="타원 302">
                  <a:extLst>
                    <a:ext uri="{FF2B5EF4-FFF2-40B4-BE49-F238E27FC236}">
                      <a16:creationId xmlns:a16="http://schemas.microsoft.com/office/drawing/2014/main" id="{E8F711CF-F7DB-4AF3-98B4-2A4B12626221}"/>
                    </a:ext>
                  </a:extLst>
                </p:cNvPr>
                <p:cNvSpPr/>
                <p:nvPr/>
              </p:nvSpPr>
              <p:spPr>
                <a:xfrm rot="5400000">
                  <a:off x="2812948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04" name="타원 303">
                  <a:extLst>
                    <a:ext uri="{FF2B5EF4-FFF2-40B4-BE49-F238E27FC236}">
                      <a16:creationId xmlns:a16="http://schemas.microsoft.com/office/drawing/2014/main" id="{26425BCC-9453-4CD5-98F0-9EFE65FBB413}"/>
                    </a:ext>
                  </a:extLst>
                </p:cNvPr>
                <p:cNvSpPr/>
                <p:nvPr/>
              </p:nvSpPr>
              <p:spPr>
                <a:xfrm rot="5400000">
                  <a:off x="2532854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05" name="타원 304">
                  <a:extLst>
                    <a:ext uri="{FF2B5EF4-FFF2-40B4-BE49-F238E27FC236}">
                      <a16:creationId xmlns:a16="http://schemas.microsoft.com/office/drawing/2014/main" id="{368DF991-9B84-4237-94C7-1EF25F66A814}"/>
                    </a:ext>
                  </a:extLst>
                </p:cNvPr>
                <p:cNvSpPr/>
                <p:nvPr/>
              </p:nvSpPr>
              <p:spPr>
                <a:xfrm rot="5400000">
                  <a:off x="2252759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06" name="타원 305">
                  <a:extLst>
                    <a:ext uri="{FF2B5EF4-FFF2-40B4-BE49-F238E27FC236}">
                      <a16:creationId xmlns:a16="http://schemas.microsoft.com/office/drawing/2014/main" id="{1AF05C16-FE23-4F6D-A656-25EA70007D31}"/>
                    </a:ext>
                  </a:extLst>
                </p:cNvPr>
                <p:cNvSpPr/>
                <p:nvPr/>
              </p:nvSpPr>
              <p:spPr>
                <a:xfrm rot="5400000">
                  <a:off x="1972665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07" name="타원 306">
                  <a:extLst>
                    <a:ext uri="{FF2B5EF4-FFF2-40B4-BE49-F238E27FC236}">
                      <a16:creationId xmlns:a16="http://schemas.microsoft.com/office/drawing/2014/main" id="{61E8B11F-2AC0-48F1-AFA8-C1E267E2200F}"/>
                    </a:ext>
                  </a:extLst>
                </p:cNvPr>
                <p:cNvSpPr/>
                <p:nvPr/>
              </p:nvSpPr>
              <p:spPr>
                <a:xfrm rot="5400000">
                  <a:off x="1692571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08" name="타원 307">
                  <a:extLst>
                    <a:ext uri="{FF2B5EF4-FFF2-40B4-BE49-F238E27FC236}">
                      <a16:creationId xmlns:a16="http://schemas.microsoft.com/office/drawing/2014/main" id="{CBA396F8-91DE-40AB-9525-811B5691F5D8}"/>
                    </a:ext>
                  </a:extLst>
                </p:cNvPr>
                <p:cNvSpPr/>
                <p:nvPr/>
              </p:nvSpPr>
              <p:spPr>
                <a:xfrm rot="5400000">
                  <a:off x="1412476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09" name="타원 308">
                  <a:extLst>
                    <a:ext uri="{FF2B5EF4-FFF2-40B4-BE49-F238E27FC236}">
                      <a16:creationId xmlns:a16="http://schemas.microsoft.com/office/drawing/2014/main" id="{60364D45-8528-4585-92E3-DA78FCE8ECAD}"/>
                    </a:ext>
                  </a:extLst>
                </p:cNvPr>
                <p:cNvSpPr/>
                <p:nvPr/>
              </p:nvSpPr>
              <p:spPr>
                <a:xfrm rot="5400000">
                  <a:off x="1132382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10" name="타원 309">
                  <a:extLst>
                    <a:ext uri="{FF2B5EF4-FFF2-40B4-BE49-F238E27FC236}">
                      <a16:creationId xmlns:a16="http://schemas.microsoft.com/office/drawing/2014/main" id="{57A9FBF5-F505-468C-8FB3-047A960AB7F7}"/>
                    </a:ext>
                  </a:extLst>
                </p:cNvPr>
                <p:cNvSpPr/>
                <p:nvPr/>
              </p:nvSpPr>
              <p:spPr>
                <a:xfrm rot="5400000">
                  <a:off x="852288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11" name="타원 310">
                  <a:extLst>
                    <a:ext uri="{FF2B5EF4-FFF2-40B4-BE49-F238E27FC236}">
                      <a16:creationId xmlns:a16="http://schemas.microsoft.com/office/drawing/2014/main" id="{D07E8E37-A7DE-4CDF-B0AA-3AA7B2C6B5EF}"/>
                    </a:ext>
                  </a:extLst>
                </p:cNvPr>
                <p:cNvSpPr/>
                <p:nvPr/>
              </p:nvSpPr>
              <p:spPr>
                <a:xfrm rot="5400000">
                  <a:off x="572193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12" name="타원 311">
                  <a:extLst>
                    <a:ext uri="{FF2B5EF4-FFF2-40B4-BE49-F238E27FC236}">
                      <a16:creationId xmlns:a16="http://schemas.microsoft.com/office/drawing/2014/main" id="{1BB21C7B-06AB-493B-9063-46A88F9374F6}"/>
                    </a:ext>
                  </a:extLst>
                </p:cNvPr>
                <p:cNvSpPr/>
                <p:nvPr/>
              </p:nvSpPr>
              <p:spPr>
                <a:xfrm rot="5400000">
                  <a:off x="292099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13" name="타원 312">
                  <a:extLst>
                    <a:ext uri="{FF2B5EF4-FFF2-40B4-BE49-F238E27FC236}">
                      <a16:creationId xmlns:a16="http://schemas.microsoft.com/office/drawing/2014/main" id="{75055CD7-3CD2-41F8-99EC-C83217121FC9}"/>
                    </a:ext>
                  </a:extLst>
                </p:cNvPr>
                <p:cNvSpPr/>
                <p:nvPr/>
              </p:nvSpPr>
              <p:spPr>
                <a:xfrm rot="5400000">
                  <a:off x="9535203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14" name="타원 313">
                  <a:extLst>
                    <a:ext uri="{FF2B5EF4-FFF2-40B4-BE49-F238E27FC236}">
                      <a16:creationId xmlns:a16="http://schemas.microsoft.com/office/drawing/2014/main" id="{7356027E-9259-414F-8FB9-88049600461C}"/>
                    </a:ext>
                  </a:extLst>
                </p:cNvPr>
                <p:cNvSpPr/>
                <p:nvPr/>
              </p:nvSpPr>
              <p:spPr>
                <a:xfrm rot="5400000">
                  <a:off x="9255117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15" name="타원 314">
                  <a:extLst>
                    <a:ext uri="{FF2B5EF4-FFF2-40B4-BE49-F238E27FC236}">
                      <a16:creationId xmlns:a16="http://schemas.microsoft.com/office/drawing/2014/main" id="{47B5596B-EC87-4B61-90CA-CCCB1FB55481}"/>
                    </a:ext>
                  </a:extLst>
                </p:cNvPr>
                <p:cNvSpPr/>
                <p:nvPr/>
              </p:nvSpPr>
              <p:spPr>
                <a:xfrm rot="5400000">
                  <a:off x="8975023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16" name="타원 315">
                  <a:extLst>
                    <a:ext uri="{FF2B5EF4-FFF2-40B4-BE49-F238E27FC236}">
                      <a16:creationId xmlns:a16="http://schemas.microsoft.com/office/drawing/2014/main" id="{908EC633-81F2-471F-93BA-37622B12BFE1}"/>
                    </a:ext>
                  </a:extLst>
                </p:cNvPr>
                <p:cNvSpPr/>
                <p:nvPr/>
              </p:nvSpPr>
              <p:spPr>
                <a:xfrm rot="5400000">
                  <a:off x="8694929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17" name="타원 316">
                  <a:extLst>
                    <a:ext uri="{FF2B5EF4-FFF2-40B4-BE49-F238E27FC236}">
                      <a16:creationId xmlns:a16="http://schemas.microsoft.com/office/drawing/2014/main" id="{27502D7D-1ECA-4C1C-9C59-61978F0CE32F}"/>
                    </a:ext>
                  </a:extLst>
                </p:cNvPr>
                <p:cNvSpPr/>
                <p:nvPr/>
              </p:nvSpPr>
              <p:spPr>
                <a:xfrm rot="5400000">
                  <a:off x="8414834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18" name="타원 317">
                  <a:extLst>
                    <a:ext uri="{FF2B5EF4-FFF2-40B4-BE49-F238E27FC236}">
                      <a16:creationId xmlns:a16="http://schemas.microsoft.com/office/drawing/2014/main" id="{BBAF936A-5AF8-4AA2-9FBF-4ED841D0409C}"/>
                    </a:ext>
                  </a:extLst>
                </p:cNvPr>
                <p:cNvSpPr/>
                <p:nvPr/>
              </p:nvSpPr>
              <p:spPr>
                <a:xfrm rot="5400000">
                  <a:off x="8134740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19" name="타원 318">
                  <a:extLst>
                    <a:ext uri="{FF2B5EF4-FFF2-40B4-BE49-F238E27FC236}">
                      <a16:creationId xmlns:a16="http://schemas.microsoft.com/office/drawing/2014/main" id="{B62FE567-1B85-4383-AF4A-DEB708A63A36}"/>
                    </a:ext>
                  </a:extLst>
                </p:cNvPr>
                <p:cNvSpPr/>
                <p:nvPr/>
              </p:nvSpPr>
              <p:spPr>
                <a:xfrm rot="5400000">
                  <a:off x="7854646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20" name="타원 319">
                  <a:extLst>
                    <a:ext uri="{FF2B5EF4-FFF2-40B4-BE49-F238E27FC236}">
                      <a16:creationId xmlns:a16="http://schemas.microsoft.com/office/drawing/2014/main" id="{34206EE5-20DD-488D-BE3C-143103E63E94}"/>
                    </a:ext>
                  </a:extLst>
                </p:cNvPr>
                <p:cNvSpPr/>
                <p:nvPr/>
              </p:nvSpPr>
              <p:spPr>
                <a:xfrm rot="5400000">
                  <a:off x="7574551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21" name="타원 320">
                  <a:extLst>
                    <a:ext uri="{FF2B5EF4-FFF2-40B4-BE49-F238E27FC236}">
                      <a16:creationId xmlns:a16="http://schemas.microsoft.com/office/drawing/2014/main" id="{33418CDA-86C2-472E-8186-33B3AE4ACD9B}"/>
                    </a:ext>
                  </a:extLst>
                </p:cNvPr>
                <p:cNvSpPr/>
                <p:nvPr/>
              </p:nvSpPr>
              <p:spPr>
                <a:xfrm rot="5400000">
                  <a:off x="7294457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22" name="타원 321">
                  <a:extLst>
                    <a:ext uri="{FF2B5EF4-FFF2-40B4-BE49-F238E27FC236}">
                      <a16:creationId xmlns:a16="http://schemas.microsoft.com/office/drawing/2014/main" id="{B517EBAB-95BB-42AA-995E-B31A62287A5C}"/>
                    </a:ext>
                  </a:extLst>
                </p:cNvPr>
                <p:cNvSpPr/>
                <p:nvPr/>
              </p:nvSpPr>
              <p:spPr>
                <a:xfrm rot="5400000">
                  <a:off x="7014363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23" name="타원 322">
                  <a:extLst>
                    <a:ext uri="{FF2B5EF4-FFF2-40B4-BE49-F238E27FC236}">
                      <a16:creationId xmlns:a16="http://schemas.microsoft.com/office/drawing/2014/main" id="{ED07F576-B41B-4700-90CF-5362A8373293}"/>
                    </a:ext>
                  </a:extLst>
                </p:cNvPr>
                <p:cNvSpPr/>
                <p:nvPr/>
              </p:nvSpPr>
              <p:spPr>
                <a:xfrm rot="5400000">
                  <a:off x="6734268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24" name="타원 323">
                  <a:extLst>
                    <a:ext uri="{FF2B5EF4-FFF2-40B4-BE49-F238E27FC236}">
                      <a16:creationId xmlns:a16="http://schemas.microsoft.com/office/drawing/2014/main" id="{82CAA552-72A4-4E95-A84B-D24A36A8A9CA}"/>
                    </a:ext>
                  </a:extLst>
                </p:cNvPr>
                <p:cNvSpPr/>
                <p:nvPr/>
              </p:nvSpPr>
              <p:spPr>
                <a:xfrm rot="5400000">
                  <a:off x="6454174" y="623817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11" name="그룹 10">
                <a:extLst>
                  <a:ext uri="{FF2B5EF4-FFF2-40B4-BE49-F238E27FC236}">
                    <a16:creationId xmlns:a16="http://schemas.microsoft.com/office/drawing/2014/main" id="{73836999-244D-43ED-AD2E-461D4AD19954}"/>
                  </a:ext>
                </a:extLst>
              </p:cNvPr>
              <p:cNvGrpSpPr/>
              <p:nvPr/>
            </p:nvGrpSpPr>
            <p:grpSpPr>
              <a:xfrm>
                <a:off x="292100" y="5975856"/>
                <a:ext cx="9321800" cy="78697"/>
                <a:chOff x="292100" y="5975856"/>
                <a:chExt cx="9321800" cy="78697"/>
              </a:xfrm>
              <a:solidFill>
                <a:srgbClr val="F2F2F2"/>
              </a:solidFill>
            </p:grpSpPr>
            <p:sp>
              <p:nvSpPr>
                <p:cNvPr id="257" name="타원 256">
                  <a:extLst>
                    <a:ext uri="{FF2B5EF4-FFF2-40B4-BE49-F238E27FC236}">
                      <a16:creationId xmlns:a16="http://schemas.microsoft.com/office/drawing/2014/main" id="{16CA80B7-365A-4B7C-9B51-DEB4D7DEBEF5}"/>
                    </a:ext>
                  </a:extLst>
                </p:cNvPr>
                <p:cNvSpPr/>
                <p:nvPr/>
              </p:nvSpPr>
              <p:spPr>
                <a:xfrm rot="5400000">
                  <a:off x="6174080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58" name="타원 257">
                  <a:extLst>
                    <a:ext uri="{FF2B5EF4-FFF2-40B4-BE49-F238E27FC236}">
                      <a16:creationId xmlns:a16="http://schemas.microsoft.com/office/drawing/2014/main" id="{F8909408-F149-44BA-B260-412E62FA52B6}"/>
                    </a:ext>
                  </a:extLst>
                </p:cNvPr>
                <p:cNvSpPr/>
                <p:nvPr/>
              </p:nvSpPr>
              <p:spPr>
                <a:xfrm rot="5400000">
                  <a:off x="5893985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59" name="타원 258">
                  <a:extLst>
                    <a:ext uri="{FF2B5EF4-FFF2-40B4-BE49-F238E27FC236}">
                      <a16:creationId xmlns:a16="http://schemas.microsoft.com/office/drawing/2014/main" id="{CC3FBFE0-73F4-4482-BAED-1CF870D67B21}"/>
                    </a:ext>
                  </a:extLst>
                </p:cNvPr>
                <p:cNvSpPr/>
                <p:nvPr/>
              </p:nvSpPr>
              <p:spPr>
                <a:xfrm rot="5400000">
                  <a:off x="5613891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60" name="타원 259">
                  <a:extLst>
                    <a:ext uri="{FF2B5EF4-FFF2-40B4-BE49-F238E27FC236}">
                      <a16:creationId xmlns:a16="http://schemas.microsoft.com/office/drawing/2014/main" id="{C48ED1A4-EDED-4E48-A1A7-D1D302F41425}"/>
                    </a:ext>
                  </a:extLst>
                </p:cNvPr>
                <p:cNvSpPr/>
                <p:nvPr/>
              </p:nvSpPr>
              <p:spPr>
                <a:xfrm rot="5400000">
                  <a:off x="5333797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61" name="타원 260">
                  <a:extLst>
                    <a:ext uri="{FF2B5EF4-FFF2-40B4-BE49-F238E27FC236}">
                      <a16:creationId xmlns:a16="http://schemas.microsoft.com/office/drawing/2014/main" id="{6B7B6F9D-6C43-43D7-BF0A-1B47C9326FE6}"/>
                    </a:ext>
                  </a:extLst>
                </p:cNvPr>
                <p:cNvSpPr/>
                <p:nvPr/>
              </p:nvSpPr>
              <p:spPr>
                <a:xfrm rot="5400000">
                  <a:off x="5053702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62" name="타원 261">
                  <a:extLst>
                    <a:ext uri="{FF2B5EF4-FFF2-40B4-BE49-F238E27FC236}">
                      <a16:creationId xmlns:a16="http://schemas.microsoft.com/office/drawing/2014/main" id="{B1FB6CE3-A1C0-4A96-A5ED-D94F62FB4CF1}"/>
                    </a:ext>
                  </a:extLst>
                </p:cNvPr>
                <p:cNvSpPr/>
                <p:nvPr/>
              </p:nvSpPr>
              <p:spPr>
                <a:xfrm rot="5400000">
                  <a:off x="4773608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63" name="타원 262">
                  <a:extLst>
                    <a:ext uri="{FF2B5EF4-FFF2-40B4-BE49-F238E27FC236}">
                      <a16:creationId xmlns:a16="http://schemas.microsoft.com/office/drawing/2014/main" id="{80EE7C6B-58A1-4104-B62E-8EC1983BAD4B}"/>
                    </a:ext>
                  </a:extLst>
                </p:cNvPr>
                <p:cNvSpPr/>
                <p:nvPr/>
              </p:nvSpPr>
              <p:spPr>
                <a:xfrm rot="5400000">
                  <a:off x="4493514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64" name="타원 263">
                  <a:extLst>
                    <a:ext uri="{FF2B5EF4-FFF2-40B4-BE49-F238E27FC236}">
                      <a16:creationId xmlns:a16="http://schemas.microsoft.com/office/drawing/2014/main" id="{CC88E448-1840-4351-B018-B03A5A2A07B1}"/>
                    </a:ext>
                  </a:extLst>
                </p:cNvPr>
                <p:cNvSpPr/>
                <p:nvPr/>
              </p:nvSpPr>
              <p:spPr>
                <a:xfrm rot="5400000">
                  <a:off x="4213419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65" name="타원 264">
                  <a:extLst>
                    <a:ext uri="{FF2B5EF4-FFF2-40B4-BE49-F238E27FC236}">
                      <a16:creationId xmlns:a16="http://schemas.microsoft.com/office/drawing/2014/main" id="{40E6D241-5149-4EA0-8E43-A424258A96C6}"/>
                    </a:ext>
                  </a:extLst>
                </p:cNvPr>
                <p:cNvSpPr/>
                <p:nvPr/>
              </p:nvSpPr>
              <p:spPr>
                <a:xfrm rot="5400000">
                  <a:off x="3933325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66" name="타원 265">
                  <a:extLst>
                    <a:ext uri="{FF2B5EF4-FFF2-40B4-BE49-F238E27FC236}">
                      <a16:creationId xmlns:a16="http://schemas.microsoft.com/office/drawing/2014/main" id="{68F1AAED-8917-4FFC-983B-70206F55FBE5}"/>
                    </a:ext>
                  </a:extLst>
                </p:cNvPr>
                <p:cNvSpPr/>
                <p:nvPr/>
              </p:nvSpPr>
              <p:spPr>
                <a:xfrm rot="5400000">
                  <a:off x="3653231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67" name="타원 266">
                  <a:extLst>
                    <a:ext uri="{FF2B5EF4-FFF2-40B4-BE49-F238E27FC236}">
                      <a16:creationId xmlns:a16="http://schemas.microsoft.com/office/drawing/2014/main" id="{0C44923F-3FD9-4C9F-88C7-5ABEDDBCBEF3}"/>
                    </a:ext>
                  </a:extLst>
                </p:cNvPr>
                <p:cNvSpPr/>
                <p:nvPr/>
              </p:nvSpPr>
              <p:spPr>
                <a:xfrm rot="5400000">
                  <a:off x="3373137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68" name="타원 267">
                  <a:extLst>
                    <a:ext uri="{FF2B5EF4-FFF2-40B4-BE49-F238E27FC236}">
                      <a16:creationId xmlns:a16="http://schemas.microsoft.com/office/drawing/2014/main" id="{80B5F1F1-1914-4276-ABAF-B39E2061D370}"/>
                    </a:ext>
                  </a:extLst>
                </p:cNvPr>
                <p:cNvSpPr/>
                <p:nvPr/>
              </p:nvSpPr>
              <p:spPr>
                <a:xfrm rot="5400000">
                  <a:off x="3093042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69" name="타원 268">
                  <a:extLst>
                    <a:ext uri="{FF2B5EF4-FFF2-40B4-BE49-F238E27FC236}">
                      <a16:creationId xmlns:a16="http://schemas.microsoft.com/office/drawing/2014/main" id="{511DA521-B675-4FD6-89F1-D1D2B3215520}"/>
                    </a:ext>
                  </a:extLst>
                </p:cNvPr>
                <p:cNvSpPr/>
                <p:nvPr/>
              </p:nvSpPr>
              <p:spPr>
                <a:xfrm rot="5400000">
                  <a:off x="2812948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70" name="타원 269">
                  <a:extLst>
                    <a:ext uri="{FF2B5EF4-FFF2-40B4-BE49-F238E27FC236}">
                      <a16:creationId xmlns:a16="http://schemas.microsoft.com/office/drawing/2014/main" id="{7D102F3F-DAB4-4D72-98E8-BB4B2959DEAA}"/>
                    </a:ext>
                  </a:extLst>
                </p:cNvPr>
                <p:cNvSpPr/>
                <p:nvPr/>
              </p:nvSpPr>
              <p:spPr>
                <a:xfrm rot="5400000">
                  <a:off x="2532854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71" name="타원 270">
                  <a:extLst>
                    <a:ext uri="{FF2B5EF4-FFF2-40B4-BE49-F238E27FC236}">
                      <a16:creationId xmlns:a16="http://schemas.microsoft.com/office/drawing/2014/main" id="{EECC0D8C-4E32-43E7-8084-70A8F5AB5626}"/>
                    </a:ext>
                  </a:extLst>
                </p:cNvPr>
                <p:cNvSpPr/>
                <p:nvPr/>
              </p:nvSpPr>
              <p:spPr>
                <a:xfrm rot="5400000">
                  <a:off x="2252759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72" name="타원 271">
                  <a:extLst>
                    <a:ext uri="{FF2B5EF4-FFF2-40B4-BE49-F238E27FC236}">
                      <a16:creationId xmlns:a16="http://schemas.microsoft.com/office/drawing/2014/main" id="{436F69F0-9FE5-4EA1-9248-B2ED9E13F697}"/>
                    </a:ext>
                  </a:extLst>
                </p:cNvPr>
                <p:cNvSpPr/>
                <p:nvPr/>
              </p:nvSpPr>
              <p:spPr>
                <a:xfrm rot="5400000">
                  <a:off x="1972665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73" name="타원 272">
                  <a:extLst>
                    <a:ext uri="{FF2B5EF4-FFF2-40B4-BE49-F238E27FC236}">
                      <a16:creationId xmlns:a16="http://schemas.microsoft.com/office/drawing/2014/main" id="{686607BB-DBE2-48A0-95FC-B9AB790F1F52}"/>
                    </a:ext>
                  </a:extLst>
                </p:cNvPr>
                <p:cNvSpPr/>
                <p:nvPr/>
              </p:nvSpPr>
              <p:spPr>
                <a:xfrm rot="5400000">
                  <a:off x="1692571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74" name="타원 273">
                  <a:extLst>
                    <a:ext uri="{FF2B5EF4-FFF2-40B4-BE49-F238E27FC236}">
                      <a16:creationId xmlns:a16="http://schemas.microsoft.com/office/drawing/2014/main" id="{D736A806-F76A-47F0-86D7-1F38255D90C2}"/>
                    </a:ext>
                  </a:extLst>
                </p:cNvPr>
                <p:cNvSpPr/>
                <p:nvPr/>
              </p:nvSpPr>
              <p:spPr>
                <a:xfrm rot="5400000">
                  <a:off x="1412476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75" name="타원 274">
                  <a:extLst>
                    <a:ext uri="{FF2B5EF4-FFF2-40B4-BE49-F238E27FC236}">
                      <a16:creationId xmlns:a16="http://schemas.microsoft.com/office/drawing/2014/main" id="{BA81E9D5-DE0B-4DE6-86A4-6873D8FC47F9}"/>
                    </a:ext>
                  </a:extLst>
                </p:cNvPr>
                <p:cNvSpPr/>
                <p:nvPr/>
              </p:nvSpPr>
              <p:spPr>
                <a:xfrm rot="5400000">
                  <a:off x="1132382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76" name="타원 275">
                  <a:extLst>
                    <a:ext uri="{FF2B5EF4-FFF2-40B4-BE49-F238E27FC236}">
                      <a16:creationId xmlns:a16="http://schemas.microsoft.com/office/drawing/2014/main" id="{7CA86C40-C2E6-4079-A056-9507364290A9}"/>
                    </a:ext>
                  </a:extLst>
                </p:cNvPr>
                <p:cNvSpPr/>
                <p:nvPr/>
              </p:nvSpPr>
              <p:spPr>
                <a:xfrm rot="5400000">
                  <a:off x="852288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77" name="타원 276">
                  <a:extLst>
                    <a:ext uri="{FF2B5EF4-FFF2-40B4-BE49-F238E27FC236}">
                      <a16:creationId xmlns:a16="http://schemas.microsoft.com/office/drawing/2014/main" id="{CA61EDCC-9F40-49E6-9AF3-A1CCBBE1E38B}"/>
                    </a:ext>
                  </a:extLst>
                </p:cNvPr>
                <p:cNvSpPr/>
                <p:nvPr/>
              </p:nvSpPr>
              <p:spPr>
                <a:xfrm rot="5400000">
                  <a:off x="572193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78" name="타원 277">
                  <a:extLst>
                    <a:ext uri="{FF2B5EF4-FFF2-40B4-BE49-F238E27FC236}">
                      <a16:creationId xmlns:a16="http://schemas.microsoft.com/office/drawing/2014/main" id="{720CBE50-3C69-4667-8192-A76AEA4125EA}"/>
                    </a:ext>
                  </a:extLst>
                </p:cNvPr>
                <p:cNvSpPr/>
                <p:nvPr/>
              </p:nvSpPr>
              <p:spPr>
                <a:xfrm rot="5400000">
                  <a:off x="292099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79" name="타원 278">
                  <a:extLst>
                    <a:ext uri="{FF2B5EF4-FFF2-40B4-BE49-F238E27FC236}">
                      <a16:creationId xmlns:a16="http://schemas.microsoft.com/office/drawing/2014/main" id="{1660093D-F737-4CC8-B3A3-05E588A27E0B}"/>
                    </a:ext>
                  </a:extLst>
                </p:cNvPr>
                <p:cNvSpPr/>
                <p:nvPr/>
              </p:nvSpPr>
              <p:spPr>
                <a:xfrm rot="5400000">
                  <a:off x="9535203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80" name="타원 279">
                  <a:extLst>
                    <a:ext uri="{FF2B5EF4-FFF2-40B4-BE49-F238E27FC236}">
                      <a16:creationId xmlns:a16="http://schemas.microsoft.com/office/drawing/2014/main" id="{D8E34392-AF5F-4F28-862D-FC33E79B005E}"/>
                    </a:ext>
                  </a:extLst>
                </p:cNvPr>
                <p:cNvSpPr/>
                <p:nvPr/>
              </p:nvSpPr>
              <p:spPr>
                <a:xfrm rot="5400000">
                  <a:off x="9255117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81" name="타원 280">
                  <a:extLst>
                    <a:ext uri="{FF2B5EF4-FFF2-40B4-BE49-F238E27FC236}">
                      <a16:creationId xmlns:a16="http://schemas.microsoft.com/office/drawing/2014/main" id="{6DA8CFF3-7CEA-4D81-A98A-8FFA471AF849}"/>
                    </a:ext>
                  </a:extLst>
                </p:cNvPr>
                <p:cNvSpPr/>
                <p:nvPr/>
              </p:nvSpPr>
              <p:spPr>
                <a:xfrm rot="5400000">
                  <a:off x="8975023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82" name="타원 281">
                  <a:extLst>
                    <a:ext uri="{FF2B5EF4-FFF2-40B4-BE49-F238E27FC236}">
                      <a16:creationId xmlns:a16="http://schemas.microsoft.com/office/drawing/2014/main" id="{599D7098-8211-4536-8DB7-2AA2966B9148}"/>
                    </a:ext>
                  </a:extLst>
                </p:cNvPr>
                <p:cNvSpPr/>
                <p:nvPr/>
              </p:nvSpPr>
              <p:spPr>
                <a:xfrm rot="5400000">
                  <a:off x="8694929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83" name="타원 282">
                  <a:extLst>
                    <a:ext uri="{FF2B5EF4-FFF2-40B4-BE49-F238E27FC236}">
                      <a16:creationId xmlns:a16="http://schemas.microsoft.com/office/drawing/2014/main" id="{DC438834-6EED-4E3B-82F1-EB6F0A0D0C75}"/>
                    </a:ext>
                  </a:extLst>
                </p:cNvPr>
                <p:cNvSpPr/>
                <p:nvPr/>
              </p:nvSpPr>
              <p:spPr>
                <a:xfrm rot="5400000">
                  <a:off x="8414834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84" name="타원 283">
                  <a:extLst>
                    <a:ext uri="{FF2B5EF4-FFF2-40B4-BE49-F238E27FC236}">
                      <a16:creationId xmlns:a16="http://schemas.microsoft.com/office/drawing/2014/main" id="{F5AD06FC-5A69-4052-A2BA-FB711DEF3CE2}"/>
                    </a:ext>
                  </a:extLst>
                </p:cNvPr>
                <p:cNvSpPr/>
                <p:nvPr/>
              </p:nvSpPr>
              <p:spPr>
                <a:xfrm rot="5400000">
                  <a:off x="8134740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85" name="타원 284">
                  <a:extLst>
                    <a:ext uri="{FF2B5EF4-FFF2-40B4-BE49-F238E27FC236}">
                      <a16:creationId xmlns:a16="http://schemas.microsoft.com/office/drawing/2014/main" id="{D0A38D76-705D-436F-836B-1DAE23F3EBA8}"/>
                    </a:ext>
                  </a:extLst>
                </p:cNvPr>
                <p:cNvSpPr/>
                <p:nvPr/>
              </p:nvSpPr>
              <p:spPr>
                <a:xfrm rot="5400000">
                  <a:off x="7854646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86" name="타원 285">
                  <a:extLst>
                    <a:ext uri="{FF2B5EF4-FFF2-40B4-BE49-F238E27FC236}">
                      <a16:creationId xmlns:a16="http://schemas.microsoft.com/office/drawing/2014/main" id="{66911D2E-E5E6-49AA-86A2-BE4F97235600}"/>
                    </a:ext>
                  </a:extLst>
                </p:cNvPr>
                <p:cNvSpPr/>
                <p:nvPr/>
              </p:nvSpPr>
              <p:spPr>
                <a:xfrm rot="5400000">
                  <a:off x="7574551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87" name="타원 286">
                  <a:extLst>
                    <a:ext uri="{FF2B5EF4-FFF2-40B4-BE49-F238E27FC236}">
                      <a16:creationId xmlns:a16="http://schemas.microsoft.com/office/drawing/2014/main" id="{6FA04195-F89A-4AD4-8039-CAC418777999}"/>
                    </a:ext>
                  </a:extLst>
                </p:cNvPr>
                <p:cNvSpPr/>
                <p:nvPr/>
              </p:nvSpPr>
              <p:spPr>
                <a:xfrm rot="5400000">
                  <a:off x="7294457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88" name="타원 287">
                  <a:extLst>
                    <a:ext uri="{FF2B5EF4-FFF2-40B4-BE49-F238E27FC236}">
                      <a16:creationId xmlns:a16="http://schemas.microsoft.com/office/drawing/2014/main" id="{2EBA4A71-0983-433B-820B-821D174FB75D}"/>
                    </a:ext>
                  </a:extLst>
                </p:cNvPr>
                <p:cNvSpPr/>
                <p:nvPr/>
              </p:nvSpPr>
              <p:spPr>
                <a:xfrm rot="5400000">
                  <a:off x="7014363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89" name="타원 288">
                  <a:extLst>
                    <a:ext uri="{FF2B5EF4-FFF2-40B4-BE49-F238E27FC236}">
                      <a16:creationId xmlns:a16="http://schemas.microsoft.com/office/drawing/2014/main" id="{3B5B6E70-D7BE-4931-B3DD-284D03282739}"/>
                    </a:ext>
                  </a:extLst>
                </p:cNvPr>
                <p:cNvSpPr/>
                <p:nvPr/>
              </p:nvSpPr>
              <p:spPr>
                <a:xfrm rot="5400000">
                  <a:off x="6734268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90" name="타원 289">
                  <a:extLst>
                    <a:ext uri="{FF2B5EF4-FFF2-40B4-BE49-F238E27FC236}">
                      <a16:creationId xmlns:a16="http://schemas.microsoft.com/office/drawing/2014/main" id="{CB319481-2464-44F3-BDF5-FB5A974649E1}"/>
                    </a:ext>
                  </a:extLst>
                </p:cNvPr>
                <p:cNvSpPr/>
                <p:nvPr/>
              </p:nvSpPr>
              <p:spPr>
                <a:xfrm rot="5400000">
                  <a:off x="6454174" y="5975857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12" name="그룹 11">
                <a:extLst>
                  <a:ext uri="{FF2B5EF4-FFF2-40B4-BE49-F238E27FC236}">
                    <a16:creationId xmlns:a16="http://schemas.microsoft.com/office/drawing/2014/main" id="{286C40A8-BA67-45B0-B28C-6449C6F2A7C6}"/>
                  </a:ext>
                </a:extLst>
              </p:cNvPr>
              <p:cNvGrpSpPr/>
              <p:nvPr/>
            </p:nvGrpSpPr>
            <p:grpSpPr>
              <a:xfrm>
                <a:off x="292100" y="5713535"/>
                <a:ext cx="9321800" cy="78697"/>
                <a:chOff x="292100" y="5713535"/>
                <a:chExt cx="9321800" cy="78697"/>
              </a:xfrm>
              <a:solidFill>
                <a:srgbClr val="F2F2F2"/>
              </a:solidFill>
            </p:grpSpPr>
            <p:sp>
              <p:nvSpPr>
                <p:cNvPr id="223" name="타원 222">
                  <a:extLst>
                    <a:ext uri="{FF2B5EF4-FFF2-40B4-BE49-F238E27FC236}">
                      <a16:creationId xmlns:a16="http://schemas.microsoft.com/office/drawing/2014/main" id="{696CC380-E2F9-49D1-B3A4-44D0E6E9AC35}"/>
                    </a:ext>
                  </a:extLst>
                </p:cNvPr>
                <p:cNvSpPr/>
                <p:nvPr/>
              </p:nvSpPr>
              <p:spPr>
                <a:xfrm rot="5400000">
                  <a:off x="6174080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24" name="타원 223">
                  <a:extLst>
                    <a:ext uri="{FF2B5EF4-FFF2-40B4-BE49-F238E27FC236}">
                      <a16:creationId xmlns:a16="http://schemas.microsoft.com/office/drawing/2014/main" id="{EFCF4991-4D30-4D3D-AC6B-B4E1E2114DF9}"/>
                    </a:ext>
                  </a:extLst>
                </p:cNvPr>
                <p:cNvSpPr/>
                <p:nvPr/>
              </p:nvSpPr>
              <p:spPr>
                <a:xfrm rot="5400000">
                  <a:off x="5893985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25" name="타원 224">
                  <a:extLst>
                    <a:ext uri="{FF2B5EF4-FFF2-40B4-BE49-F238E27FC236}">
                      <a16:creationId xmlns:a16="http://schemas.microsoft.com/office/drawing/2014/main" id="{FF0E4E25-4D47-4444-821F-6D3C6AFAB088}"/>
                    </a:ext>
                  </a:extLst>
                </p:cNvPr>
                <p:cNvSpPr/>
                <p:nvPr/>
              </p:nvSpPr>
              <p:spPr>
                <a:xfrm rot="5400000">
                  <a:off x="5613891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26" name="타원 225">
                  <a:extLst>
                    <a:ext uri="{FF2B5EF4-FFF2-40B4-BE49-F238E27FC236}">
                      <a16:creationId xmlns:a16="http://schemas.microsoft.com/office/drawing/2014/main" id="{54D0B0D5-7976-4507-816B-E8953554C18D}"/>
                    </a:ext>
                  </a:extLst>
                </p:cNvPr>
                <p:cNvSpPr/>
                <p:nvPr/>
              </p:nvSpPr>
              <p:spPr>
                <a:xfrm rot="5400000">
                  <a:off x="5333797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27" name="타원 226">
                  <a:extLst>
                    <a:ext uri="{FF2B5EF4-FFF2-40B4-BE49-F238E27FC236}">
                      <a16:creationId xmlns:a16="http://schemas.microsoft.com/office/drawing/2014/main" id="{07046D77-6011-4321-8850-CEF4F449B191}"/>
                    </a:ext>
                  </a:extLst>
                </p:cNvPr>
                <p:cNvSpPr/>
                <p:nvPr/>
              </p:nvSpPr>
              <p:spPr>
                <a:xfrm rot="5400000">
                  <a:off x="5053702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28" name="타원 227">
                  <a:extLst>
                    <a:ext uri="{FF2B5EF4-FFF2-40B4-BE49-F238E27FC236}">
                      <a16:creationId xmlns:a16="http://schemas.microsoft.com/office/drawing/2014/main" id="{0B28323E-10A2-494D-97F8-C8C791B8C9E0}"/>
                    </a:ext>
                  </a:extLst>
                </p:cNvPr>
                <p:cNvSpPr/>
                <p:nvPr/>
              </p:nvSpPr>
              <p:spPr>
                <a:xfrm rot="5400000">
                  <a:off x="4773608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29" name="타원 228">
                  <a:extLst>
                    <a:ext uri="{FF2B5EF4-FFF2-40B4-BE49-F238E27FC236}">
                      <a16:creationId xmlns:a16="http://schemas.microsoft.com/office/drawing/2014/main" id="{E1F60507-83A2-4473-8E64-BD1CC59E1D8C}"/>
                    </a:ext>
                  </a:extLst>
                </p:cNvPr>
                <p:cNvSpPr/>
                <p:nvPr/>
              </p:nvSpPr>
              <p:spPr>
                <a:xfrm rot="5400000">
                  <a:off x="4493514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30" name="타원 229">
                  <a:extLst>
                    <a:ext uri="{FF2B5EF4-FFF2-40B4-BE49-F238E27FC236}">
                      <a16:creationId xmlns:a16="http://schemas.microsoft.com/office/drawing/2014/main" id="{2C7510DD-8863-4C0C-BB40-EC5F7352FE15}"/>
                    </a:ext>
                  </a:extLst>
                </p:cNvPr>
                <p:cNvSpPr/>
                <p:nvPr/>
              </p:nvSpPr>
              <p:spPr>
                <a:xfrm rot="5400000">
                  <a:off x="4213419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31" name="타원 230">
                  <a:extLst>
                    <a:ext uri="{FF2B5EF4-FFF2-40B4-BE49-F238E27FC236}">
                      <a16:creationId xmlns:a16="http://schemas.microsoft.com/office/drawing/2014/main" id="{6FB59DB2-C1BA-40DE-8392-4A54A446E9BB}"/>
                    </a:ext>
                  </a:extLst>
                </p:cNvPr>
                <p:cNvSpPr/>
                <p:nvPr/>
              </p:nvSpPr>
              <p:spPr>
                <a:xfrm rot="5400000">
                  <a:off x="3933325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32" name="타원 231">
                  <a:extLst>
                    <a:ext uri="{FF2B5EF4-FFF2-40B4-BE49-F238E27FC236}">
                      <a16:creationId xmlns:a16="http://schemas.microsoft.com/office/drawing/2014/main" id="{0DB7E3F9-4935-4B56-9A3E-F064321F50C2}"/>
                    </a:ext>
                  </a:extLst>
                </p:cNvPr>
                <p:cNvSpPr/>
                <p:nvPr/>
              </p:nvSpPr>
              <p:spPr>
                <a:xfrm rot="5400000">
                  <a:off x="3653231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33" name="타원 232">
                  <a:extLst>
                    <a:ext uri="{FF2B5EF4-FFF2-40B4-BE49-F238E27FC236}">
                      <a16:creationId xmlns:a16="http://schemas.microsoft.com/office/drawing/2014/main" id="{47F69B3D-1F27-4C19-9B5B-6EDC551660AB}"/>
                    </a:ext>
                  </a:extLst>
                </p:cNvPr>
                <p:cNvSpPr/>
                <p:nvPr/>
              </p:nvSpPr>
              <p:spPr>
                <a:xfrm rot="5400000">
                  <a:off x="3373137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34" name="타원 233">
                  <a:extLst>
                    <a:ext uri="{FF2B5EF4-FFF2-40B4-BE49-F238E27FC236}">
                      <a16:creationId xmlns:a16="http://schemas.microsoft.com/office/drawing/2014/main" id="{D4B17A97-20D8-42E3-A45C-089B364B9AE0}"/>
                    </a:ext>
                  </a:extLst>
                </p:cNvPr>
                <p:cNvSpPr/>
                <p:nvPr/>
              </p:nvSpPr>
              <p:spPr>
                <a:xfrm rot="5400000">
                  <a:off x="3093042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35" name="타원 234">
                  <a:extLst>
                    <a:ext uri="{FF2B5EF4-FFF2-40B4-BE49-F238E27FC236}">
                      <a16:creationId xmlns:a16="http://schemas.microsoft.com/office/drawing/2014/main" id="{289CB7FD-1AF1-49C9-A6AC-E525A119F3E7}"/>
                    </a:ext>
                  </a:extLst>
                </p:cNvPr>
                <p:cNvSpPr/>
                <p:nvPr/>
              </p:nvSpPr>
              <p:spPr>
                <a:xfrm rot="5400000">
                  <a:off x="2812948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36" name="타원 235">
                  <a:extLst>
                    <a:ext uri="{FF2B5EF4-FFF2-40B4-BE49-F238E27FC236}">
                      <a16:creationId xmlns:a16="http://schemas.microsoft.com/office/drawing/2014/main" id="{4033F9D7-A4F0-4321-BD6E-1950AA03EB83}"/>
                    </a:ext>
                  </a:extLst>
                </p:cNvPr>
                <p:cNvSpPr/>
                <p:nvPr/>
              </p:nvSpPr>
              <p:spPr>
                <a:xfrm rot="5400000">
                  <a:off x="2532854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37" name="타원 236">
                  <a:extLst>
                    <a:ext uri="{FF2B5EF4-FFF2-40B4-BE49-F238E27FC236}">
                      <a16:creationId xmlns:a16="http://schemas.microsoft.com/office/drawing/2014/main" id="{F1350438-45B8-4EE1-9AE9-9E62298E7D83}"/>
                    </a:ext>
                  </a:extLst>
                </p:cNvPr>
                <p:cNvSpPr/>
                <p:nvPr/>
              </p:nvSpPr>
              <p:spPr>
                <a:xfrm rot="5400000">
                  <a:off x="2252759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38" name="타원 237">
                  <a:extLst>
                    <a:ext uri="{FF2B5EF4-FFF2-40B4-BE49-F238E27FC236}">
                      <a16:creationId xmlns:a16="http://schemas.microsoft.com/office/drawing/2014/main" id="{9D210315-8283-4B77-B697-BA5D766DB8B9}"/>
                    </a:ext>
                  </a:extLst>
                </p:cNvPr>
                <p:cNvSpPr/>
                <p:nvPr/>
              </p:nvSpPr>
              <p:spPr>
                <a:xfrm rot="5400000">
                  <a:off x="1972665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39" name="타원 238">
                  <a:extLst>
                    <a:ext uri="{FF2B5EF4-FFF2-40B4-BE49-F238E27FC236}">
                      <a16:creationId xmlns:a16="http://schemas.microsoft.com/office/drawing/2014/main" id="{73B62532-EA30-4103-9789-587E9550EF35}"/>
                    </a:ext>
                  </a:extLst>
                </p:cNvPr>
                <p:cNvSpPr/>
                <p:nvPr/>
              </p:nvSpPr>
              <p:spPr>
                <a:xfrm rot="5400000">
                  <a:off x="1692571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40" name="타원 239">
                  <a:extLst>
                    <a:ext uri="{FF2B5EF4-FFF2-40B4-BE49-F238E27FC236}">
                      <a16:creationId xmlns:a16="http://schemas.microsoft.com/office/drawing/2014/main" id="{ADA730AD-0D8C-403C-B285-6B719A2A6161}"/>
                    </a:ext>
                  </a:extLst>
                </p:cNvPr>
                <p:cNvSpPr/>
                <p:nvPr/>
              </p:nvSpPr>
              <p:spPr>
                <a:xfrm rot="5400000">
                  <a:off x="1412476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41" name="타원 240">
                  <a:extLst>
                    <a:ext uri="{FF2B5EF4-FFF2-40B4-BE49-F238E27FC236}">
                      <a16:creationId xmlns:a16="http://schemas.microsoft.com/office/drawing/2014/main" id="{B5C02EAA-80AC-4EB1-B5BA-563094FE7916}"/>
                    </a:ext>
                  </a:extLst>
                </p:cNvPr>
                <p:cNvSpPr/>
                <p:nvPr/>
              </p:nvSpPr>
              <p:spPr>
                <a:xfrm rot="5400000">
                  <a:off x="1132382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42" name="타원 241">
                  <a:extLst>
                    <a:ext uri="{FF2B5EF4-FFF2-40B4-BE49-F238E27FC236}">
                      <a16:creationId xmlns:a16="http://schemas.microsoft.com/office/drawing/2014/main" id="{65BB2572-88E6-456D-9C1D-7E01C839DFB7}"/>
                    </a:ext>
                  </a:extLst>
                </p:cNvPr>
                <p:cNvSpPr/>
                <p:nvPr/>
              </p:nvSpPr>
              <p:spPr>
                <a:xfrm rot="5400000">
                  <a:off x="852288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43" name="타원 242">
                  <a:extLst>
                    <a:ext uri="{FF2B5EF4-FFF2-40B4-BE49-F238E27FC236}">
                      <a16:creationId xmlns:a16="http://schemas.microsoft.com/office/drawing/2014/main" id="{4FB77F52-7CF2-4B90-A275-F4DB2BDA625A}"/>
                    </a:ext>
                  </a:extLst>
                </p:cNvPr>
                <p:cNvSpPr/>
                <p:nvPr/>
              </p:nvSpPr>
              <p:spPr>
                <a:xfrm rot="5400000">
                  <a:off x="572193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44" name="타원 243">
                  <a:extLst>
                    <a:ext uri="{FF2B5EF4-FFF2-40B4-BE49-F238E27FC236}">
                      <a16:creationId xmlns:a16="http://schemas.microsoft.com/office/drawing/2014/main" id="{A92F4CFB-72F6-4456-870A-AD90A937175A}"/>
                    </a:ext>
                  </a:extLst>
                </p:cNvPr>
                <p:cNvSpPr/>
                <p:nvPr/>
              </p:nvSpPr>
              <p:spPr>
                <a:xfrm rot="5400000">
                  <a:off x="292099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45" name="타원 244">
                  <a:extLst>
                    <a:ext uri="{FF2B5EF4-FFF2-40B4-BE49-F238E27FC236}">
                      <a16:creationId xmlns:a16="http://schemas.microsoft.com/office/drawing/2014/main" id="{79B017F4-2679-431F-BF03-BA2C6D9EB001}"/>
                    </a:ext>
                  </a:extLst>
                </p:cNvPr>
                <p:cNvSpPr/>
                <p:nvPr/>
              </p:nvSpPr>
              <p:spPr>
                <a:xfrm rot="5400000">
                  <a:off x="9535203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46" name="타원 245">
                  <a:extLst>
                    <a:ext uri="{FF2B5EF4-FFF2-40B4-BE49-F238E27FC236}">
                      <a16:creationId xmlns:a16="http://schemas.microsoft.com/office/drawing/2014/main" id="{6EAF413C-F445-49DA-A4C5-738B7BF79C17}"/>
                    </a:ext>
                  </a:extLst>
                </p:cNvPr>
                <p:cNvSpPr/>
                <p:nvPr/>
              </p:nvSpPr>
              <p:spPr>
                <a:xfrm rot="5400000">
                  <a:off x="9255117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47" name="타원 246">
                  <a:extLst>
                    <a:ext uri="{FF2B5EF4-FFF2-40B4-BE49-F238E27FC236}">
                      <a16:creationId xmlns:a16="http://schemas.microsoft.com/office/drawing/2014/main" id="{DFFC2EA4-1D27-482B-AF27-692D09AA7D98}"/>
                    </a:ext>
                  </a:extLst>
                </p:cNvPr>
                <p:cNvSpPr/>
                <p:nvPr/>
              </p:nvSpPr>
              <p:spPr>
                <a:xfrm rot="5400000">
                  <a:off x="8975023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48" name="타원 247">
                  <a:extLst>
                    <a:ext uri="{FF2B5EF4-FFF2-40B4-BE49-F238E27FC236}">
                      <a16:creationId xmlns:a16="http://schemas.microsoft.com/office/drawing/2014/main" id="{C8559223-2204-4E7C-87EC-4F151C807A4B}"/>
                    </a:ext>
                  </a:extLst>
                </p:cNvPr>
                <p:cNvSpPr/>
                <p:nvPr/>
              </p:nvSpPr>
              <p:spPr>
                <a:xfrm rot="5400000">
                  <a:off x="8694929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49" name="타원 248">
                  <a:extLst>
                    <a:ext uri="{FF2B5EF4-FFF2-40B4-BE49-F238E27FC236}">
                      <a16:creationId xmlns:a16="http://schemas.microsoft.com/office/drawing/2014/main" id="{4AC7026B-4F24-47B6-8824-E0386F5656A0}"/>
                    </a:ext>
                  </a:extLst>
                </p:cNvPr>
                <p:cNvSpPr/>
                <p:nvPr/>
              </p:nvSpPr>
              <p:spPr>
                <a:xfrm rot="5400000">
                  <a:off x="8414834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50" name="타원 249">
                  <a:extLst>
                    <a:ext uri="{FF2B5EF4-FFF2-40B4-BE49-F238E27FC236}">
                      <a16:creationId xmlns:a16="http://schemas.microsoft.com/office/drawing/2014/main" id="{1458BDB7-D4F1-459C-856C-4E2CCCE06A5A}"/>
                    </a:ext>
                  </a:extLst>
                </p:cNvPr>
                <p:cNvSpPr/>
                <p:nvPr/>
              </p:nvSpPr>
              <p:spPr>
                <a:xfrm rot="5400000">
                  <a:off x="8134740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51" name="타원 250">
                  <a:extLst>
                    <a:ext uri="{FF2B5EF4-FFF2-40B4-BE49-F238E27FC236}">
                      <a16:creationId xmlns:a16="http://schemas.microsoft.com/office/drawing/2014/main" id="{7281A295-CDFF-4C23-9670-6D433A8D576F}"/>
                    </a:ext>
                  </a:extLst>
                </p:cNvPr>
                <p:cNvSpPr/>
                <p:nvPr/>
              </p:nvSpPr>
              <p:spPr>
                <a:xfrm rot="5400000">
                  <a:off x="7854646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52" name="타원 251">
                  <a:extLst>
                    <a:ext uri="{FF2B5EF4-FFF2-40B4-BE49-F238E27FC236}">
                      <a16:creationId xmlns:a16="http://schemas.microsoft.com/office/drawing/2014/main" id="{40CA1277-E60F-4893-BC13-E870E0770D7C}"/>
                    </a:ext>
                  </a:extLst>
                </p:cNvPr>
                <p:cNvSpPr/>
                <p:nvPr/>
              </p:nvSpPr>
              <p:spPr>
                <a:xfrm rot="5400000">
                  <a:off x="7574551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53" name="타원 252">
                  <a:extLst>
                    <a:ext uri="{FF2B5EF4-FFF2-40B4-BE49-F238E27FC236}">
                      <a16:creationId xmlns:a16="http://schemas.microsoft.com/office/drawing/2014/main" id="{9124DCBF-2254-4234-A0B6-BA7C160B75B0}"/>
                    </a:ext>
                  </a:extLst>
                </p:cNvPr>
                <p:cNvSpPr/>
                <p:nvPr/>
              </p:nvSpPr>
              <p:spPr>
                <a:xfrm rot="5400000">
                  <a:off x="7294457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54" name="타원 253">
                  <a:extLst>
                    <a:ext uri="{FF2B5EF4-FFF2-40B4-BE49-F238E27FC236}">
                      <a16:creationId xmlns:a16="http://schemas.microsoft.com/office/drawing/2014/main" id="{50B1FFE1-7F27-4983-8668-69CF0B9C4130}"/>
                    </a:ext>
                  </a:extLst>
                </p:cNvPr>
                <p:cNvSpPr/>
                <p:nvPr/>
              </p:nvSpPr>
              <p:spPr>
                <a:xfrm rot="5400000">
                  <a:off x="7014363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55" name="타원 254">
                  <a:extLst>
                    <a:ext uri="{FF2B5EF4-FFF2-40B4-BE49-F238E27FC236}">
                      <a16:creationId xmlns:a16="http://schemas.microsoft.com/office/drawing/2014/main" id="{482A8224-EC69-4F4D-A248-DB1BD20829A6}"/>
                    </a:ext>
                  </a:extLst>
                </p:cNvPr>
                <p:cNvSpPr/>
                <p:nvPr/>
              </p:nvSpPr>
              <p:spPr>
                <a:xfrm rot="5400000">
                  <a:off x="6734268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56" name="타원 255">
                  <a:extLst>
                    <a:ext uri="{FF2B5EF4-FFF2-40B4-BE49-F238E27FC236}">
                      <a16:creationId xmlns:a16="http://schemas.microsoft.com/office/drawing/2014/main" id="{FDE8A3A1-2079-4578-933E-C06E4601AF87}"/>
                    </a:ext>
                  </a:extLst>
                </p:cNvPr>
                <p:cNvSpPr/>
                <p:nvPr/>
              </p:nvSpPr>
              <p:spPr>
                <a:xfrm rot="5400000">
                  <a:off x="6454174" y="571353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13" name="그룹 12">
                <a:extLst>
                  <a:ext uri="{FF2B5EF4-FFF2-40B4-BE49-F238E27FC236}">
                    <a16:creationId xmlns:a16="http://schemas.microsoft.com/office/drawing/2014/main" id="{8AC8965E-EEC8-4B95-B5EB-A6093072336B}"/>
                  </a:ext>
                </a:extLst>
              </p:cNvPr>
              <p:cNvGrpSpPr/>
              <p:nvPr/>
            </p:nvGrpSpPr>
            <p:grpSpPr>
              <a:xfrm>
                <a:off x="292100" y="5451213"/>
                <a:ext cx="9321800" cy="78697"/>
                <a:chOff x="292100" y="5451213"/>
                <a:chExt cx="9321800" cy="78697"/>
              </a:xfrm>
              <a:solidFill>
                <a:srgbClr val="F4F4F4"/>
              </a:solidFill>
            </p:grpSpPr>
            <p:sp>
              <p:nvSpPr>
                <p:cNvPr id="189" name="타원 188">
                  <a:extLst>
                    <a:ext uri="{FF2B5EF4-FFF2-40B4-BE49-F238E27FC236}">
                      <a16:creationId xmlns:a16="http://schemas.microsoft.com/office/drawing/2014/main" id="{18A3B4E3-D809-4F1B-A14D-AD95649382E9}"/>
                    </a:ext>
                  </a:extLst>
                </p:cNvPr>
                <p:cNvSpPr/>
                <p:nvPr/>
              </p:nvSpPr>
              <p:spPr>
                <a:xfrm rot="5400000">
                  <a:off x="6174080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90" name="타원 189">
                  <a:extLst>
                    <a:ext uri="{FF2B5EF4-FFF2-40B4-BE49-F238E27FC236}">
                      <a16:creationId xmlns:a16="http://schemas.microsoft.com/office/drawing/2014/main" id="{91491111-3996-4FFA-BC5D-2ABE9A41500B}"/>
                    </a:ext>
                  </a:extLst>
                </p:cNvPr>
                <p:cNvSpPr/>
                <p:nvPr/>
              </p:nvSpPr>
              <p:spPr>
                <a:xfrm rot="5400000">
                  <a:off x="5893985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91" name="타원 190">
                  <a:extLst>
                    <a:ext uri="{FF2B5EF4-FFF2-40B4-BE49-F238E27FC236}">
                      <a16:creationId xmlns:a16="http://schemas.microsoft.com/office/drawing/2014/main" id="{2B9915F5-91A6-48CB-9510-4BD271DA080A}"/>
                    </a:ext>
                  </a:extLst>
                </p:cNvPr>
                <p:cNvSpPr/>
                <p:nvPr/>
              </p:nvSpPr>
              <p:spPr>
                <a:xfrm rot="5400000">
                  <a:off x="5613891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92" name="타원 191">
                  <a:extLst>
                    <a:ext uri="{FF2B5EF4-FFF2-40B4-BE49-F238E27FC236}">
                      <a16:creationId xmlns:a16="http://schemas.microsoft.com/office/drawing/2014/main" id="{8A537E63-C13E-4CF1-A221-8CFA85372B7C}"/>
                    </a:ext>
                  </a:extLst>
                </p:cNvPr>
                <p:cNvSpPr/>
                <p:nvPr/>
              </p:nvSpPr>
              <p:spPr>
                <a:xfrm rot="5400000">
                  <a:off x="5333797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93" name="타원 192">
                  <a:extLst>
                    <a:ext uri="{FF2B5EF4-FFF2-40B4-BE49-F238E27FC236}">
                      <a16:creationId xmlns:a16="http://schemas.microsoft.com/office/drawing/2014/main" id="{D27F08DC-FCB4-427C-810F-B20224FBF633}"/>
                    </a:ext>
                  </a:extLst>
                </p:cNvPr>
                <p:cNvSpPr/>
                <p:nvPr/>
              </p:nvSpPr>
              <p:spPr>
                <a:xfrm rot="5400000">
                  <a:off x="5053702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94" name="타원 193">
                  <a:extLst>
                    <a:ext uri="{FF2B5EF4-FFF2-40B4-BE49-F238E27FC236}">
                      <a16:creationId xmlns:a16="http://schemas.microsoft.com/office/drawing/2014/main" id="{F52C0DF0-D1D1-4D58-AAD2-42BFBF81836D}"/>
                    </a:ext>
                  </a:extLst>
                </p:cNvPr>
                <p:cNvSpPr/>
                <p:nvPr/>
              </p:nvSpPr>
              <p:spPr>
                <a:xfrm rot="5400000">
                  <a:off x="4773608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95" name="타원 194">
                  <a:extLst>
                    <a:ext uri="{FF2B5EF4-FFF2-40B4-BE49-F238E27FC236}">
                      <a16:creationId xmlns:a16="http://schemas.microsoft.com/office/drawing/2014/main" id="{3E8E1C42-0836-4321-85DD-3A524D3E638C}"/>
                    </a:ext>
                  </a:extLst>
                </p:cNvPr>
                <p:cNvSpPr/>
                <p:nvPr/>
              </p:nvSpPr>
              <p:spPr>
                <a:xfrm rot="5400000">
                  <a:off x="4493514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96" name="타원 195">
                  <a:extLst>
                    <a:ext uri="{FF2B5EF4-FFF2-40B4-BE49-F238E27FC236}">
                      <a16:creationId xmlns:a16="http://schemas.microsoft.com/office/drawing/2014/main" id="{DE415043-F5B4-473F-93A7-B22C662E27F8}"/>
                    </a:ext>
                  </a:extLst>
                </p:cNvPr>
                <p:cNvSpPr/>
                <p:nvPr/>
              </p:nvSpPr>
              <p:spPr>
                <a:xfrm rot="5400000">
                  <a:off x="4213419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97" name="타원 196">
                  <a:extLst>
                    <a:ext uri="{FF2B5EF4-FFF2-40B4-BE49-F238E27FC236}">
                      <a16:creationId xmlns:a16="http://schemas.microsoft.com/office/drawing/2014/main" id="{85DCB0DA-7BCA-4837-932C-CC84AE229147}"/>
                    </a:ext>
                  </a:extLst>
                </p:cNvPr>
                <p:cNvSpPr/>
                <p:nvPr/>
              </p:nvSpPr>
              <p:spPr>
                <a:xfrm rot="5400000">
                  <a:off x="3933325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98" name="타원 197">
                  <a:extLst>
                    <a:ext uri="{FF2B5EF4-FFF2-40B4-BE49-F238E27FC236}">
                      <a16:creationId xmlns:a16="http://schemas.microsoft.com/office/drawing/2014/main" id="{68ADAE89-29B4-4735-8D34-57FE272F7AA5}"/>
                    </a:ext>
                  </a:extLst>
                </p:cNvPr>
                <p:cNvSpPr/>
                <p:nvPr/>
              </p:nvSpPr>
              <p:spPr>
                <a:xfrm rot="5400000">
                  <a:off x="3653231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99" name="타원 198">
                  <a:extLst>
                    <a:ext uri="{FF2B5EF4-FFF2-40B4-BE49-F238E27FC236}">
                      <a16:creationId xmlns:a16="http://schemas.microsoft.com/office/drawing/2014/main" id="{29FD8551-B187-4F51-84DD-80ED99EF87AD}"/>
                    </a:ext>
                  </a:extLst>
                </p:cNvPr>
                <p:cNvSpPr/>
                <p:nvPr/>
              </p:nvSpPr>
              <p:spPr>
                <a:xfrm rot="5400000">
                  <a:off x="3373137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00" name="타원 199">
                  <a:extLst>
                    <a:ext uri="{FF2B5EF4-FFF2-40B4-BE49-F238E27FC236}">
                      <a16:creationId xmlns:a16="http://schemas.microsoft.com/office/drawing/2014/main" id="{2F59D968-87EC-4DBB-813B-A9F4F91582AB}"/>
                    </a:ext>
                  </a:extLst>
                </p:cNvPr>
                <p:cNvSpPr/>
                <p:nvPr/>
              </p:nvSpPr>
              <p:spPr>
                <a:xfrm rot="5400000">
                  <a:off x="3093042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01" name="타원 200">
                  <a:extLst>
                    <a:ext uri="{FF2B5EF4-FFF2-40B4-BE49-F238E27FC236}">
                      <a16:creationId xmlns:a16="http://schemas.microsoft.com/office/drawing/2014/main" id="{BAC06A77-29F5-4327-8283-4B3198D5BE5B}"/>
                    </a:ext>
                  </a:extLst>
                </p:cNvPr>
                <p:cNvSpPr/>
                <p:nvPr/>
              </p:nvSpPr>
              <p:spPr>
                <a:xfrm rot="5400000">
                  <a:off x="2812948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02" name="타원 201">
                  <a:extLst>
                    <a:ext uri="{FF2B5EF4-FFF2-40B4-BE49-F238E27FC236}">
                      <a16:creationId xmlns:a16="http://schemas.microsoft.com/office/drawing/2014/main" id="{4362D71E-3376-4164-92B0-56F6476E2E4D}"/>
                    </a:ext>
                  </a:extLst>
                </p:cNvPr>
                <p:cNvSpPr/>
                <p:nvPr/>
              </p:nvSpPr>
              <p:spPr>
                <a:xfrm rot="5400000">
                  <a:off x="2532854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03" name="타원 202">
                  <a:extLst>
                    <a:ext uri="{FF2B5EF4-FFF2-40B4-BE49-F238E27FC236}">
                      <a16:creationId xmlns:a16="http://schemas.microsoft.com/office/drawing/2014/main" id="{EEDE23B6-05FF-4C15-ADEB-F4E189062B92}"/>
                    </a:ext>
                  </a:extLst>
                </p:cNvPr>
                <p:cNvSpPr/>
                <p:nvPr/>
              </p:nvSpPr>
              <p:spPr>
                <a:xfrm rot="5400000">
                  <a:off x="2252759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04" name="타원 203">
                  <a:extLst>
                    <a:ext uri="{FF2B5EF4-FFF2-40B4-BE49-F238E27FC236}">
                      <a16:creationId xmlns:a16="http://schemas.microsoft.com/office/drawing/2014/main" id="{16C5210C-0888-4B6C-BF06-9F0DF4613337}"/>
                    </a:ext>
                  </a:extLst>
                </p:cNvPr>
                <p:cNvSpPr/>
                <p:nvPr/>
              </p:nvSpPr>
              <p:spPr>
                <a:xfrm rot="5400000">
                  <a:off x="1972665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05" name="타원 204">
                  <a:extLst>
                    <a:ext uri="{FF2B5EF4-FFF2-40B4-BE49-F238E27FC236}">
                      <a16:creationId xmlns:a16="http://schemas.microsoft.com/office/drawing/2014/main" id="{12E27630-333F-4BFE-8890-DA4CF0938906}"/>
                    </a:ext>
                  </a:extLst>
                </p:cNvPr>
                <p:cNvSpPr/>
                <p:nvPr/>
              </p:nvSpPr>
              <p:spPr>
                <a:xfrm rot="5400000">
                  <a:off x="1692571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06" name="타원 205">
                  <a:extLst>
                    <a:ext uri="{FF2B5EF4-FFF2-40B4-BE49-F238E27FC236}">
                      <a16:creationId xmlns:a16="http://schemas.microsoft.com/office/drawing/2014/main" id="{C2A1D500-D9ED-4D1C-B975-6BAAF752EE49}"/>
                    </a:ext>
                  </a:extLst>
                </p:cNvPr>
                <p:cNvSpPr/>
                <p:nvPr/>
              </p:nvSpPr>
              <p:spPr>
                <a:xfrm rot="5400000">
                  <a:off x="1412476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07" name="타원 206">
                  <a:extLst>
                    <a:ext uri="{FF2B5EF4-FFF2-40B4-BE49-F238E27FC236}">
                      <a16:creationId xmlns:a16="http://schemas.microsoft.com/office/drawing/2014/main" id="{68918361-0DFD-4DB1-A5A3-EB9923FEA5ED}"/>
                    </a:ext>
                  </a:extLst>
                </p:cNvPr>
                <p:cNvSpPr/>
                <p:nvPr/>
              </p:nvSpPr>
              <p:spPr>
                <a:xfrm rot="5400000">
                  <a:off x="1132382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08" name="타원 207">
                  <a:extLst>
                    <a:ext uri="{FF2B5EF4-FFF2-40B4-BE49-F238E27FC236}">
                      <a16:creationId xmlns:a16="http://schemas.microsoft.com/office/drawing/2014/main" id="{F2F57A70-49BA-4E12-B82F-F9703321BE85}"/>
                    </a:ext>
                  </a:extLst>
                </p:cNvPr>
                <p:cNvSpPr/>
                <p:nvPr/>
              </p:nvSpPr>
              <p:spPr>
                <a:xfrm rot="5400000">
                  <a:off x="852288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09" name="타원 208">
                  <a:extLst>
                    <a:ext uri="{FF2B5EF4-FFF2-40B4-BE49-F238E27FC236}">
                      <a16:creationId xmlns:a16="http://schemas.microsoft.com/office/drawing/2014/main" id="{9ECD2CBB-EF18-4952-84AE-0FBA3415CF8C}"/>
                    </a:ext>
                  </a:extLst>
                </p:cNvPr>
                <p:cNvSpPr/>
                <p:nvPr/>
              </p:nvSpPr>
              <p:spPr>
                <a:xfrm rot="5400000">
                  <a:off x="572193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10" name="타원 209">
                  <a:extLst>
                    <a:ext uri="{FF2B5EF4-FFF2-40B4-BE49-F238E27FC236}">
                      <a16:creationId xmlns:a16="http://schemas.microsoft.com/office/drawing/2014/main" id="{8E33F72E-3A08-40D1-B112-1AD03E99D47E}"/>
                    </a:ext>
                  </a:extLst>
                </p:cNvPr>
                <p:cNvSpPr/>
                <p:nvPr/>
              </p:nvSpPr>
              <p:spPr>
                <a:xfrm rot="5400000">
                  <a:off x="292099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11" name="타원 210">
                  <a:extLst>
                    <a:ext uri="{FF2B5EF4-FFF2-40B4-BE49-F238E27FC236}">
                      <a16:creationId xmlns:a16="http://schemas.microsoft.com/office/drawing/2014/main" id="{6592BD50-4591-40B5-85A3-8F0C4A9D8E3C}"/>
                    </a:ext>
                  </a:extLst>
                </p:cNvPr>
                <p:cNvSpPr/>
                <p:nvPr/>
              </p:nvSpPr>
              <p:spPr>
                <a:xfrm rot="5400000">
                  <a:off x="9535203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12" name="타원 211">
                  <a:extLst>
                    <a:ext uri="{FF2B5EF4-FFF2-40B4-BE49-F238E27FC236}">
                      <a16:creationId xmlns:a16="http://schemas.microsoft.com/office/drawing/2014/main" id="{AB1FA237-C736-46D3-86A9-0539F4C786AD}"/>
                    </a:ext>
                  </a:extLst>
                </p:cNvPr>
                <p:cNvSpPr/>
                <p:nvPr/>
              </p:nvSpPr>
              <p:spPr>
                <a:xfrm rot="5400000">
                  <a:off x="9255117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13" name="타원 212">
                  <a:extLst>
                    <a:ext uri="{FF2B5EF4-FFF2-40B4-BE49-F238E27FC236}">
                      <a16:creationId xmlns:a16="http://schemas.microsoft.com/office/drawing/2014/main" id="{0C1C1C65-C86F-41DB-881B-E74591F36D01}"/>
                    </a:ext>
                  </a:extLst>
                </p:cNvPr>
                <p:cNvSpPr/>
                <p:nvPr/>
              </p:nvSpPr>
              <p:spPr>
                <a:xfrm rot="5400000">
                  <a:off x="8975023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14" name="타원 213">
                  <a:extLst>
                    <a:ext uri="{FF2B5EF4-FFF2-40B4-BE49-F238E27FC236}">
                      <a16:creationId xmlns:a16="http://schemas.microsoft.com/office/drawing/2014/main" id="{6A65D925-BFFB-4DAB-9181-DB6D4D3FC859}"/>
                    </a:ext>
                  </a:extLst>
                </p:cNvPr>
                <p:cNvSpPr/>
                <p:nvPr/>
              </p:nvSpPr>
              <p:spPr>
                <a:xfrm rot="5400000">
                  <a:off x="8694929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15" name="타원 214">
                  <a:extLst>
                    <a:ext uri="{FF2B5EF4-FFF2-40B4-BE49-F238E27FC236}">
                      <a16:creationId xmlns:a16="http://schemas.microsoft.com/office/drawing/2014/main" id="{609C1B6E-12C4-4520-AB01-3ADD2390B439}"/>
                    </a:ext>
                  </a:extLst>
                </p:cNvPr>
                <p:cNvSpPr/>
                <p:nvPr/>
              </p:nvSpPr>
              <p:spPr>
                <a:xfrm rot="5400000">
                  <a:off x="8414834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16" name="타원 215">
                  <a:extLst>
                    <a:ext uri="{FF2B5EF4-FFF2-40B4-BE49-F238E27FC236}">
                      <a16:creationId xmlns:a16="http://schemas.microsoft.com/office/drawing/2014/main" id="{03560CA7-D410-49A7-96A6-76D3B4628860}"/>
                    </a:ext>
                  </a:extLst>
                </p:cNvPr>
                <p:cNvSpPr/>
                <p:nvPr/>
              </p:nvSpPr>
              <p:spPr>
                <a:xfrm rot="5400000">
                  <a:off x="8134740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17" name="타원 216">
                  <a:extLst>
                    <a:ext uri="{FF2B5EF4-FFF2-40B4-BE49-F238E27FC236}">
                      <a16:creationId xmlns:a16="http://schemas.microsoft.com/office/drawing/2014/main" id="{57B1DD10-1408-4E43-816E-55AE88F0E5CE}"/>
                    </a:ext>
                  </a:extLst>
                </p:cNvPr>
                <p:cNvSpPr/>
                <p:nvPr/>
              </p:nvSpPr>
              <p:spPr>
                <a:xfrm rot="5400000">
                  <a:off x="7854646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18" name="타원 217">
                  <a:extLst>
                    <a:ext uri="{FF2B5EF4-FFF2-40B4-BE49-F238E27FC236}">
                      <a16:creationId xmlns:a16="http://schemas.microsoft.com/office/drawing/2014/main" id="{29173C14-49D7-4D05-B4FE-441A003AB4A5}"/>
                    </a:ext>
                  </a:extLst>
                </p:cNvPr>
                <p:cNvSpPr/>
                <p:nvPr/>
              </p:nvSpPr>
              <p:spPr>
                <a:xfrm rot="5400000">
                  <a:off x="7574551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19" name="타원 218">
                  <a:extLst>
                    <a:ext uri="{FF2B5EF4-FFF2-40B4-BE49-F238E27FC236}">
                      <a16:creationId xmlns:a16="http://schemas.microsoft.com/office/drawing/2014/main" id="{7F17CC87-29E6-4012-B5F3-145D264CD9D2}"/>
                    </a:ext>
                  </a:extLst>
                </p:cNvPr>
                <p:cNvSpPr/>
                <p:nvPr/>
              </p:nvSpPr>
              <p:spPr>
                <a:xfrm rot="5400000">
                  <a:off x="7294457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20" name="타원 219">
                  <a:extLst>
                    <a:ext uri="{FF2B5EF4-FFF2-40B4-BE49-F238E27FC236}">
                      <a16:creationId xmlns:a16="http://schemas.microsoft.com/office/drawing/2014/main" id="{CF387670-4BD9-4E88-B2CF-25D22684A2CE}"/>
                    </a:ext>
                  </a:extLst>
                </p:cNvPr>
                <p:cNvSpPr/>
                <p:nvPr/>
              </p:nvSpPr>
              <p:spPr>
                <a:xfrm rot="5400000">
                  <a:off x="7014363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21" name="타원 220">
                  <a:extLst>
                    <a:ext uri="{FF2B5EF4-FFF2-40B4-BE49-F238E27FC236}">
                      <a16:creationId xmlns:a16="http://schemas.microsoft.com/office/drawing/2014/main" id="{E12AF6D3-09E0-4C97-99DC-11A7C3DEEB4C}"/>
                    </a:ext>
                  </a:extLst>
                </p:cNvPr>
                <p:cNvSpPr/>
                <p:nvPr/>
              </p:nvSpPr>
              <p:spPr>
                <a:xfrm rot="5400000">
                  <a:off x="6734268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22" name="타원 221">
                  <a:extLst>
                    <a:ext uri="{FF2B5EF4-FFF2-40B4-BE49-F238E27FC236}">
                      <a16:creationId xmlns:a16="http://schemas.microsoft.com/office/drawing/2014/main" id="{B3CEFBEB-C419-44CC-8BB3-AF4A4D89EEC0}"/>
                    </a:ext>
                  </a:extLst>
                </p:cNvPr>
                <p:cNvSpPr/>
                <p:nvPr/>
              </p:nvSpPr>
              <p:spPr>
                <a:xfrm rot="5400000">
                  <a:off x="6454174" y="545121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14" name="그룹 13">
                <a:extLst>
                  <a:ext uri="{FF2B5EF4-FFF2-40B4-BE49-F238E27FC236}">
                    <a16:creationId xmlns:a16="http://schemas.microsoft.com/office/drawing/2014/main" id="{89CA0F05-4FBE-4415-B8C4-A4FE606F8365}"/>
                  </a:ext>
                </a:extLst>
              </p:cNvPr>
              <p:cNvGrpSpPr/>
              <p:nvPr/>
            </p:nvGrpSpPr>
            <p:grpSpPr>
              <a:xfrm>
                <a:off x="292100" y="5188890"/>
                <a:ext cx="9321800" cy="78697"/>
                <a:chOff x="292100" y="5188890"/>
                <a:chExt cx="9321800" cy="78697"/>
              </a:xfrm>
              <a:solidFill>
                <a:srgbClr val="F6F6F6"/>
              </a:solidFill>
            </p:grpSpPr>
            <p:sp>
              <p:nvSpPr>
                <p:cNvPr id="155" name="타원 154">
                  <a:extLst>
                    <a:ext uri="{FF2B5EF4-FFF2-40B4-BE49-F238E27FC236}">
                      <a16:creationId xmlns:a16="http://schemas.microsoft.com/office/drawing/2014/main" id="{A08A8247-9540-4D98-B3A7-653E11B84A9D}"/>
                    </a:ext>
                  </a:extLst>
                </p:cNvPr>
                <p:cNvSpPr/>
                <p:nvPr/>
              </p:nvSpPr>
              <p:spPr>
                <a:xfrm rot="5400000">
                  <a:off x="6174080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6" name="타원 155">
                  <a:extLst>
                    <a:ext uri="{FF2B5EF4-FFF2-40B4-BE49-F238E27FC236}">
                      <a16:creationId xmlns:a16="http://schemas.microsoft.com/office/drawing/2014/main" id="{462F4016-66B6-4737-9997-32514ED64E98}"/>
                    </a:ext>
                  </a:extLst>
                </p:cNvPr>
                <p:cNvSpPr/>
                <p:nvPr/>
              </p:nvSpPr>
              <p:spPr>
                <a:xfrm rot="5400000">
                  <a:off x="5893985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7" name="타원 156">
                  <a:extLst>
                    <a:ext uri="{FF2B5EF4-FFF2-40B4-BE49-F238E27FC236}">
                      <a16:creationId xmlns:a16="http://schemas.microsoft.com/office/drawing/2014/main" id="{024C9B4B-CEF3-4051-BC21-69B0F1643ED3}"/>
                    </a:ext>
                  </a:extLst>
                </p:cNvPr>
                <p:cNvSpPr/>
                <p:nvPr/>
              </p:nvSpPr>
              <p:spPr>
                <a:xfrm rot="5400000">
                  <a:off x="5613891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8" name="타원 157">
                  <a:extLst>
                    <a:ext uri="{FF2B5EF4-FFF2-40B4-BE49-F238E27FC236}">
                      <a16:creationId xmlns:a16="http://schemas.microsoft.com/office/drawing/2014/main" id="{F5C9213D-9F85-401A-85B4-86E37D8093E4}"/>
                    </a:ext>
                  </a:extLst>
                </p:cNvPr>
                <p:cNvSpPr/>
                <p:nvPr/>
              </p:nvSpPr>
              <p:spPr>
                <a:xfrm rot="5400000">
                  <a:off x="5333797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9" name="타원 158">
                  <a:extLst>
                    <a:ext uri="{FF2B5EF4-FFF2-40B4-BE49-F238E27FC236}">
                      <a16:creationId xmlns:a16="http://schemas.microsoft.com/office/drawing/2014/main" id="{EE77A4D9-4072-4DAA-91F5-3E06DA690890}"/>
                    </a:ext>
                  </a:extLst>
                </p:cNvPr>
                <p:cNvSpPr/>
                <p:nvPr/>
              </p:nvSpPr>
              <p:spPr>
                <a:xfrm rot="5400000">
                  <a:off x="5053702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60" name="타원 159">
                  <a:extLst>
                    <a:ext uri="{FF2B5EF4-FFF2-40B4-BE49-F238E27FC236}">
                      <a16:creationId xmlns:a16="http://schemas.microsoft.com/office/drawing/2014/main" id="{50AE8891-E8F1-4416-950F-40B59D6CD633}"/>
                    </a:ext>
                  </a:extLst>
                </p:cNvPr>
                <p:cNvSpPr/>
                <p:nvPr/>
              </p:nvSpPr>
              <p:spPr>
                <a:xfrm rot="5400000">
                  <a:off x="4773608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61" name="타원 160">
                  <a:extLst>
                    <a:ext uri="{FF2B5EF4-FFF2-40B4-BE49-F238E27FC236}">
                      <a16:creationId xmlns:a16="http://schemas.microsoft.com/office/drawing/2014/main" id="{210D138A-5AF6-431C-8229-18E87DDF1E0B}"/>
                    </a:ext>
                  </a:extLst>
                </p:cNvPr>
                <p:cNvSpPr/>
                <p:nvPr/>
              </p:nvSpPr>
              <p:spPr>
                <a:xfrm rot="5400000">
                  <a:off x="4493514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62" name="타원 161">
                  <a:extLst>
                    <a:ext uri="{FF2B5EF4-FFF2-40B4-BE49-F238E27FC236}">
                      <a16:creationId xmlns:a16="http://schemas.microsoft.com/office/drawing/2014/main" id="{1ACF1616-7B59-4C0B-9C05-8A905597F687}"/>
                    </a:ext>
                  </a:extLst>
                </p:cNvPr>
                <p:cNvSpPr/>
                <p:nvPr/>
              </p:nvSpPr>
              <p:spPr>
                <a:xfrm rot="5400000">
                  <a:off x="4213419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63" name="타원 162">
                  <a:extLst>
                    <a:ext uri="{FF2B5EF4-FFF2-40B4-BE49-F238E27FC236}">
                      <a16:creationId xmlns:a16="http://schemas.microsoft.com/office/drawing/2014/main" id="{F6A72660-F8B9-444F-9B06-9775C8AD470B}"/>
                    </a:ext>
                  </a:extLst>
                </p:cNvPr>
                <p:cNvSpPr/>
                <p:nvPr/>
              </p:nvSpPr>
              <p:spPr>
                <a:xfrm rot="5400000">
                  <a:off x="3933325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64" name="타원 163">
                  <a:extLst>
                    <a:ext uri="{FF2B5EF4-FFF2-40B4-BE49-F238E27FC236}">
                      <a16:creationId xmlns:a16="http://schemas.microsoft.com/office/drawing/2014/main" id="{163EA140-10DC-4CED-9B79-C89BA1C94327}"/>
                    </a:ext>
                  </a:extLst>
                </p:cNvPr>
                <p:cNvSpPr/>
                <p:nvPr/>
              </p:nvSpPr>
              <p:spPr>
                <a:xfrm rot="5400000">
                  <a:off x="3653231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65" name="타원 164">
                  <a:extLst>
                    <a:ext uri="{FF2B5EF4-FFF2-40B4-BE49-F238E27FC236}">
                      <a16:creationId xmlns:a16="http://schemas.microsoft.com/office/drawing/2014/main" id="{630A36D2-3188-4558-B721-4137C618CED0}"/>
                    </a:ext>
                  </a:extLst>
                </p:cNvPr>
                <p:cNvSpPr/>
                <p:nvPr/>
              </p:nvSpPr>
              <p:spPr>
                <a:xfrm rot="5400000">
                  <a:off x="3373137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66" name="타원 165">
                  <a:extLst>
                    <a:ext uri="{FF2B5EF4-FFF2-40B4-BE49-F238E27FC236}">
                      <a16:creationId xmlns:a16="http://schemas.microsoft.com/office/drawing/2014/main" id="{FABB1FE8-9632-49B6-BE73-6429D14F0E30}"/>
                    </a:ext>
                  </a:extLst>
                </p:cNvPr>
                <p:cNvSpPr/>
                <p:nvPr/>
              </p:nvSpPr>
              <p:spPr>
                <a:xfrm rot="5400000">
                  <a:off x="3093042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67" name="타원 166">
                  <a:extLst>
                    <a:ext uri="{FF2B5EF4-FFF2-40B4-BE49-F238E27FC236}">
                      <a16:creationId xmlns:a16="http://schemas.microsoft.com/office/drawing/2014/main" id="{A0946491-1EEC-4E7E-9CD8-89EF76126C65}"/>
                    </a:ext>
                  </a:extLst>
                </p:cNvPr>
                <p:cNvSpPr/>
                <p:nvPr/>
              </p:nvSpPr>
              <p:spPr>
                <a:xfrm rot="5400000">
                  <a:off x="2812948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68" name="타원 167">
                  <a:extLst>
                    <a:ext uri="{FF2B5EF4-FFF2-40B4-BE49-F238E27FC236}">
                      <a16:creationId xmlns:a16="http://schemas.microsoft.com/office/drawing/2014/main" id="{8A4021A0-34AB-48DC-BA4E-2E5973D43619}"/>
                    </a:ext>
                  </a:extLst>
                </p:cNvPr>
                <p:cNvSpPr/>
                <p:nvPr/>
              </p:nvSpPr>
              <p:spPr>
                <a:xfrm rot="5400000">
                  <a:off x="2532854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69" name="타원 168">
                  <a:extLst>
                    <a:ext uri="{FF2B5EF4-FFF2-40B4-BE49-F238E27FC236}">
                      <a16:creationId xmlns:a16="http://schemas.microsoft.com/office/drawing/2014/main" id="{D4298A0B-7B99-482D-842B-FBB4B89C1100}"/>
                    </a:ext>
                  </a:extLst>
                </p:cNvPr>
                <p:cNvSpPr/>
                <p:nvPr/>
              </p:nvSpPr>
              <p:spPr>
                <a:xfrm rot="5400000">
                  <a:off x="2252759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70" name="타원 169">
                  <a:extLst>
                    <a:ext uri="{FF2B5EF4-FFF2-40B4-BE49-F238E27FC236}">
                      <a16:creationId xmlns:a16="http://schemas.microsoft.com/office/drawing/2014/main" id="{E4D49985-CF00-45A4-982F-68879A90BA32}"/>
                    </a:ext>
                  </a:extLst>
                </p:cNvPr>
                <p:cNvSpPr/>
                <p:nvPr/>
              </p:nvSpPr>
              <p:spPr>
                <a:xfrm rot="5400000">
                  <a:off x="1972665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71" name="타원 170">
                  <a:extLst>
                    <a:ext uri="{FF2B5EF4-FFF2-40B4-BE49-F238E27FC236}">
                      <a16:creationId xmlns:a16="http://schemas.microsoft.com/office/drawing/2014/main" id="{744FE7D2-4D7C-44C9-896D-FAD71E51083A}"/>
                    </a:ext>
                  </a:extLst>
                </p:cNvPr>
                <p:cNvSpPr/>
                <p:nvPr/>
              </p:nvSpPr>
              <p:spPr>
                <a:xfrm rot="5400000">
                  <a:off x="1692571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72" name="타원 171">
                  <a:extLst>
                    <a:ext uri="{FF2B5EF4-FFF2-40B4-BE49-F238E27FC236}">
                      <a16:creationId xmlns:a16="http://schemas.microsoft.com/office/drawing/2014/main" id="{238A7DE5-A562-48F8-828F-99139C6347EE}"/>
                    </a:ext>
                  </a:extLst>
                </p:cNvPr>
                <p:cNvSpPr/>
                <p:nvPr/>
              </p:nvSpPr>
              <p:spPr>
                <a:xfrm rot="5400000">
                  <a:off x="1412476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73" name="타원 172">
                  <a:extLst>
                    <a:ext uri="{FF2B5EF4-FFF2-40B4-BE49-F238E27FC236}">
                      <a16:creationId xmlns:a16="http://schemas.microsoft.com/office/drawing/2014/main" id="{F099D9A1-3661-40D9-963A-49990EBAB6F7}"/>
                    </a:ext>
                  </a:extLst>
                </p:cNvPr>
                <p:cNvSpPr/>
                <p:nvPr/>
              </p:nvSpPr>
              <p:spPr>
                <a:xfrm rot="5400000">
                  <a:off x="1132382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74" name="타원 173">
                  <a:extLst>
                    <a:ext uri="{FF2B5EF4-FFF2-40B4-BE49-F238E27FC236}">
                      <a16:creationId xmlns:a16="http://schemas.microsoft.com/office/drawing/2014/main" id="{826786D2-1EF1-4663-9FF3-60A08D31691C}"/>
                    </a:ext>
                  </a:extLst>
                </p:cNvPr>
                <p:cNvSpPr/>
                <p:nvPr/>
              </p:nvSpPr>
              <p:spPr>
                <a:xfrm rot="5400000">
                  <a:off x="852288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75" name="타원 174">
                  <a:extLst>
                    <a:ext uri="{FF2B5EF4-FFF2-40B4-BE49-F238E27FC236}">
                      <a16:creationId xmlns:a16="http://schemas.microsoft.com/office/drawing/2014/main" id="{6D82F798-470A-4C36-909C-863111FFD2FE}"/>
                    </a:ext>
                  </a:extLst>
                </p:cNvPr>
                <p:cNvSpPr/>
                <p:nvPr/>
              </p:nvSpPr>
              <p:spPr>
                <a:xfrm rot="5400000">
                  <a:off x="572193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76" name="타원 175">
                  <a:extLst>
                    <a:ext uri="{FF2B5EF4-FFF2-40B4-BE49-F238E27FC236}">
                      <a16:creationId xmlns:a16="http://schemas.microsoft.com/office/drawing/2014/main" id="{1554617B-DB45-4573-B092-6AFD787AA34A}"/>
                    </a:ext>
                  </a:extLst>
                </p:cNvPr>
                <p:cNvSpPr/>
                <p:nvPr/>
              </p:nvSpPr>
              <p:spPr>
                <a:xfrm rot="5400000">
                  <a:off x="292099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77" name="타원 176">
                  <a:extLst>
                    <a:ext uri="{FF2B5EF4-FFF2-40B4-BE49-F238E27FC236}">
                      <a16:creationId xmlns:a16="http://schemas.microsoft.com/office/drawing/2014/main" id="{74C35A04-AAD2-4CF2-8B0E-32372EF1F4F6}"/>
                    </a:ext>
                  </a:extLst>
                </p:cNvPr>
                <p:cNvSpPr/>
                <p:nvPr/>
              </p:nvSpPr>
              <p:spPr>
                <a:xfrm rot="5400000">
                  <a:off x="9535203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78" name="타원 177">
                  <a:extLst>
                    <a:ext uri="{FF2B5EF4-FFF2-40B4-BE49-F238E27FC236}">
                      <a16:creationId xmlns:a16="http://schemas.microsoft.com/office/drawing/2014/main" id="{458F7C53-1F31-430E-8371-BC0BE500D93F}"/>
                    </a:ext>
                  </a:extLst>
                </p:cNvPr>
                <p:cNvSpPr/>
                <p:nvPr/>
              </p:nvSpPr>
              <p:spPr>
                <a:xfrm rot="5400000">
                  <a:off x="9255117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79" name="타원 178">
                  <a:extLst>
                    <a:ext uri="{FF2B5EF4-FFF2-40B4-BE49-F238E27FC236}">
                      <a16:creationId xmlns:a16="http://schemas.microsoft.com/office/drawing/2014/main" id="{00F421C0-7C7A-4ED9-B20B-00A14A0D7EDA}"/>
                    </a:ext>
                  </a:extLst>
                </p:cNvPr>
                <p:cNvSpPr/>
                <p:nvPr/>
              </p:nvSpPr>
              <p:spPr>
                <a:xfrm rot="5400000">
                  <a:off x="8975023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80" name="타원 179">
                  <a:extLst>
                    <a:ext uri="{FF2B5EF4-FFF2-40B4-BE49-F238E27FC236}">
                      <a16:creationId xmlns:a16="http://schemas.microsoft.com/office/drawing/2014/main" id="{DA195813-C586-477E-BB36-5B149CC14BF2}"/>
                    </a:ext>
                  </a:extLst>
                </p:cNvPr>
                <p:cNvSpPr/>
                <p:nvPr/>
              </p:nvSpPr>
              <p:spPr>
                <a:xfrm rot="5400000">
                  <a:off x="8694929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81" name="타원 180">
                  <a:extLst>
                    <a:ext uri="{FF2B5EF4-FFF2-40B4-BE49-F238E27FC236}">
                      <a16:creationId xmlns:a16="http://schemas.microsoft.com/office/drawing/2014/main" id="{0F2514A6-41F9-4F04-A444-FA087FB35CA7}"/>
                    </a:ext>
                  </a:extLst>
                </p:cNvPr>
                <p:cNvSpPr/>
                <p:nvPr/>
              </p:nvSpPr>
              <p:spPr>
                <a:xfrm rot="5400000">
                  <a:off x="8414834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82" name="타원 181">
                  <a:extLst>
                    <a:ext uri="{FF2B5EF4-FFF2-40B4-BE49-F238E27FC236}">
                      <a16:creationId xmlns:a16="http://schemas.microsoft.com/office/drawing/2014/main" id="{B33D933F-70B9-446B-899E-D0B8F9EE2639}"/>
                    </a:ext>
                  </a:extLst>
                </p:cNvPr>
                <p:cNvSpPr/>
                <p:nvPr/>
              </p:nvSpPr>
              <p:spPr>
                <a:xfrm rot="5400000">
                  <a:off x="8134740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83" name="타원 182">
                  <a:extLst>
                    <a:ext uri="{FF2B5EF4-FFF2-40B4-BE49-F238E27FC236}">
                      <a16:creationId xmlns:a16="http://schemas.microsoft.com/office/drawing/2014/main" id="{1113CCB8-5D8A-4A25-8FC4-D1B49CF43A92}"/>
                    </a:ext>
                  </a:extLst>
                </p:cNvPr>
                <p:cNvSpPr/>
                <p:nvPr/>
              </p:nvSpPr>
              <p:spPr>
                <a:xfrm rot="5400000">
                  <a:off x="7854646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84" name="타원 183">
                  <a:extLst>
                    <a:ext uri="{FF2B5EF4-FFF2-40B4-BE49-F238E27FC236}">
                      <a16:creationId xmlns:a16="http://schemas.microsoft.com/office/drawing/2014/main" id="{EB3094AB-3B38-4BA8-88A5-C4F949202230}"/>
                    </a:ext>
                  </a:extLst>
                </p:cNvPr>
                <p:cNvSpPr/>
                <p:nvPr/>
              </p:nvSpPr>
              <p:spPr>
                <a:xfrm rot="5400000">
                  <a:off x="7574551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85" name="타원 184">
                  <a:extLst>
                    <a:ext uri="{FF2B5EF4-FFF2-40B4-BE49-F238E27FC236}">
                      <a16:creationId xmlns:a16="http://schemas.microsoft.com/office/drawing/2014/main" id="{07B74E9F-F5CC-4716-92F3-5BE82D0767A7}"/>
                    </a:ext>
                  </a:extLst>
                </p:cNvPr>
                <p:cNvSpPr/>
                <p:nvPr/>
              </p:nvSpPr>
              <p:spPr>
                <a:xfrm rot="5400000">
                  <a:off x="7294457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86" name="타원 185">
                  <a:extLst>
                    <a:ext uri="{FF2B5EF4-FFF2-40B4-BE49-F238E27FC236}">
                      <a16:creationId xmlns:a16="http://schemas.microsoft.com/office/drawing/2014/main" id="{BD5925AB-D308-4DA6-A2B0-366A40AADF4E}"/>
                    </a:ext>
                  </a:extLst>
                </p:cNvPr>
                <p:cNvSpPr/>
                <p:nvPr/>
              </p:nvSpPr>
              <p:spPr>
                <a:xfrm rot="5400000">
                  <a:off x="7014363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87" name="타원 186">
                  <a:extLst>
                    <a:ext uri="{FF2B5EF4-FFF2-40B4-BE49-F238E27FC236}">
                      <a16:creationId xmlns:a16="http://schemas.microsoft.com/office/drawing/2014/main" id="{BC810176-D5F6-473B-921B-7E127410F168}"/>
                    </a:ext>
                  </a:extLst>
                </p:cNvPr>
                <p:cNvSpPr/>
                <p:nvPr/>
              </p:nvSpPr>
              <p:spPr>
                <a:xfrm rot="5400000">
                  <a:off x="6734268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88" name="타원 187">
                  <a:extLst>
                    <a:ext uri="{FF2B5EF4-FFF2-40B4-BE49-F238E27FC236}">
                      <a16:creationId xmlns:a16="http://schemas.microsoft.com/office/drawing/2014/main" id="{3349274D-C43A-43D1-AA79-CF87DA22CA38}"/>
                    </a:ext>
                  </a:extLst>
                </p:cNvPr>
                <p:cNvSpPr/>
                <p:nvPr/>
              </p:nvSpPr>
              <p:spPr>
                <a:xfrm rot="5400000">
                  <a:off x="6454174" y="5188891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15" name="그룹 14">
                <a:extLst>
                  <a:ext uri="{FF2B5EF4-FFF2-40B4-BE49-F238E27FC236}">
                    <a16:creationId xmlns:a16="http://schemas.microsoft.com/office/drawing/2014/main" id="{539EEC01-8F0E-47CD-B573-077905A09E33}"/>
                  </a:ext>
                </a:extLst>
              </p:cNvPr>
              <p:cNvGrpSpPr/>
              <p:nvPr/>
            </p:nvGrpSpPr>
            <p:grpSpPr>
              <a:xfrm>
                <a:off x="292100" y="4926568"/>
                <a:ext cx="9321800" cy="78697"/>
                <a:chOff x="292100" y="4926568"/>
                <a:chExt cx="9321800" cy="78697"/>
              </a:xfrm>
              <a:solidFill>
                <a:srgbClr val="F8F8F8"/>
              </a:solidFill>
            </p:grpSpPr>
            <p:sp>
              <p:nvSpPr>
                <p:cNvPr id="121" name="타원 120">
                  <a:extLst>
                    <a:ext uri="{FF2B5EF4-FFF2-40B4-BE49-F238E27FC236}">
                      <a16:creationId xmlns:a16="http://schemas.microsoft.com/office/drawing/2014/main" id="{DF4A582F-A09F-4B01-8B92-C4F108606EEB}"/>
                    </a:ext>
                  </a:extLst>
                </p:cNvPr>
                <p:cNvSpPr/>
                <p:nvPr/>
              </p:nvSpPr>
              <p:spPr>
                <a:xfrm rot="5400000">
                  <a:off x="6174080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2" name="타원 121">
                  <a:extLst>
                    <a:ext uri="{FF2B5EF4-FFF2-40B4-BE49-F238E27FC236}">
                      <a16:creationId xmlns:a16="http://schemas.microsoft.com/office/drawing/2014/main" id="{5EAD2426-45B9-4E5B-A33D-3047E24B1855}"/>
                    </a:ext>
                  </a:extLst>
                </p:cNvPr>
                <p:cNvSpPr/>
                <p:nvPr/>
              </p:nvSpPr>
              <p:spPr>
                <a:xfrm rot="5400000">
                  <a:off x="5893985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3" name="타원 122">
                  <a:extLst>
                    <a:ext uri="{FF2B5EF4-FFF2-40B4-BE49-F238E27FC236}">
                      <a16:creationId xmlns:a16="http://schemas.microsoft.com/office/drawing/2014/main" id="{E6C0A929-4AB3-4E08-BAE7-09E35CDB8896}"/>
                    </a:ext>
                  </a:extLst>
                </p:cNvPr>
                <p:cNvSpPr/>
                <p:nvPr/>
              </p:nvSpPr>
              <p:spPr>
                <a:xfrm rot="5400000">
                  <a:off x="5613891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4" name="타원 123">
                  <a:extLst>
                    <a:ext uri="{FF2B5EF4-FFF2-40B4-BE49-F238E27FC236}">
                      <a16:creationId xmlns:a16="http://schemas.microsoft.com/office/drawing/2014/main" id="{79A8A53A-66B2-495D-9E64-D7D36D011BBC}"/>
                    </a:ext>
                  </a:extLst>
                </p:cNvPr>
                <p:cNvSpPr/>
                <p:nvPr/>
              </p:nvSpPr>
              <p:spPr>
                <a:xfrm rot="5400000">
                  <a:off x="5333797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5" name="타원 124">
                  <a:extLst>
                    <a:ext uri="{FF2B5EF4-FFF2-40B4-BE49-F238E27FC236}">
                      <a16:creationId xmlns:a16="http://schemas.microsoft.com/office/drawing/2014/main" id="{821F5D69-3009-4468-A7F2-757BF3ECF4EE}"/>
                    </a:ext>
                  </a:extLst>
                </p:cNvPr>
                <p:cNvSpPr/>
                <p:nvPr/>
              </p:nvSpPr>
              <p:spPr>
                <a:xfrm rot="5400000">
                  <a:off x="5053702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6" name="타원 125">
                  <a:extLst>
                    <a:ext uri="{FF2B5EF4-FFF2-40B4-BE49-F238E27FC236}">
                      <a16:creationId xmlns:a16="http://schemas.microsoft.com/office/drawing/2014/main" id="{F57345F0-EA8B-4A32-A9C2-7FB9124EC85B}"/>
                    </a:ext>
                  </a:extLst>
                </p:cNvPr>
                <p:cNvSpPr/>
                <p:nvPr/>
              </p:nvSpPr>
              <p:spPr>
                <a:xfrm rot="5400000">
                  <a:off x="4773608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7" name="타원 126">
                  <a:extLst>
                    <a:ext uri="{FF2B5EF4-FFF2-40B4-BE49-F238E27FC236}">
                      <a16:creationId xmlns:a16="http://schemas.microsoft.com/office/drawing/2014/main" id="{482910D1-EC0B-4E0E-956F-9A4B448EF749}"/>
                    </a:ext>
                  </a:extLst>
                </p:cNvPr>
                <p:cNvSpPr/>
                <p:nvPr/>
              </p:nvSpPr>
              <p:spPr>
                <a:xfrm rot="5400000">
                  <a:off x="4493514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8" name="타원 127">
                  <a:extLst>
                    <a:ext uri="{FF2B5EF4-FFF2-40B4-BE49-F238E27FC236}">
                      <a16:creationId xmlns:a16="http://schemas.microsoft.com/office/drawing/2014/main" id="{653060D4-80A3-4567-A700-A7B869748431}"/>
                    </a:ext>
                  </a:extLst>
                </p:cNvPr>
                <p:cNvSpPr/>
                <p:nvPr/>
              </p:nvSpPr>
              <p:spPr>
                <a:xfrm rot="5400000">
                  <a:off x="4213419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9" name="타원 128">
                  <a:extLst>
                    <a:ext uri="{FF2B5EF4-FFF2-40B4-BE49-F238E27FC236}">
                      <a16:creationId xmlns:a16="http://schemas.microsoft.com/office/drawing/2014/main" id="{E20077D3-F51A-4139-B51F-E71A409B63CD}"/>
                    </a:ext>
                  </a:extLst>
                </p:cNvPr>
                <p:cNvSpPr/>
                <p:nvPr/>
              </p:nvSpPr>
              <p:spPr>
                <a:xfrm rot="5400000">
                  <a:off x="3933325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0" name="타원 129">
                  <a:extLst>
                    <a:ext uri="{FF2B5EF4-FFF2-40B4-BE49-F238E27FC236}">
                      <a16:creationId xmlns:a16="http://schemas.microsoft.com/office/drawing/2014/main" id="{1EBD2ABA-352C-40C9-9FD5-B84BCF0E44E5}"/>
                    </a:ext>
                  </a:extLst>
                </p:cNvPr>
                <p:cNvSpPr/>
                <p:nvPr/>
              </p:nvSpPr>
              <p:spPr>
                <a:xfrm rot="5400000">
                  <a:off x="3653231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1" name="타원 130">
                  <a:extLst>
                    <a:ext uri="{FF2B5EF4-FFF2-40B4-BE49-F238E27FC236}">
                      <a16:creationId xmlns:a16="http://schemas.microsoft.com/office/drawing/2014/main" id="{07B87F7A-982F-4FF5-A421-FFB9DF43CC87}"/>
                    </a:ext>
                  </a:extLst>
                </p:cNvPr>
                <p:cNvSpPr/>
                <p:nvPr/>
              </p:nvSpPr>
              <p:spPr>
                <a:xfrm rot="5400000">
                  <a:off x="3373137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2" name="타원 131">
                  <a:extLst>
                    <a:ext uri="{FF2B5EF4-FFF2-40B4-BE49-F238E27FC236}">
                      <a16:creationId xmlns:a16="http://schemas.microsoft.com/office/drawing/2014/main" id="{B76D804C-ABE2-4A13-8679-9847EE7BDFBF}"/>
                    </a:ext>
                  </a:extLst>
                </p:cNvPr>
                <p:cNvSpPr/>
                <p:nvPr/>
              </p:nvSpPr>
              <p:spPr>
                <a:xfrm rot="5400000">
                  <a:off x="3093042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3" name="타원 132">
                  <a:extLst>
                    <a:ext uri="{FF2B5EF4-FFF2-40B4-BE49-F238E27FC236}">
                      <a16:creationId xmlns:a16="http://schemas.microsoft.com/office/drawing/2014/main" id="{72E8D2C7-8A61-4769-A1C9-6111E95BAB39}"/>
                    </a:ext>
                  </a:extLst>
                </p:cNvPr>
                <p:cNvSpPr/>
                <p:nvPr/>
              </p:nvSpPr>
              <p:spPr>
                <a:xfrm rot="5400000">
                  <a:off x="2812948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4" name="타원 133">
                  <a:extLst>
                    <a:ext uri="{FF2B5EF4-FFF2-40B4-BE49-F238E27FC236}">
                      <a16:creationId xmlns:a16="http://schemas.microsoft.com/office/drawing/2014/main" id="{C1F05C46-437F-4EA9-918E-0984A1D48B94}"/>
                    </a:ext>
                  </a:extLst>
                </p:cNvPr>
                <p:cNvSpPr/>
                <p:nvPr/>
              </p:nvSpPr>
              <p:spPr>
                <a:xfrm rot="5400000">
                  <a:off x="2532854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5" name="타원 134">
                  <a:extLst>
                    <a:ext uri="{FF2B5EF4-FFF2-40B4-BE49-F238E27FC236}">
                      <a16:creationId xmlns:a16="http://schemas.microsoft.com/office/drawing/2014/main" id="{55418A73-8AB6-48DE-8A88-DED684586269}"/>
                    </a:ext>
                  </a:extLst>
                </p:cNvPr>
                <p:cNvSpPr/>
                <p:nvPr/>
              </p:nvSpPr>
              <p:spPr>
                <a:xfrm rot="5400000">
                  <a:off x="2252759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6" name="타원 135">
                  <a:extLst>
                    <a:ext uri="{FF2B5EF4-FFF2-40B4-BE49-F238E27FC236}">
                      <a16:creationId xmlns:a16="http://schemas.microsoft.com/office/drawing/2014/main" id="{99F135F2-4C04-4586-BAA4-7B14CA3279A9}"/>
                    </a:ext>
                  </a:extLst>
                </p:cNvPr>
                <p:cNvSpPr/>
                <p:nvPr/>
              </p:nvSpPr>
              <p:spPr>
                <a:xfrm rot="5400000">
                  <a:off x="1972665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7" name="타원 136">
                  <a:extLst>
                    <a:ext uri="{FF2B5EF4-FFF2-40B4-BE49-F238E27FC236}">
                      <a16:creationId xmlns:a16="http://schemas.microsoft.com/office/drawing/2014/main" id="{A1641F0D-16B4-4880-A4A9-CDD11306ADC4}"/>
                    </a:ext>
                  </a:extLst>
                </p:cNvPr>
                <p:cNvSpPr/>
                <p:nvPr/>
              </p:nvSpPr>
              <p:spPr>
                <a:xfrm rot="5400000">
                  <a:off x="1692571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8" name="타원 137">
                  <a:extLst>
                    <a:ext uri="{FF2B5EF4-FFF2-40B4-BE49-F238E27FC236}">
                      <a16:creationId xmlns:a16="http://schemas.microsoft.com/office/drawing/2014/main" id="{B6372752-4391-4E68-B818-0AF6D44B37D7}"/>
                    </a:ext>
                  </a:extLst>
                </p:cNvPr>
                <p:cNvSpPr/>
                <p:nvPr/>
              </p:nvSpPr>
              <p:spPr>
                <a:xfrm rot="5400000">
                  <a:off x="1412476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9" name="타원 138">
                  <a:extLst>
                    <a:ext uri="{FF2B5EF4-FFF2-40B4-BE49-F238E27FC236}">
                      <a16:creationId xmlns:a16="http://schemas.microsoft.com/office/drawing/2014/main" id="{4CC66319-1DE8-427F-9237-570667E45B47}"/>
                    </a:ext>
                  </a:extLst>
                </p:cNvPr>
                <p:cNvSpPr/>
                <p:nvPr/>
              </p:nvSpPr>
              <p:spPr>
                <a:xfrm rot="5400000">
                  <a:off x="1132382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0" name="타원 139">
                  <a:extLst>
                    <a:ext uri="{FF2B5EF4-FFF2-40B4-BE49-F238E27FC236}">
                      <a16:creationId xmlns:a16="http://schemas.microsoft.com/office/drawing/2014/main" id="{AC3DDC2A-5DB3-4C98-9993-2C1116B2B833}"/>
                    </a:ext>
                  </a:extLst>
                </p:cNvPr>
                <p:cNvSpPr/>
                <p:nvPr/>
              </p:nvSpPr>
              <p:spPr>
                <a:xfrm rot="5400000">
                  <a:off x="852288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1" name="타원 140">
                  <a:extLst>
                    <a:ext uri="{FF2B5EF4-FFF2-40B4-BE49-F238E27FC236}">
                      <a16:creationId xmlns:a16="http://schemas.microsoft.com/office/drawing/2014/main" id="{389574D6-BED7-45B6-9403-51D58130B706}"/>
                    </a:ext>
                  </a:extLst>
                </p:cNvPr>
                <p:cNvSpPr/>
                <p:nvPr/>
              </p:nvSpPr>
              <p:spPr>
                <a:xfrm rot="5400000">
                  <a:off x="572193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2" name="타원 141">
                  <a:extLst>
                    <a:ext uri="{FF2B5EF4-FFF2-40B4-BE49-F238E27FC236}">
                      <a16:creationId xmlns:a16="http://schemas.microsoft.com/office/drawing/2014/main" id="{7C9D1E3E-C445-44AE-850B-2BC92561E014}"/>
                    </a:ext>
                  </a:extLst>
                </p:cNvPr>
                <p:cNvSpPr/>
                <p:nvPr/>
              </p:nvSpPr>
              <p:spPr>
                <a:xfrm rot="5400000">
                  <a:off x="292099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3" name="타원 142">
                  <a:extLst>
                    <a:ext uri="{FF2B5EF4-FFF2-40B4-BE49-F238E27FC236}">
                      <a16:creationId xmlns:a16="http://schemas.microsoft.com/office/drawing/2014/main" id="{F8110048-9404-437C-9C0E-A470680E2E2D}"/>
                    </a:ext>
                  </a:extLst>
                </p:cNvPr>
                <p:cNvSpPr/>
                <p:nvPr/>
              </p:nvSpPr>
              <p:spPr>
                <a:xfrm rot="5400000">
                  <a:off x="9535203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4" name="타원 143">
                  <a:extLst>
                    <a:ext uri="{FF2B5EF4-FFF2-40B4-BE49-F238E27FC236}">
                      <a16:creationId xmlns:a16="http://schemas.microsoft.com/office/drawing/2014/main" id="{3CFBCA14-A290-48FD-A7B7-6036C4C7FD29}"/>
                    </a:ext>
                  </a:extLst>
                </p:cNvPr>
                <p:cNvSpPr/>
                <p:nvPr/>
              </p:nvSpPr>
              <p:spPr>
                <a:xfrm rot="5400000">
                  <a:off x="9255117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5" name="타원 144">
                  <a:extLst>
                    <a:ext uri="{FF2B5EF4-FFF2-40B4-BE49-F238E27FC236}">
                      <a16:creationId xmlns:a16="http://schemas.microsoft.com/office/drawing/2014/main" id="{8E71D409-6CAB-4EED-BA99-DCE0090F6AD7}"/>
                    </a:ext>
                  </a:extLst>
                </p:cNvPr>
                <p:cNvSpPr/>
                <p:nvPr/>
              </p:nvSpPr>
              <p:spPr>
                <a:xfrm rot="5400000">
                  <a:off x="8975023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6" name="타원 145">
                  <a:extLst>
                    <a:ext uri="{FF2B5EF4-FFF2-40B4-BE49-F238E27FC236}">
                      <a16:creationId xmlns:a16="http://schemas.microsoft.com/office/drawing/2014/main" id="{29FF400C-2F7F-45F2-A9F0-73D719782679}"/>
                    </a:ext>
                  </a:extLst>
                </p:cNvPr>
                <p:cNvSpPr/>
                <p:nvPr/>
              </p:nvSpPr>
              <p:spPr>
                <a:xfrm rot="5400000">
                  <a:off x="8694929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7" name="타원 146">
                  <a:extLst>
                    <a:ext uri="{FF2B5EF4-FFF2-40B4-BE49-F238E27FC236}">
                      <a16:creationId xmlns:a16="http://schemas.microsoft.com/office/drawing/2014/main" id="{F668DFC8-DCA2-497B-9598-6BABE190ED9B}"/>
                    </a:ext>
                  </a:extLst>
                </p:cNvPr>
                <p:cNvSpPr/>
                <p:nvPr/>
              </p:nvSpPr>
              <p:spPr>
                <a:xfrm rot="5400000">
                  <a:off x="8414834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8" name="타원 147">
                  <a:extLst>
                    <a:ext uri="{FF2B5EF4-FFF2-40B4-BE49-F238E27FC236}">
                      <a16:creationId xmlns:a16="http://schemas.microsoft.com/office/drawing/2014/main" id="{7301246A-1824-4713-BD40-5CFDB13B6A83}"/>
                    </a:ext>
                  </a:extLst>
                </p:cNvPr>
                <p:cNvSpPr/>
                <p:nvPr/>
              </p:nvSpPr>
              <p:spPr>
                <a:xfrm rot="5400000">
                  <a:off x="8134740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9" name="타원 148">
                  <a:extLst>
                    <a:ext uri="{FF2B5EF4-FFF2-40B4-BE49-F238E27FC236}">
                      <a16:creationId xmlns:a16="http://schemas.microsoft.com/office/drawing/2014/main" id="{D8230044-F4D9-4FE6-9259-C8962310AD80}"/>
                    </a:ext>
                  </a:extLst>
                </p:cNvPr>
                <p:cNvSpPr/>
                <p:nvPr/>
              </p:nvSpPr>
              <p:spPr>
                <a:xfrm rot="5400000">
                  <a:off x="7854646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0" name="타원 149">
                  <a:extLst>
                    <a:ext uri="{FF2B5EF4-FFF2-40B4-BE49-F238E27FC236}">
                      <a16:creationId xmlns:a16="http://schemas.microsoft.com/office/drawing/2014/main" id="{1688B9B5-6314-45C9-ACEF-967F7EC7369D}"/>
                    </a:ext>
                  </a:extLst>
                </p:cNvPr>
                <p:cNvSpPr/>
                <p:nvPr/>
              </p:nvSpPr>
              <p:spPr>
                <a:xfrm rot="5400000">
                  <a:off x="7574551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1" name="타원 150">
                  <a:extLst>
                    <a:ext uri="{FF2B5EF4-FFF2-40B4-BE49-F238E27FC236}">
                      <a16:creationId xmlns:a16="http://schemas.microsoft.com/office/drawing/2014/main" id="{8828E3EE-8183-4043-8887-48E46866B936}"/>
                    </a:ext>
                  </a:extLst>
                </p:cNvPr>
                <p:cNvSpPr/>
                <p:nvPr/>
              </p:nvSpPr>
              <p:spPr>
                <a:xfrm rot="5400000">
                  <a:off x="7294457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2" name="타원 151">
                  <a:extLst>
                    <a:ext uri="{FF2B5EF4-FFF2-40B4-BE49-F238E27FC236}">
                      <a16:creationId xmlns:a16="http://schemas.microsoft.com/office/drawing/2014/main" id="{13E57043-23C1-424A-9E3D-E8EDDE360273}"/>
                    </a:ext>
                  </a:extLst>
                </p:cNvPr>
                <p:cNvSpPr/>
                <p:nvPr/>
              </p:nvSpPr>
              <p:spPr>
                <a:xfrm rot="5400000">
                  <a:off x="7014363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3" name="타원 152">
                  <a:extLst>
                    <a:ext uri="{FF2B5EF4-FFF2-40B4-BE49-F238E27FC236}">
                      <a16:creationId xmlns:a16="http://schemas.microsoft.com/office/drawing/2014/main" id="{AD221BD6-126A-47E6-9619-CD394C3358AC}"/>
                    </a:ext>
                  </a:extLst>
                </p:cNvPr>
                <p:cNvSpPr/>
                <p:nvPr/>
              </p:nvSpPr>
              <p:spPr>
                <a:xfrm rot="5400000">
                  <a:off x="6734268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4" name="타원 153">
                  <a:extLst>
                    <a:ext uri="{FF2B5EF4-FFF2-40B4-BE49-F238E27FC236}">
                      <a16:creationId xmlns:a16="http://schemas.microsoft.com/office/drawing/2014/main" id="{EA73EDE0-2700-47CB-AEA0-73A3C836CFDC}"/>
                    </a:ext>
                  </a:extLst>
                </p:cNvPr>
                <p:cNvSpPr/>
                <p:nvPr/>
              </p:nvSpPr>
              <p:spPr>
                <a:xfrm rot="5400000">
                  <a:off x="6454174" y="4926569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16" name="그룹 15">
                <a:extLst>
                  <a:ext uri="{FF2B5EF4-FFF2-40B4-BE49-F238E27FC236}">
                    <a16:creationId xmlns:a16="http://schemas.microsoft.com/office/drawing/2014/main" id="{3D4147D3-80E9-4F6F-A0C3-6CBD31CC1036}"/>
                  </a:ext>
                </a:extLst>
              </p:cNvPr>
              <p:cNvGrpSpPr/>
              <p:nvPr/>
            </p:nvGrpSpPr>
            <p:grpSpPr>
              <a:xfrm>
                <a:off x="292100" y="4664247"/>
                <a:ext cx="9321800" cy="78697"/>
                <a:chOff x="292100" y="4664247"/>
                <a:chExt cx="9321800" cy="78697"/>
              </a:xfrm>
              <a:solidFill>
                <a:srgbClr val="FAFAFA"/>
              </a:solidFill>
            </p:grpSpPr>
            <p:sp>
              <p:nvSpPr>
                <p:cNvPr id="87" name="타원 86">
                  <a:extLst>
                    <a:ext uri="{FF2B5EF4-FFF2-40B4-BE49-F238E27FC236}">
                      <a16:creationId xmlns:a16="http://schemas.microsoft.com/office/drawing/2014/main" id="{2029C368-F8E8-42C7-BC05-1883A042F55B}"/>
                    </a:ext>
                  </a:extLst>
                </p:cNvPr>
                <p:cNvSpPr/>
                <p:nvPr/>
              </p:nvSpPr>
              <p:spPr>
                <a:xfrm rot="5400000">
                  <a:off x="6174080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88" name="타원 87">
                  <a:extLst>
                    <a:ext uri="{FF2B5EF4-FFF2-40B4-BE49-F238E27FC236}">
                      <a16:creationId xmlns:a16="http://schemas.microsoft.com/office/drawing/2014/main" id="{C98BF470-CFB7-494C-A497-CA7A6EB13ABE}"/>
                    </a:ext>
                  </a:extLst>
                </p:cNvPr>
                <p:cNvSpPr/>
                <p:nvPr/>
              </p:nvSpPr>
              <p:spPr>
                <a:xfrm rot="5400000">
                  <a:off x="5893985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89" name="타원 88">
                  <a:extLst>
                    <a:ext uri="{FF2B5EF4-FFF2-40B4-BE49-F238E27FC236}">
                      <a16:creationId xmlns:a16="http://schemas.microsoft.com/office/drawing/2014/main" id="{10F04E0C-6B4E-4163-B916-D639C983EB9E}"/>
                    </a:ext>
                  </a:extLst>
                </p:cNvPr>
                <p:cNvSpPr/>
                <p:nvPr/>
              </p:nvSpPr>
              <p:spPr>
                <a:xfrm rot="5400000">
                  <a:off x="5613891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90" name="타원 89">
                  <a:extLst>
                    <a:ext uri="{FF2B5EF4-FFF2-40B4-BE49-F238E27FC236}">
                      <a16:creationId xmlns:a16="http://schemas.microsoft.com/office/drawing/2014/main" id="{654EA95D-9F31-4957-9C05-E6FE7EF8EA5A}"/>
                    </a:ext>
                  </a:extLst>
                </p:cNvPr>
                <p:cNvSpPr/>
                <p:nvPr/>
              </p:nvSpPr>
              <p:spPr>
                <a:xfrm rot="5400000">
                  <a:off x="5333797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91" name="타원 90">
                  <a:extLst>
                    <a:ext uri="{FF2B5EF4-FFF2-40B4-BE49-F238E27FC236}">
                      <a16:creationId xmlns:a16="http://schemas.microsoft.com/office/drawing/2014/main" id="{D8DFFC9D-11C0-404C-9091-2E86C26FB2BB}"/>
                    </a:ext>
                  </a:extLst>
                </p:cNvPr>
                <p:cNvSpPr/>
                <p:nvPr/>
              </p:nvSpPr>
              <p:spPr>
                <a:xfrm rot="5400000">
                  <a:off x="5053702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92" name="타원 91">
                  <a:extLst>
                    <a:ext uri="{FF2B5EF4-FFF2-40B4-BE49-F238E27FC236}">
                      <a16:creationId xmlns:a16="http://schemas.microsoft.com/office/drawing/2014/main" id="{A8872518-6309-41FA-8874-0D4DF5619D9D}"/>
                    </a:ext>
                  </a:extLst>
                </p:cNvPr>
                <p:cNvSpPr/>
                <p:nvPr/>
              </p:nvSpPr>
              <p:spPr>
                <a:xfrm rot="5400000">
                  <a:off x="4773608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93" name="타원 92">
                  <a:extLst>
                    <a:ext uri="{FF2B5EF4-FFF2-40B4-BE49-F238E27FC236}">
                      <a16:creationId xmlns:a16="http://schemas.microsoft.com/office/drawing/2014/main" id="{AD3430D2-899B-4CB9-9F16-162D7AC62B03}"/>
                    </a:ext>
                  </a:extLst>
                </p:cNvPr>
                <p:cNvSpPr/>
                <p:nvPr/>
              </p:nvSpPr>
              <p:spPr>
                <a:xfrm rot="5400000">
                  <a:off x="4493514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94" name="타원 93">
                  <a:extLst>
                    <a:ext uri="{FF2B5EF4-FFF2-40B4-BE49-F238E27FC236}">
                      <a16:creationId xmlns:a16="http://schemas.microsoft.com/office/drawing/2014/main" id="{4D26B461-5101-47DD-8582-6EB140738CDC}"/>
                    </a:ext>
                  </a:extLst>
                </p:cNvPr>
                <p:cNvSpPr/>
                <p:nvPr/>
              </p:nvSpPr>
              <p:spPr>
                <a:xfrm rot="5400000">
                  <a:off x="4213419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95" name="타원 94">
                  <a:extLst>
                    <a:ext uri="{FF2B5EF4-FFF2-40B4-BE49-F238E27FC236}">
                      <a16:creationId xmlns:a16="http://schemas.microsoft.com/office/drawing/2014/main" id="{ECD34629-1CE1-469B-B7F1-E9B3819C263B}"/>
                    </a:ext>
                  </a:extLst>
                </p:cNvPr>
                <p:cNvSpPr/>
                <p:nvPr/>
              </p:nvSpPr>
              <p:spPr>
                <a:xfrm rot="5400000">
                  <a:off x="3933325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96" name="타원 95">
                  <a:extLst>
                    <a:ext uri="{FF2B5EF4-FFF2-40B4-BE49-F238E27FC236}">
                      <a16:creationId xmlns:a16="http://schemas.microsoft.com/office/drawing/2014/main" id="{FF4C17A3-D3A9-4CEB-B93B-EB25E521F026}"/>
                    </a:ext>
                  </a:extLst>
                </p:cNvPr>
                <p:cNvSpPr/>
                <p:nvPr/>
              </p:nvSpPr>
              <p:spPr>
                <a:xfrm rot="5400000">
                  <a:off x="3653231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97" name="타원 96">
                  <a:extLst>
                    <a:ext uri="{FF2B5EF4-FFF2-40B4-BE49-F238E27FC236}">
                      <a16:creationId xmlns:a16="http://schemas.microsoft.com/office/drawing/2014/main" id="{78B978B0-FD74-4141-8715-FEA4F7E06AFF}"/>
                    </a:ext>
                  </a:extLst>
                </p:cNvPr>
                <p:cNvSpPr/>
                <p:nvPr/>
              </p:nvSpPr>
              <p:spPr>
                <a:xfrm rot="5400000">
                  <a:off x="3373137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98" name="타원 97">
                  <a:extLst>
                    <a:ext uri="{FF2B5EF4-FFF2-40B4-BE49-F238E27FC236}">
                      <a16:creationId xmlns:a16="http://schemas.microsoft.com/office/drawing/2014/main" id="{EAAFDA55-6018-4BF0-ADB2-CA22F96D765E}"/>
                    </a:ext>
                  </a:extLst>
                </p:cNvPr>
                <p:cNvSpPr/>
                <p:nvPr/>
              </p:nvSpPr>
              <p:spPr>
                <a:xfrm rot="5400000">
                  <a:off x="3093042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99" name="타원 98">
                  <a:extLst>
                    <a:ext uri="{FF2B5EF4-FFF2-40B4-BE49-F238E27FC236}">
                      <a16:creationId xmlns:a16="http://schemas.microsoft.com/office/drawing/2014/main" id="{3B71AB7C-E4F2-4699-BCFC-50EFAAF4899F}"/>
                    </a:ext>
                  </a:extLst>
                </p:cNvPr>
                <p:cNvSpPr/>
                <p:nvPr/>
              </p:nvSpPr>
              <p:spPr>
                <a:xfrm rot="5400000">
                  <a:off x="2812948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0" name="타원 99">
                  <a:extLst>
                    <a:ext uri="{FF2B5EF4-FFF2-40B4-BE49-F238E27FC236}">
                      <a16:creationId xmlns:a16="http://schemas.microsoft.com/office/drawing/2014/main" id="{634C7060-ED2A-4729-A39F-271D6304565F}"/>
                    </a:ext>
                  </a:extLst>
                </p:cNvPr>
                <p:cNvSpPr/>
                <p:nvPr/>
              </p:nvSpPr>
              <p:spPr>
                <a:xfrm rot="5400000">
                  <a:off x="2532854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1" name="타원 100">
                  <a:extLst>
                    <a:ext uri="{FF2B5EF4-FFF2-40B4-BE49-F238E27FC236}">
                      <a16:creationId xmlns:a16="http://schemas.microsoft.com/office/drawing/2014/main" id="{6A4BA7EC-1270-4B13-9B03-E99BD164B09D}"/>
                    </a:ext>
                  </a:extLst>
                </p:cNvPr>
                <p:cNvSpPr/>
                <p:nvPr/>
              </p:nvSpPr>
              <p:spPr>
                <a:xfrm rot="5400000">
                  <a:off x="2252759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2" name="타원 101">
                  <a:extLst>
                    <a:ext uri="{FF2B5EF4-FFF2-40B4-BE49-F238E27FC236}">
                      <a16:creationId xmlns:a16="http://schemas.microsoft.com/office/drawing/2014/main" id="{50BD9B9D-F611-4E7A-A9EE-AFB3429D3A5D}"/>
                    </a:ext>
                  </a:extLst>
                </p:cNvPr>
                <p:cNvSpPr/>
                <p:nvPr/>
              </p:nvSpPr>
              <p:spPr>
                <a:xfrm rot="5400000">
                  <a:off x="1972665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3" name="타원 102">
                  <a:extLst>
                    <a:ext uri="{FF2B5EF4-FFF2-40B4-BE49-F238E27FC236}">
                      <a16:creationId xmlns:a16="http://schemas.microsoft.com/office/drawing/2014/main" id="{57A29FD5-4006-4344-995B-56D26A51B735}"/>
                    </a:ext>
                  </a:extLst>
                </p:cNvPr>
                <p:cNvSpPr/>
                <p:nvPr/>
              </p:nvSpPr>
              <p:spPr>
                <a:xfrm rot="5400000">
                  <a:off x="1692571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4" name="타원 103">
                  <a:extLst>
                    <a:ext uri="{FF2B5EF4-FFF2-40B4-BE49-F238E27FC236}">
                      <a16:creationId xmlns:a16="http://schemas.microsoft.com/office/drawing/2014/main" id="{DB9839F3-5EA1-4EDB-A198-2211B2684717}"/>
                    </a:ext>
                  </a:extLst>
                </p:cNvPr>
                <p:cNvSpPr/>
                <p:nvPr/>
              </p:nvSpPr>
              <p:spPr>
                <a:xfrm rot="5400000">
                  <a:off x="1412476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5" name="타원 104">
                  <a:extLst>
                    <a:ext uri="{FF2B5EF4-FFF2-40B4-BE49-F238E27FC236}">
                      <a16:creationId xmlns:a16="http://schemas.microsoft.com/office/drawing/2014/main" id="{2D572AAB-392D-42D6-95EA-D09FC916D73C}"/>
                    </a:ext>
                  </a:extLst>
                </p:cNvPr>
                <p:cNvSpPr/>
                <p:nvPr/>
              </p:nvSpPr>
              <p:spPr>
                <a:xfrm rot="5400000">
                  <a:off x="1132382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6" name="타원 105">
                  <a:extLst>
                    <a:ext uri="{FF2B5EF4-FFF2-40B4-BE49-F238E27FC236}">
                      <a16:creationId xmlns:a16="http://schemas.microsoft.com/office/drawing/2014/main" id="{8520557E-C7FD-489B-ACA5-8A33F6F1AA0E}"/>
                    </a:ext>
                  </a:extLst>
                </p:cNvPr>
                <p:cNvSpPr/>
                <p:nvPr/>
              </p:nvSpPr>
              <p:spPr>
                <a:xfrm rot="5400000">
                  <a:off x="852288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7" name="타원 106">
                  <a:extLst>
                    <a:ext uri="{FF2B5EF4-FFF2-40B4-BE49-F238E27FC236}">
                      <a16:creationId xmlns:a16="http://schemas.microsoft.com/office/drawing/2014/main" id="{D66D5789-1540-4FFB-A2E6-8AEEED0C8DE5}"/>
                    </a:ext>
                  </a:extLst>
                </p:cNvPr>
                <p:cNvSpPr/>
                <p:nvPr/>
              </p:nvSpPr>
              <p:spPr>
                <a:xfrm rot="5400000">
                  <a:off x="572193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8" name="타원 107">
                  <a:extLst>
                    <a:ext uri="{FF2B5EF4-FFF2-40B4-BE49-F238E27FC236}">
                      <a16:creationId xmlns:a16="http://schemas.microsoft.com/office/drawing/2014/main" id="{8B6A2D43-AED6-481C-A172-DB040BA13C73}"/>
                    </a:ext>
                  </a:extLst>
                </p:cNvPr>
                <p:cNvSpPr/>
                <p:nvPr/>
              </p:nvSpPr>
              <p:spPr>
                <a:xfrm rot="5400000">
                  <a:off x="292099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9" name="타원 108">
                  <a:extLst>
                    <a:ext uri="{FF2B5EF4-FFF2-40B4-BE49-F238E27FC236}">
                      <a16:creationId xmlns:a16="http://schemas.microsoft.com/office/drawing/2014/main" id="{46ADCD5C-D9BE-4230-B2D0-CB9EA0D9122E}"/>
                    </a:ext>
                  </a:extLst>
                </p:cNvPr>
                <p:cNvSpPr/>
                <p:nvPr/>
              </p:nvSpPr>
              <p:spPr>
                <a:xfrm rot="5400000">
                  <a:off x="9535203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0" name="타원 109">
                  <a:extLst>
                    <a:ext uri="{FF2B5EF4-FFF2-40B4-BE49-F238E27FC236}">
                      <a16:creationId xmlns:a16="http://schemas.microsoft.com/office/drawing/2014/main" id="{F1610EDB-1573-4B63-A29C-DB7F94E79387}"/>
                    </a:ext>
                  </a:extLst>
                </p:cNvPr>
                <p:cNvSpPr/>
                <p:nvPr/>
              </p:nvSpPr>
              <p:spPr>
                <a:xfrm rot="5400000">
                  <a:off x="9255117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1" name="타원 110">
                  <a:extLst>
                    <a:ext uri="{FF2B5EF4-FFF2-40B4-BE49-F238E27FC236}">
                      <a16:creationId xmlns:a16="http://schemas.microsoft.com/office/drawing/2014/main" id="{DD3C2658-59BF-4878-ADD2-19F2982B1744}"/>
                    </a:ext>
                  </a:extLst>
                </p:cNvPr>
                <p:cNvSpPr/>
                <p:nvPr/>
              </p:nvSpPr>
              <p:spPr>
                <a:xfrm rot="5400000">
                  <a:off x="8975023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2" name="타원 111">
                  <a:extLst>
                    <a:ext uri="{FF2B5EF4-FFF2-40B4-BE49-F238E27FC236}">
                      <a16:creationId xmlns:a16="http://schemas.microsoft.com/office/drawing/2014/main" id="{2F07EB87-218B-488A-AE29-3080B352F9BE}"/>
                    </a:ext>
                  </a:extLst>
                </p:cNvPr>
                <p:cNvSpPr/>
                <p:nvPr/>
              </p:nvSpPr>
              <p:spPr>
                <a:xfrm rot="5400000">
                  <a:off x="8694929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3" name="타원 112">
                  <a:extLst>
                    <a:ext uri="{FF2B5EF4-FFF2-40B4-BE49-F238E27FC236}">
                      <a16:creationId xmlns:a16="http://schemas.microsoft.com/office/drawing/2014/main" id="{0F88A714-28C1-43A0-9BB1-62824942E7CF}"/>
                    </a:ext>
                  </a:extLst>
                </p:cNvPr>
                <p:cNvSpPr/>
                <p:nvPr/>
              </p:nvSpPr>
              <p:spPr>
                <a:xfrm rot="5400000">
                  <a:off x="8414834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4" name="타원 113">
                  <a:extLst>
                    <a:ext uri="{FF2B5EF4-FFF2-40B4-BE49-F238E27FC236}">
                      <a16:creationId xmlns:a16="http://schemas.microsoft.com/office/drawing/2014/main" id="{3DD63B1C-8148-48B4-98A0-5665147A852C}"/>
                    </a:ext>
                  </a:extLst>
                </p:cNvPr>
                <p:cNvSpPr/>
                <p:nvPr/>
              </p:nvSpPr>
              <p:spPr>
                <a:xfrm rot="5400000">
                  <a:off x="8134740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5" name="타원 114">
                  <a:extLst>
                    <a:ext uri="{FF2B5EF4-FFF2-40B4-BE49-F238E27FC236}">
                      <a16:creationId xmlns:a16="http://schemas.microsoft.com/office/drawing/2014/main" id="{B4DA9B4E-DFE2-426E-9687-DA7324319FEB}"/>
                    </a:ext>
                  </a:extLst>
                </p:cNvPr>
                <p:cNvSpPr/>
                <p:nvPr/>
              </p:nvSpPr>
              <p:spPr>
                <a:xfrm rot="5400000">
                  <a:off x="7854646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6" name="타원 115">
                  <a:extLst>
                    <a:ext uri="{FF2B5EF4-FFF2-40B4-BE49-F238E27FC236}">
                      <a16:creationId xmlns:a16="http://schemas.microsoft.com/office/drawing/2014/main" id="{4C64BDE6-43CB-43FA-B73D-81EBAD3CA42E}"/>
                    </a:ext>
                  </a:extLst>
                </p:cNvPr>
                <p:cNvSpPr/>
                <p:nvPr/>
              </p:nvSpPr>
              <p:spPr>
                <a:xfrm rot="5400000">
                  <a:off x="7574551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7" name="타원 116">
                  <a:extLst>
                    <a:ext uri="{FF2B5EF4-FFF2-40B4-BE49-F238E27FC236}">
                      <a16:creationId xmlns:a16="http://schemas.microsoft.com/office/drawing/2014/main" id="{B2AAF50D-1B6A-44ED-89BF-0EC4C56FB57C}"/>
                    </a:ext>
                  </a:extLst>
                </p:cNvPr>
                <p:cNvSpPr/>
                <p:nvPr/>
              </p:nvSpPr>
              <p:spPr>
                <a:xfrm rot="5400000">
                  <a:off x="7294457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8" name="타원 117">
                  <a:extLst>
                    <a:ext uri="{FF2B5EF4-FFF2-40B4-BE49-F238E27FC236}">
                      <a16:creationId xmlns:a16="http://schemas.microsoft.com/office/drawing/2014/main" id="{6E7480A9-FB40-43F7-AE72-6E6FA1337AED}"/>
                    </a:ext>
                  </a:extLst>
                </p:cNvPr>
                <p:cNvSpPr/>
                <p:nvPr/>
              </p:nvSpPr>
              <p:spPr>
                <a:xfrm rot="5400000">
                  <a:off x="7014363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9" name="타원 118">
                  <a:extLst>
                    <a:ext uri="{FF2B5EF4-FFF2-40B4-BE49-F238E27FC236}">
                      <a16:creationId xmlns:a16="http://schemas.microsoft.com/office/drawing/2014/main" id="{AD9F6891-B2C8-485D-8C87-E54F1C6745C8}"/>
                    </a:ext>
                  </a:extLst>
                </p:cNvPr>
                <p:cNvSpPr/>
                <p:nvPr/>
              </p:nvSpPr>
              <p:spPr>
                <a:xfrm rot="5400000">
                  <a:off x="6734268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20" name="타원 119">
                  <a:extLst>
                    <a:ext uri="{FF2B5EF4-FFF2-40B4-BE49-F238E27FC236}">
                      <a16:creationId xmlns:a16="http://schemas.microsoft.com/office/drawing/2014/main" id="{7A2C7E41-B699-4B07-9792-84DCB27E0A01}"/>
                    </a:ext>
                  </a:extLst>
                </p:cNvPr>
                <p:cNvSpPr/>
                <p:nvPr/>
              </p:nvSpPr>
              <p:spPr>
                <a:xfrm rot="5400000">
                  <a:off x="6454174" y="4664248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17" name="그룹 16">
                <a:extLst>
                  <a:ext uri="{FF2B5EF4-FFF2-40B4-BE49-F238E27FC236}">
                    <a16:creationId xmlns:a16="http://schemas.microsoft.com/office/drawing/2014/main" id="{AD484850-D1D2-4AF6-B5EE-FE7D1D1936D5}"/>
                  </a:ext>
                </a:extLst>
              </p:cNvPr>
              <p:cNvGrpSpPr/>
              <p:nvPr/>
            </p:nvGrpSpPr>
            <p:grpSpPr>
              <a:xfrm>
                <a:off x="292100" y="4401925"/>
                <a:ext cx="9321800" cy="78697"/>
                <a:chOff x="292100" y="4401925"/>
                <a:chExt cx="9321800" cy="78697"/>
              </a:xfrm>
              <a:solidFill>
                <a:srgbClr val="FFFFFF"/>
              </a:solidFill>
            </p:grpSpPr>
            <p:sp>
              <p:nvSpPr>
                <p:cNvPr id="53" name="타원 52">
                  <a:extLst>
                    <a:ext uri="{FF2B5EF4-FFF2-40B4-BE49-F238E27FC236}">
                      <a16:creationId xmlns:a16="http://schemas.microsoft.com/office/drawing/2014/main" id="{73922154-E39C-4239-BFC7-6AFF6521DEB6}"/>
                    </a:ext>
                  </a:extLst>
                </p:cNvPr>
                <p:cNvSpPr/>
                <p:nvPr/>
              </p:nvSpPr>
              <p:spPr>
                <a:xfrm rot="5400000">
                  <a:off x="6174080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" name="타원 53">
                  <a:extLst>
                    <a:ext uri="{FF2B5EF4-FFF2-40B4-BE49-F238E27FC236}">
                      <a16:creationId xmlns:a16="http://schemas.microsoft.com/office/drawing/2014/main" id="{A05162E3-907C-4955-83C4-64EE64E49541}"/>
                    </a:ext>
                  </a:extLst>
                </p:cNvPr>
                <p:cNvSpPr/>
                <p:nvPr/>
              </p:nvSpPr>
              <p:spPr>
                <a:xfrm rot="5400000">
                  <a:off x="5893985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타원 54">
                  <a:extLst>
                    <a:ext uri="{FF2B5EF4-FFF2-40B4-BE49-F238E27FC236}">
                      <a16:creationId xmlns:a16="http://schemas.microsoft.com/office/drawing/2014/main" id="{95289377-1DF7-4DBB-BFC8-B6F7FDD5A7A4}"/>
                    </a:ext>
                  </a:extLst>
                </p:cNvPr>
                <p:cNvSpPr/>
                <p:nvPr/>
              </p:nvSpPr>
              <p:spPr>
                <a:xfrm rot="5400000">
                  <a:off x="5613891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" name="타원 55">
                  <a:extLst>
                    <a:ext uri="{FF2B5EF4-FFF2-40B4-BE49-F238E27FC236}">
                      <a16:creationId xmlns:a16="http://schemas.microsoft.com/office/drawing/2014/main" id="{0B17ECDF-516A-48A7-A8B3-765BFB503861}"/>
                    </a:ext>
                  </a:extLst>
                </p:cNvPr>
                <p:cNvSpPr/>
                <p:nvPr/>
              </p:nvSpPr>
              <p:spPr>
                <a:xfrm rot="5400000">
                  <a:off x="5333797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7" name="타원 56">
                  <a:extLst>
                    <a:ext uri="{FF2B5EF4-FFF2-40B4-BE49-F238E27FC236}">
                      <a16:creationId xmlns:a16="http://schemas.microsoft.com/office/drawing/2014/main" id="{DD182A81-A683-4173-B25E-8A6B8124FF73}"/>
                    </a:ext>
                  </a:extLst>
                </p:cNvPr>
                <p:cNvSpPr/>
                <p:nvPr/>
              </p:nvSpPr>
              <p:spPr>
                <a:xfrm rot="5400000">
                  <a:off x="5053702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8" name="타원 57">
                  <a:extLst>
                    <a:ext uri="{FF2B5EF4-FFF2-40B4-BE49-F238E27FC236}">
                      <a16:creationId xmlns:a16="http://schemas.microsoft.com/office/drawing/2014/main" id="{40DFD0FA-1E3F-44D2-AB9D-CF755FECC1A2}"/>
                    </a:ext>
                  </a:extLst>
                </p:cNvPr>
                <p:cNvSpPr/>
                <p:nvPr/>
              </p:nvSpPr>
              <p:spPr>
                <a:xfrm rot="5400000">
                  <a:off x="4773608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9" name="타원 58">
                  <a:extLst>
                    <a:ext uri="{FF2B5EF4-FFF2-40B4-BE49-F238E27FC236}">
                      <a16:creationId xmlns:a16="http://schemas.microsoft.com/office/drawing/2014/main" id="{ECD5F547-BA64-4BAA-8F40-CDDF86136E44}"/>
                    </a:ext>
                  </a:extLst>
                </p:cNvPr>
                <p:cNvSpPr/>
                <p:nvPr/>
              </p:nvSpPr>
              <p:spPr>
                <a:xfrm rot="5400000">
                  <a:off x="4493514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0" name="타원 59">
                  <a:extLst>
                    <a:ext uri="{FF2B5EF4-FFF2-40B4-BE49-F238E27FC236}">
                      <a16:creationId xmlns:a16="http://schemas.microsoft.com/office/drawing/2014/main" id="{A2B98A3A-4D70-45BD-ACBC-23FED35E6C66}"/>
                    </a:ext>
                  </a:extLst>
                </p:cNvPr>
                <p:cNvSpPr/>
                <p:nvPr/>
              </p:nvSpPr>
              <p:spPr>
                <a:xfrm rot="5400000">
                  <a:off x="4213419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" name="타원 60">
                  <a:extLst>
                    <a:ext uri="{FF2B5EF4-FFF2-40B4-BE49-F238E27FC236}">
                      <a16:creationId xmlns:a16="http://schemas.microsoft.com/office/drawing/2014/main" id="{EC51AE94-CCF1-490F-AEA1-56C2733A7070}"/>
                    </a:ext>
                  </a:extLst>
                </p:cNvPr>
                <p:cNvSpPr/>
                <p:nvPr/>
              </p:nvSpPr>
              <p:spPr>
                <a:xfrm rot="5400000">
                  <a:off x="3933325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" name="타원 61">
                  <a:extLst>
                    <a:ext uri="{FF2B5EF4-FFF2-40B4-BE49-F238E27FC236}">
                      <a16:creationId xmlns:a16="http://schemas.microsoft.com/office/drawing/2014/main" id="{AEFA3301-5881-4DB3-82B6-A6DB18F8124B}"/>
                    </a:ext>
                  </a:extLst>
                </p:cNvPr>
                <p:cNvSpPr/>
                <p:nvPr/>
              </p:nvSpPr>
              <p:spPr>
                <a:xfrm rot="5400000">
                  <a:off x="3653231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" name="타원 62">
                  <a:extLst>
                    <a:ext uri="{FF2B5EF4-FFF2-40B4-BE49-F238E27FC236}">
                      <a16:creationId xmlns:a16="http://schemas.microsoft.com/office/drawing/2014/main" id="{D1B230BD-F553-499E-8BEC-59161187B1FB}"/>
                    </a:ext>
                  </a:extLst>
                </p:cNvPr>
                <p:cNvSpPr/>
                <p:nvPr/>
              </p:nvSpPr>
              <p:spPr>
                <a:xfrm rot="5400000">
                  <a:off x="3373137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4" name="타원 63">
                  <a:extLst>
                    <a:ext uri="{FF2B5EF4-FFF2-40B4-BE49-F238E27FC236}">
                      <a16:creationId xmlns:a16="http://schemas.microsoft.com/office/drawing/2014/main" id="{B677F83F-0B64-4A1C-954E-096E394DEDD9}"/>
                    </a:ext>
                  </a:extLst>
                </p:cNvPr>
                <p:cNvSpPr/>
                <p:nvPr/>
              </p:nvSpPr>
              <p:spPr>
                <a:xfrm rot="5400000">
                  <a:off x="3093042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5" name="타원 64">
                  <a:extLst>
                    <a:ext uri="{FF2B5EF4-FFF2-40B4-BE49-F238E27FC236}">
                      <a16:creationId xmlns:a16="http://schemas.microsoft.com/office/drawing/2014/main" id="{F6F37BB1-C549-422C-9348-58439077372D}"/>
                    </a:ext>
                  </a:extLst>
                </p:cNvPr>
                <p:cNvSpPr/>
                <p:nvPr/>
              </p:nvSpPr>
              <p:spPr>
                <a:xfrm rot="5400000">
                  <a:off x="2812948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6" name="타원 65">
                  <a:extLst>
                    <a:ext uri="{FF2B5EF4-FFF2-40B4-BE49-F238E27FC236}">
                      <a16:creationId xmlns:a16="http://schemas.microsoft.com/office/drawing/2014/main" id="{69236568-EEA0-42A2-A282-8A5FD15C2DFB}"/>
                    </a:ext>
                  </a:extLst>
                </p:cNvPr>
                <p:cNvSpPr/>
                <p:nvPr/>
              </p:nvSpPr>
              <p:spPr>
                <a:xfrm rot="5400000">
                  <a:off x="2532854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7" name="타원 66">
                  <a:extLst>
                    <a:ext uri="{FF2B5EF4-FFF2-40B4-BE49-F238E27FC236}">
                      <a16:creationId xmlns:a16="http://schemas.microsoft.com/office/drawing/2014/main" id="{55A554E8-3E57-42E2-93E2-85B4E849B20D}"/>
                    </a:ext>
                  </a:extLst>
                </p:cNvPr>
                <p:cNvSpPr/>
                <p:nvPr/>
              </p:nvSpPr>
              <p:spPr>
                <a:xfrm rot="5400000">
                  <a:off x="2252759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8" name="타원 67">
                  <a:extLst>
                    <a:ext uri="{FF2B5EF4-FFF2-40B4-BE49-F238E27FC236}">
                      <a16:creationId xmlns:a16="http://schemas.microsoft.com/office/drawing/2014/main" id="{BEF9A855-C5B8-4DBC-951E-A3278DE59D98}"/>
                    </a:ext>
                  </a:extLst>
                </p:cNvPr>
                <p:cNvSpPr/>
                <p:nvPr/>
              </p:nvSpPr>
              <p:spPr>
                <a:xfrm rot="5400000">
                  <a:off x="1972665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9" name="타원 68">
                  <a:extLst>
                    <a:ext uri="{FF2B5EF4-FFF2-40B4-BE49-F238E27FC236}">
                      <a16:creationId xmlns:a16="http://schemas.microsoft.com/office/drawing/2014/main" id="{2C04A8D4-BE78-4EBB-92A5-E986E1D5026C}"/>
                    </a:ext>
                  </a:extLst>
                </p:cNvPr>
                <p:cNvSpPr/>
                <p:nvPr/>
              </p:nvSpPr>
              <p:spPr>
                <a:xfrm rot="5400000">
                  <a:off x="1692571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0" name="타원 69">
                  <a:extLst>
                    <a:ext uri="{FF2B5EF4-FFF2-40B4-BE49-F238E27FC236}">
                      <a16:creationId xmlns:a16="http://schemas.microsoft.com/office/drawing/2014/main" id="{7B4B9925-C213-4EF3-9784-CC2E67BB3CF2}"/>
                    </a:ext>
                  </a:extLst>
                </p:cNvPr>
                <p:cNvSpPr/>
                <p:nvPr/>
              </p:nvSpPr>
              <p:spPr>
                <a:xfrm rot="5400000">
                  <a:off x="1412476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1" name="타원 70">
                  <a:extLst>
                    <a:ext uri="{FF2B5EF4-FFF2-40B4-BE49-F238E27FC236}">
                      <a16:creationId xmlns:a16="http://schemas.microsoft.com/office/drawing/2014/main" id="{E18738D1-DCDF-4C7B-96DD-BACF772329DA}"/>
                    </a:ext>
                  </a:extLst>
                </p:cNvPr>
                <p:cNvSpPr/>
                <p:nvPr/>
              </p:nvSpPr>
              <p:spPr>
                <a:xfrm rot="5400000">
                  <a:off x="1132382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2" name="타원 71">
                  <a:extLst>
                    <a:ext uri="{FF2B5EF4-FFF2-40B4-BE49-F238E27FC236}">
                      <a16:creationId xmlns:a16="http://schemas.microsoft.com/office/drawing/2014/main" id="{D6905AEF-BFAC-4A9E-8A52-5D1CE372E1A3}"/>
                    </a:ext>
                  </a:extLst>
                </p:cNvPr>
                <p:cNvSpPr/>
                <p:nvPr/>
              </p:nvSpPr>
              <p:spPr>
                <a:xfrm rot="5400000">
                  <a:off x="852288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3" name="타원 72">
                  <a:extLst>
                    <a:ext uri="{FF2B5EF4-FFF2-40B4-BE49-F238E27FC236}">
                      <a16:creationId xmlns:a16="http://schemas.microsoft.com/office/drawing/2014/main" id="{C2429C03-7B7E-4297-BAA8-8D6EB475EE35}"/>
                    </a:ext>
                  </a:extLst>
                </p:cNvPr>
                <p:cNvSpPr/>
                <p:nvPr/>
              </p:nvSpPr>
              <p:spPr>
                <a:xfrm rot="5400000">
                  <a:off x="572193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4" name="타원 73">
                  <a:extLst>
                    <a:ext uri="{FF2B5EF4-FFF2-40B4-BE49-F238E27FC236}">
                      <a16:creationId xmlns:a16="http://schemas.microsoft.com/office/drawing/2014/main" id="{66DE6F19-6D71-4AEB-879C-FE488FB28F81}"/>
                    </a:ext>
                  </a:extLst>
                </p:cNvPr>
                <p:cNvSpPr/>
                <p:nvPr/>
              </p:nvSpPr>
              <p:spPr>
                <a:xfrm rot="5400000">
                  <a:off x="292099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5" name="타원 74">
                  <a:extLst>
                    <a:ext uri="{FF2B5EF4-FFF2-40B4-BE49-F238E27FC236}">
                      <a16:creationId xmlns:a16="http://schemas.microsoft.com/office/drawing/2014/main" id="{18716988-1922-43D6-8FAF-2756D87C51F0}"/>
                    </a:ext>
                  </a:extLst>
                </p:cNvPr>
                <p:cNvSpPr/>
                <p:nvPr/>
              </p:nvSpPr>
              <p:spPr>
                <a:xfrm rot="5400000">
                  <a:off x="9535203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6" name="타원 75">
                  <a:extLst>
                    <a:ext uri="{FF2B5EF4-FFF2-40B4-BE49-F238E27FC236}">
                      <a16:creationId xmlns:a16="http://schemas.microsoft.com/office/drawing/2014/main" id="{E8CF4530-BE78-41CD-9D1C-7B25F7B0F980}"/>
                    </a:ext>
                  </a:extLst>
                </p:cNvPr>
                <p:cNvSpPr/>
                <p:nvPr/>
              </p:nvSpPr>
              <p:spPr>
                <a:xfrm rot="5400000">
                  <a:off x="9255117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7" name="타원 76">
                  <a:extLst>
                    <a:ext uri="{FF2B5EF4-FFF2-40B4-BE49-F238E27FC236}">
                      <a16:creationId xmlns:a16="http://schemas.microsoft.com/office/drawing/2014/main" id="{F7A29393-725A-4B98-A21F-2D595C48FA94}"/>
                    </a:ext>
                  </a:extLst>
                </p:cNvPr>
                <p:cNvSpPr/>
                <p:nvPr/>
              </p:nvSpPr>
              <p:spPr>
                <a:xfrm rot="5400000">
                  <a:off x="8975023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8" name="타원 77">
                  <a:extLst>
                    <a:ext uri="{FF2B5EF4-FFF2-40B4-BE49-F238E27FC236}">
                      <a16:creationId xmlns:a16="http://schemas.microsoft.com/office/drawing/2014/main" id="{24FDA62F-8C1B-408B-9AA8-8AAC867A75DB}"/>
                    </a:ext>
                  </a:extLst>
                </p:cNvPr>
                <p:cNvSpPr/>
                <p:nvPr/>
              </p:nvSpPr>
              <p:spPr>
                <a:xfrm rot="5400000">
                  <a:off x="8694929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79" name="타원 78">
                  <a:extLst>
                    <a:ext uri="{FF2B5EF4-FFF2-40B4-BE49-F238E27FC236}">
                      <a16:creationId xmlns:a16="http://schemas.microsoft.com/office/drawing/2014/main" id="{8BF3E829-B911-40D8-B704-676544611E1E}"/>
                    </a:ext>
                  </a:extLst>
                </p:cNvPr>
                <p:cNvSpPr/>
                <p:nvPr/>
              </p:nvSpPr>
              <p:spPr>
                <a:xfrm rot="5400000">
                  <a:off x="8414834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80" name="타원 79">
                  <a:extLst>
                    <a:ext uri="{FF2B5EF4-FFF2-40B4-BE49-F238E27FC236}">
                      <a16:creationId xmlns:a16="http://schemas.microsoft.com/office/drawing/2014/main" id="{8DB0DDC8-B273-427A-8AB6-899B65D7DB48}"/>
                    </a:ext>
                  </a:extLst>
                </p:cNvPr>
                <p:cNvSpPr/>
                <p:nvPr/>
              </p:nvSpPr>
              <p:spPr>
                <a:xfrm rot="5400000">
                  <a:off x="8134740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81" name="타원 80">
                  <a:extLst>
                    <a:ext uri="{FF2B5EF4-FFF2-40B4-BE49-F238E27FC236}">
                      <a16:creationId xmlns:a16="http://schemas.microsoft.com/office/drawing/2014/main" id="{7E916483-C416-423C-86F3-9F1E628CFA7B}"/>
                    </a:ext>
                  </a:extLst>
                </p:cNvPr>
                <p:cNvSpPr/>
                <p:nvPr/>
              </p:nvSpPr>
              <p:spPr>
                <a:xfrm rot="5400000">
                  <a:off x="7854646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82" name="타원 81">
                  <a:extLst>
                    <a:ext uri="{FF2B5EF4-FFF2-40B4-BE49-F238E27FC236}">
                      <a16:creationId xmlns:a16="http://schemas.microsoft.com/office/drawing/2014/main" id="{3F9F6F77-4E00-4F65-B585-67B2E8C16625}"/>
                    </a:ext>
                  </a:extLst>
                </p:cNvPr>
                <p:cNvSpPr/>
                <p:nvPr/>
              </p:nvSpPr>
              <p:spPr>
                <a:xfrm rot="5400000">
                  <a:off x="7574551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83" name="타원 82">
                  <a:extLst>
                    <a:ext uri="{FF2B5EF4-FFF2-40B4-BE49-F238E27FC236}">
                      <a16:creationId xmlns:a16="http://schemas.microsoft.com/office/drawing/2014/main" id="{A1111998-A4AE-4C14-98E7-7EB3B4F542E4}"/>
                    </a:ext>
                  </a:extLst>
                </p:cNvPr>
                <p:cNvSpPr/>
                <p:nvPr/>
              </p:nvSpPr>
              <p:spPr>
                <a:xfrm rot="5400000">
                  <a:off x="7294457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84" name="타원 83">
                  <a:extLst>
                    <a:ext uri="{FF2B5EF4-FFF2-40B4-BE49-F238E27FC236}">
                      <a16:creationId xmlns:a16="http://schemas.microsoft.com/office/drawing/2014/main" id="{004677BE-F15F-44B7-B991-181E11314738}"/>
                    </a:ext>
                  </a:extLst>
                </p:cNvPr>
                <p:cNvSpPr/>
                <p:nvPr/>
              </p:nvSpPr>
              <p:spPr>
                <a:xfrm rot="5400000">
                  <a:off x="7014363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85" name="타원 84">
                  <a:extLst>
                    <a:ext uri="{FF2B5EF4-FFF2-40B4-BE49-F238E27FC236}">
                      <a16:creationId xmlns:a16="http://schemas.microsoft.com/office/drawing/2014/main" id="{55440029-1314-49A8-BB43-FB074442D946}"/>
                    </a:ext>
                  </a:extLst>
                </p:cNvPr>
                <p:cNvSpPr/>
                <p:nvPr/>
              </p:nvSpPr>
              <p:spPr>
                <a:xfrm rot="5400000">
                  <a:off x="6734268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86" name="타원 85">
                  <a:extLst>
                    <a:ext uri="{FF2B5EF4-FFF2-40B4-BE49-F238E27FC236}">
                      <a16:creationId xmlns:a16="http://schemas.microsoft.com/office/drawing/2014/main" id="{BC347207-D013-4383-B033-453F22ECBFC6}"/>
                    </a:ext>
                  </a:extLst>
                </p:cNvPr>
                <p:cNvSpPr/>
                <p:nvPr/>
              </p:nvSpPr>
              <p:spPr>
                <a:xfrm rot="5400000">
                  <a:off x="6454174" y="4401926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18" name="그룹 17">
                <a:extLst>
                  <a:ext uri="{FF2B5EF4-FFF2-40B4-BE49-F238E27FC236}">
                    <a16:creationId xmlns:a16="http://schemas.microsoft.com/office/drawing/2014/main" id="{3368777F-8159-451B-9FC0-CCDA4ADD9BCC}"/>
                  </a:ext>
                </a:extLst>
              </p:cNvPr>
              <p:cNvGrpSpPr/>
              <p:nvPr/>
            </p:nvGrpSpPr>
            <p:grpSpPr>
              <a:xfrm>
                <a:off x="292100" y="4139603"/>
                <a:ext cx="9321800" cy="78697"/>
                <a:chOff x="292100" y="4139603"/>
                <a:chExt cx="9321800" cy="78697"/>
              </a:xfrm>
              <a:solidFill>
                <a:srgbClr val="FFFFFF"/>
              </a:solidFill>
            </p:grpSpPr>
            <p:sp>
              <p:nvSpPr>
                <p:cNvPr id="19" name="타원 18">
                  <a:extLst>
                    <a:ext uri="{FF2B5EF4-FFF2-40B4-BE49-F238E27FC236}">
                      <a16:creationId xmlns:a16="http://schemas.microsoft.com/office/drawing/2014/main" id="{34DC3A41-A4F0-4FD8-A227-F07E03A1CEA3}"/>
                    </a:ext>
                  </a:extLst>
                </p:cNvPr>
                <p:cNvSpPr/>
                <p:nvPr/>
              </p:nvSpPr>
              <p:spPr>
                <a:xfrm rot="5400000">
                  <a:off x="6174080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0" name="타원 19">
                  <a:extLst>
                    <a:ext uri="{FF2B5EF4-FFF2-40B4-BE49-F238E27FC236}">
                      <a16:creationId xmlns:a16="http://schemas.microsoft.com/office/drawing/2014/main" id="{6BB19D77-C0FC-4C8A-8CCB-6340BA004B3C}"/>
                    </a:ext>
                  </a:extLst>
                </p:cNvPr>
                <p:cNvSpPr/>
                <p:nvPr/>
              </p:nvSpPr>
              <p:spPr>
                <a:xfrm rot="5400000">
                  <a:off x="5893985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1" name="타원 20">
                  <a:extLst>
                    <a:ext uri="{FF2B5EF4-FFF2-40B4-BE49-F238E27FC236}">
                      <a16:creationId xmlns:a16="http://schemas.microsoft.com/office/drawing/2014/main" id="{5DE679B9-8FCF-44A5-B401-07A72E0C38F9}"/>
                    </a:ext>
                  </a:extLst>
                </p:cNvPr>
                <p:cNvSpPr/>
                <p:nvPr/>
              </p:nvSpPr>
              <p:spPr>
                <a:xfrm rot="5400000">
                  <a:off x="5613891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2" name="타원 21">
                  <a:extLst>
                    <a:ext uri="{FF2B5EF4-FFF2-40B4-BE49-F238E27FC236}">
                      <a16:creationId xmlns:a16="http://schemas.microsoft.com/office/drawing/2014/main" id="{B40AA4AA-B8A7-4393-B876-F5022638F20D}"/>
                    </a:ext>
                  </a:extLst>
                </p:cNvPr>
                <p:cNvSpPr/>
                <p:nvPr/>
              </p:nvSpPr>
              <p:spPr>
                <a:xfrm rot="5400000">
                  <a:off x="5333797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3" name="타원 22">
                  <a:extLst>
                    <a:ext uri="{FF2B5EF4-FFF2-40B4-BE49-F238E27FC236}">
                      <a16:creationId xmlns:a16="http://schemas.microsoft.com/office/drawing/2014/main" id="{A1E1376E-8ACA-4F33-8101-0F4F1092E487}"/>
                    </a:ext>
                  </a:extLst>
                </p:cNvPr>
                <p:cNvSpPr/>
                <p:nvPr/>
              </p:nvSpPr>
              <p:spPr>
                <a:xfrm rot="5400000">
                  <a:off x="5053702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4" name="타원 23">
                  <a:extLst>
                    <a:ext uri="{FF2B5EF4-FFF2-40B4-BE49-F238E27FC236}">
                      <a16:creationId xmlns:a16="http://schemas.microsoft.com/office/drawing/2014/main" id="{8C2B0B3B-AE11-4626-A7ED-31F0F6190206}"/>
                    </a:ext>
                  </a:extLst>
                </p:cNvPr>
                <p:cNvSpPr/>
                <p:nvPr/>
              </p:nvSpPr>
              <p:spPr>
                <a:xfrm rot="5400000">
                  <a:off x="4773608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5" name="타원 24">
                  <a:extLst>
                    <a:ext uri="{FF2B5EF4-FFF2-40B4-BE49-F238E27FC236}">
                      <a16:creationId xmlns:a16="http://schemas.microsoft.com/office/drawing/2014/main" id="{D1551831-5E0E-4043-8D45-907886A43747}"/>
                    </a:ext>
                  </a:extLst>
                </p:cNvPr>
                <p:cNvSpPr/>
                <p:nvPr/>
              </p:nvSpPr>
              <p:spPr>
                <a:xfrm rot="5400000">
                  <a:off x="4493514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6" name="타원 25">
                  <a:extLst>
                    <a:ext uri="{FF2B5EF4-FFF2-40B4-BE49-F238E27FC236}">
                      <a16:creationId xmlns:a16="http://schemas.microsoft.com/office/drawing/2014/main" id="{15D31916-4F19-4074-B456-9BAB90F5EB9B}"/>
                    </a:ext>
                  </a:extLst>
                </p:cNvPr>
                <p:cNvSpPr/>
                <p:nvPr/>
              </p:nvSpPr>
              <p:spPr>
                <a:xfrm rot="5400000">
                  <a:off x="4213419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7" name="타원 26">
                  <a:extLst>
                    <a:ext uri="{FF2B5EF4-FFF2-40B4-BE49-F238E27FC236}">
                      <a16:creationId xmlns:a16="http://schemas.microsoft.com/office/drawing/2014/main" id="{5B144359-89D9-4183-837B-9777A6AA1023}"/>
                    </a:ext>
                  </a:extLst>
                </p:cNvPr>
                <p:cNvSpPr/>
                <p:nvPr/>
              </p:nvSpPr>
              <p:spPr>
                <a:xfrm rot="5400000">
                  <a:off x="3933325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8" name="타원 27">
                  <a:extLst>
                    <a:ext uri="{FF2B5EF4-FFF2-40B4-BE49-F238E27FC236}">
                      <a16:creationId xmlns:a16="http://schemas.microsoft.com/office/drawing/2014/main" id="{F73F48E6-78D2-4CD7-A228-CA7497EE0090}"/>
                    </a:ext>
                  </a:extLst>
                </p:cNvPr>
                <p:cNvSpPr/>
                <p:nvPr/>
              </p:nvSpPr>
              <p:spPr>
                <a:xfrm rot="5400000">
                  <a:off x="3653231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9" name="타원 28">
                  <a:extLst>
                    <a:ext uri="{FF2B5EF4-FFF2-40B4-BE49-F238E27FC236}">
                      <a16:creationId xmlns:a16="http://schemas.microsoft.com/office/drawing/2014/main" id="{FDEA2145-FBA8-4635-97FF-78FA8D2F8DD3}"/>
                    </a:ext>
                  </a:extLst>
                </p:cNvPr>
                <p:cNvSpPr/>
                <p:nvPr/>
              </p:nvSpPr>
              <p:spPr>
                <a:xfrm rot="5400000">
                  <a:off x="3373137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0" name="타원 29">
                  <a:extLst>
                    <a:ext uri="{FF2B5EF4-FFF2-40B4-BE49-F238E27FC236}">
                      <a16:creationId xmlns:a16="http://schemas.microsoft.com/office/drawing/2014/main" id="{23EBF67C-6E20-4DCF-BA50-670A76BDEBA9}"/>
                    </a:ext>
                  </a:extLst>
                </p:cNvPr>
                <p:cNvSpPr/>
                <p:nvPr/>
              </p:nvSpPr>
              <p:spPr>
                <a:xfrm rot="5400000">
                  <a:off x="3093042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1" name="타원 30">
                  <a:extLst>
                    <a:ext uri="{FF2B5EF4-FFF2-40B4-BE49-F238E27FC236}">
                      <a16:creationId xmlns:a16="http://schemas.microsoft.com/office/drawing/2014/main" id="{5B4C2FA5-5D05-4014-BEF9-C01445174314}"/>
                    </a:ext>
                  </a:extLst>
                </p:cNvPr>
                <p:cNvSpPr/>
                <p:nvPr/>
              </p:nvSpPr>
              <p:spPr>
                <a:xfrm rot="5400000">
                  <a:off x="2812948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2" name="타원 31">
                  <a:extLst>
                    <a:ext uri="{FF2B5EF4-FFF2-40B4-BE49-F238E27FC236}">
                      <a16:creationId xmlns:a16="http://schemas.microsoft.com/office/drawing/2014/main" id="{3A35152C-D2CB-4498-AC21-02D9F2A3D9DF}"/>
                    </a:ext>
                  </a:extLst>
                </p:cNvPr>
                <p:cNvSpPr/>
                <p:nvPr/>
              </p:nvSpPr>
              <p:spPr>
                <a:xfrm rot="5400000">
                  <a:off x="2532854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3" name="타원 32">
                  <a:extLst>
                    <a:ext uri="{FF2B5EF4-FFF2-40B4-BE49-F238E27FC236}">
                      <a16:creationId xmlns:a16="http://schemas.microsoft.com/office/drawing/2014/main" id="{CB886270-AAA8-4015-BA60-B6F30DC536E6}"/>
                    </a:ext>
                  </a:extLst>
                </p:cNvPr>
                <p:cNvSpPr/>
                <p:nvPr/>
              </p:nvSpPr>
              <p:spPr>
                <a:xfrm rot="5400000">
                  <a:off x="2252759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4" name="타원 33">
                  <a:extLst>
                    <a:ext uri="{FF2B5EF4-FFF2-40B4-BE49-F238E27FC236}">
                      <a16:creationId xmlns:a16="http://schemas.microsoft.com/office/drawing/2014/main" id="{42DFFE67-5921-422F-8A11-0217A6888683}"/>
                    </a:ext>
                  </a:extLst>
                </p:cNvPr>
                <p:cNvSpPr/>
                <p:nvPr/>
              </p:nvSpPr>
              <p:spPr>
                <a:xfrm rot="5400000">
                  <a:off x="1972665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5" name="타원 34">
                  <a:extLst>
                    <a:ext uri="{FF2B5EF4-FFF2-40B4-BE49-F238E27FC236}">
                      <a16:creationId xmlns:a16="http://schemas.microsoft.com/office/drawing/2014/main" id="{156A9968-1E31-4303-AA1A-4F3A5127B810}"/>
                    </a:ext>
                  </a:extLst>
                </p:cNvPr>
                <p:cNvSpPr/>
                <p:nvPr/>
              </p:nvSpPr>
              <p:spPr>
                <a:xfrm rot="5400000">
                  <a:off x="1692571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6" name="타원 35">
                  <a:extLst>
                    <a:ext uri="{FF2B5EF4-FFF2-40B4-BE49-F238E27FC236}">
                      <a16:creationId xmlns:a16="http://schemas.microsoft.com/office/drawing/2014/main" id="{0FB3A08C-9C35-4329-A96D-A5FAD07E6FA5}"/>
                    </a:ext>
                  </a:extLst>
                </p:cNvPr>
                <p:cNvSpPr/>
                <p:nvPr/>
              </p:nvSpPr>
              <p:spPr>
                <a:xfrm rot="5400000">
                  <a:off x="1412476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7" name="타원 36">
                  <a:extLst>
                    <a:ext uri="{FF2B5EF4-FFF2-40B4-BE49-F238E27FC236}">
                      <a16:creationId xmlns:a16="http://schemas.microsoft.com/office/drawing/2014/main" id="{6EFAE07E-1B18-475F-AF32-D941AC2F53CE}"/>
                    </a:ext>
                  </a:extLst>
                </p:cNvPr>
                <p:cNvSpPr/>
                <p:nvPr/>
              </p:nvSpPr>
              <p:spPr>
                <a:xfrm rot="5400000">
                  <a:off x="1132382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8" name="타원 37">
                  <a:extLst>
                    <a:ext uri="{FF2B5EF4-FFF2-40B4-BE49-F238E27FC236}">
                      <a16:creationId xmlns:a16="http://schemas.microsoft.com/office/drawing/2014/main" id="{830CCD43-3E66-4B36-A225-9890127595B6}"/>
                    </a:ext>
                  </a:extLst>
                </p:cNvPr>
                <p:cNvSpPr/>
                <p:nvPr/>
              </p:nvSpPr>
              <p:spPr>
                <a:xfrm rot="5400000">
                  <a:off x="852288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9" name="타원 38">
                  <a:extLst>
                    <a:ext uri="{FF2B5EF4-FFF2-40B4-BE49-F238E27FC236}">
                      <a16:creationId xmlns:a16="http://schemas.microsoft.com/office/drawing/2014/main" id="{1166655C-8F88-4492-9DAA-84ED6CB989D8}"/>
                    </a:ext>
                  </a:extLst>
                </p:cNvPr>
                <p:cNvSpPr/>
                <p:nvPr/>
              </p:nvSpPr>
              <p:spPr>
                <a:xfrm rot="5400000">
                  <a:off x="572193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0" name="타원 39">
                  <a:extLst>
                    <a:ext uri="{FF2B5EF4-FFF2-40B4-BE49-F238E27FC236}">
                      <a16:creationId xmlns:a16="http://schemas.microsoft.com/office/drawing/2014/main" id="{7A41580C-1BA4-49CD-8951-9E0BFA593D72}"/>
                    </a:ext>
                  </a:extLst>
                </p:cNvPr>
                <p:cNvSpPr/>
                <p:nvPr/>
              </p:nvSpPr>
              <p:spPr>
                <a:xfrm rot="5400000">
                  <a:off x="292099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1" name="타원 40">
                  <a:extLst>
                    <a:ext uri="{FF2B5EF4-FFF2-40B4-BE49-F238E27FC236}">
                      <a16:creationId xmlns:a16="http://schemas.microsoft.com/office/drawing/2014/main" id="{8B35728C-DDA1-460B-B3EA-85A9D1B88FDD}"/>
                    </a:ext>
                  </a:extLst>
                </p:cNvPr>
                <p:cNvSpPr/>
                <p:nvPr/>
              </p:nvSpPr>
              <p:spPr>
                <a:xfrm rot="5400000">
                  <a:off x="9535203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2" name="타원 41">
                  <a:extLst>
                    <a:ext uri="{FF2B5EF4-FFF2-40B4-BE49-F238E27FC236}">
                      <a16:creationId xmlns:a16="http://schemas.microsoft.com/office/drawing/2014/main" id="{DBC7AB77-405C-4BFD-8FBA-C6C355E486C7}"/>
                    </a:ext>
                  </a:extLst>
                </p:cNvPr>
                <p:cNvSpPr/>
                <p:nvPr/>
              </p:nvSpPr>
              <p:spPr>
                <a:xfrm rot="5400000">
                  <a:off x="9255117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3" name="타원 42">
                  <a:extLst>
                    <a:ext uri="{FF2B5EF4-FFF2-40B4-BE49-F238E27FC236}">
                      <a16:creationId xmlns:a16="http://schemas.microsoft.com/office/drawing/2014/main" id="{6EE49C45-7F5A-4196-A99A-05EA0F275F69}"/>
                    </a:ext>
                  </a:extLst>
                </p:cNvPr>
                <p:cNvSpPr/>
                <p:nvPr/>
              </p:nvSpPr>
              <p:spPr>
                <a:xfrm rot="5400000">
                  <a:off x="8975023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4" name="타원 43">
                  <a:extLst>
                    <a:ext uri="{FF2B5EF4-FFF2-40B4-BE49-F238E27FC236}">
                      <a16:creationId xmlns:a16="http://schemas.microsoft.com/office/drawing/2014/main" id="{276BD00B-A6E7-4B16-956E-DCE8D46EA5B2}"/>
                    </a:ext>
                  </a:extLst>
                </p:cNvPr>
                <p:cNvSpPr/>
                <p:nvPr/>
              </p:nvSpPr>
              <p:spPr>
                <a:xfrm rot="5400000">
                  <a:off x="8694929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5" name="타원 44">
                  <a:extLst>
                    <a:ext uri="{FF2B5EF4-FFF2-40B4-BE49-F238E27FC236}">
                      <a16:creationId xmlns:a16="http://schemas.microsoft.com/office/drawing/2014/main" id="{2089A3F0-9103-43CE-B146-956400B1FF58}"/>
                    </a:ext>
                  </a:extLst>
                </p:cNvPr>
                <p:cNvSpPr/>
                <p:nvPr/>
              </p:nvSpPr>
              <p:spPr>
                <a:xfrm rot="5400000">
                  <a:off x="8414834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6" name="타원 45">
                  <a:extLst>
                    <a:ext uri="{FF2B5EF4-FFF2-40B4-BE49-F238E27FC236}">
                      <a16:creationId xmlns:a16="http://schemas.microsoft.com/office/drawing/2014/main" id="{B204C575-E0CF-4410-8C19-F61FF3B8A4BC}"/>
                    </a:ext>
                  </a:extLst>
                </p:cNvPr>
                <p:cNvSpPr/>
                <p:nvPr/>
              </p:nvSpPr>
              <p:spPr>
                <a:xfrm rot="5400000">
                  <a:off x="8134740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" name="타원 46">
                  <a:extLst>
                    <a:ext uri="{FF2B5EF4-FFF2-40B4-BE49-F238E27FC236}">
                      <a16:creationId xmlns:a16="http://schemas.microsoft.com/office/drawing/2014/main" id="{3251278B-D952-4061-91F4-F3775B2BDF0C}"/>
                    </a:ext>
                  </a:extLst>
                </p:cNvPr>
                <p:cNvSpPr/>
                <p:nvPr/>
              </p:nvSpPr>
              <p:spPr>
                <a:xfrm rot="5400000">
                  <a:off x="7854646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" name="타원 47">
                  <a:extLst>
                    <a:ext uri="{FF2B5EF4-FFF2-40B4-BE49-F238E27FC236}">
                      <a16:creationId xmlns:a16="http://schemas.microsoft.com/office/drawing/2014/main" id="{EF49DC33-5CE6-4955-A441-1DE3F033993A}"/>
                    </a:ext>
                  </a:extLst>
                </p:cNvPr>
                <p:cNvSpPr/>
                <p:nvPr/>
              </p:nvSpPr>
              <p:spPr>
                <a:xfrm rot="5400000">
                  <a:off x="7574551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타원 48">
                  <a:extLst>
                    <a:ext uri="{FF2B5EF4-FFF2-40B4-BE49-F238E27FC236}">
                      <a16:creationId xmlns:a16="http://schemas.microsoft.com/office/drawing/2014/main" id="{4A3F9B5B-53BC-4C24-A45C-774436EFADC6}"/>
                    </a:ext>
                  </a:extLst>
                </p:cNvPr>
                <p:cNvSpPr/>
                <p:nvPr/>
              </p:nvSpPr>
              <p:spPr>
                <a:xfrm rot="5400000">
                  <a:off x="7294457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0" name="타원 49">
                  <a:extLst>
                    <a:ext uri="{FF2B5EF4-FFF2-40B4-BE49-F238E27FC236}">
                      <a16:creationId xmlns:a16="http://schemas.microsoft.com/office/drawing/2014/main" id="{84AA0255-14C3-4E65-99A4-17EB3CF142F8}"/>
                    </a:ext>
                  </a:extLst>
                </p:cNvPr>
                <p:cNvSpPr/>
                <p:nvPr/>
              </p:nvSpPr>
              <p:spPr>
                <a:xfrm rot="5400000">
                  <a:off x="7014363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1" name="타원 50">
                  <a:extLst>
                    <a:ext uri="{FF2B5EF4-FFF2-40B4-BE49-F238E27FC236}">
                      <a16:creationId xmlns:a16="http://schemas.microsoft.com/office/drawing/2014/main" id="{A733D42D-7FD6-496B-A7A0-8901C82DA72E}"/>
                    </a:ext>
                  </a:extLst>
                </p:cNvPr>
                <p:cNvSpPr/>
                <p:nvPr/>
              </p:nvSpPr>
              <p:spPr>
                <a:xfrm rot="5400000">
                  <a:off x="6734268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2" name="타원 51">
                  <a:extLst>
                    <a:ext uri="{FF2B5EF4-FFF2-40B4-BE49-F238E27FC236}">
                      <a16:creationId xmlns:a16="http://schemas.microsoft.com/office/drawing/2014/main" id="{46118082-E7E5-41C2-B5BE-E8C32A07E779}"/>
                    </a:ext>
                  </a:extLst>
                </p:cNvPr>
                <p:cNvSpPr/>
                <p:nvPr/>
              </p:nvSpPr>
              <p:spPr>
                <a:xfrm rot="5400000">
                  <a:off x="6454174" y="4139604"/>
                  <a:ext cx="78697" cy="7869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</p:grpSp>
      <p:grpSp>
        <p:nvGrpSpPr>
          <p:cNvPr id="709" name="그룹 708">
            <a:extLst>
              <a:ext uri="{FF2B5EF4-FFF2-40B4-BE49-F238E27FC236}">
                <a16:creationId xmlns:a16="http://schemas.microsoft.com/office/drawing/2014/main" id="{56CAAB00-2257-44B5-BEF5-F24BEEB58D16}"/>
              </a:ext>
            </a:extLst>
          </p:cNvPr>
          <p:cNvGrpSpPr/>
          <p:nvPr userDrawn="1"/>
        </p:nvGrpSpPr>
        <p:grpSpPr>
          <a:xfrm>
            <a:off x="205100" y="1"/>
            <a:ext cx="9423374" cy="158748"/>
            <a:chOff x="205100" y="1"/>
            <a:chExt cx="9423374" cy="158748"/>
          </a:xfrm>
        </p:grpSpPr>
        <p:sp>
          <p:nvSpPr>
            <p:cNvPr id="710" name="Freeform 8">
              <a:extLst>
                <a:ext uri="{FF2B5EF4-FFF2-40B4-BE49-F238E27FC236}">
                  <a16:creationId xmlns:a16="http://schemas.microsoft.com/office/drawing/2014/main" id="{6EDE544D-5B8C-402C-970E-86347527D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258" y="89797"/>
              <a:ext cx="219486" cy="68952"/>
            </a:xfrm>
            <a:custGeom>
              <a:avLst/>
              <a:gdLst>
                <a:gd name="T0" fmla="*/ 0 w 349"/>
                <a:gd name="T1" fmla="*/ 0 h 107"/>
                <a:gd name="T2" fmla="*/ 127 w 349"/>
                <a:gd name="T3" fmla="*/ 90 h 107"/>
                <a:gd name="T4" fmla="*/ 175 w 349"/>
                <a:gd name="T5" fmla="*/ 107 h 107"/>
                <a:gd name="T6" fmla="*/ 223 w 349"/>
                <a:gd name="T7" fmla="*/ 90 h 107"/>
                <a:gd name="T8" fmla="*/ 349 w 349"/>
                <a:gd name="T9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107">
                  <a:moveTo>
                    <a:pt x="0" y="0"/>
                  </a:moveTo>
                  <a:cubicBezTo>
                    <a:pt x="127" y="90"/>
                    <a:pt x="127" y="90"/>
                    <a:pt x="127" y="90"/>
                  </a:cubicBezTo>
                  <a:cubicBezTo>
                    <a:pt x="141" y="100"/>
                    <a:pt x="162" y="107"/>
                    <a:pt x="175" y="107"/>
                  </a:cubicBezTo>
                  <a:cubicBezTo>
                    <a:pt x="188" y="107"/>
                    <a:pt x="208" y="100"/>
                    <a:pt x="223" y="90"/>
                  </a:cubicBezTo>
                  <a:cubicBezTo>
                    <a:pt x="349" y="0"/>
                    <a:pt x="349" y="0"/>
                    <a:pt x="349" y="0"/>
                  </a:cubicBezTo>
                </a:path>
              </a:pathLst>
            </a:custGeom>
            <a:solidFill>
              <a:srgbClr val="004A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lt1"/>
                </a:solidFill>
              </a:endParaRPr>
            </a:p>
          </p:txBody>
        </p:sp>
        <p:sp>
          <p:nvSpPr>
            <p:cNvPr id="711" name="자유형: 도형 710">
              <a:extLst>
                <a:ext uri="{FF2B5EF4-FFF2-40B4-BE49-F238E27FC236}">
                  <a16:creationId xmlns:a16="http://schemas.microsoft.com/office/drawing/2014/main" id="{5C009D7F-4C46-4362-B315-28CC2B37B1B9}"/>
                </a:ext>
              </a:extLst>
            </p:cNvPr>
            <p:cNvSpPr/>
            <p:nvPr/>
          </p:nvSpPr>
          <p:spPr>
            <a:xfrm flipV="1">
              <a:off x="205100" y="1"/>
              <a:ext cx="9423374" cy="92364"/>
            </a:xfrm>
            <a:custGeom>
              <a:avLst/>
              <a:gdLst>
                <a:gd name="connsiteX0" fmla="*/ 0 w 9423374"/>
                <a:gd name="connsiteY0" fmla="*/ 92364 h 92364"/>
                <a:gd name="connsiteX1" fmla="*/ 77915 w 9423374"/>
                <a:gd name="connsiteY1" fmla="*/ 92364 h 92364"/>
                <a:gd name="connsiteX2" fmla="*/ 644455 w 9423374"/>
                <a:gd name="connsiteY2" fmla="*/ 92364 h 92364"/>
                <a:gd name="connsiteX3" fmla="*/ 644455 w 9423374"/>
                <a:gd name="connsiteY3" fmla="*/ 92363 h 92364"/>
                <a:gd name="connsiteX4" fmla="*/ 2806574 w 9423374"/>
                <a:gd name="connsiteY4" fmla="*/ 92363 h 92364"/>
                <a:gd name="connsiteX5" fmla="*/ 2806574 w 9423374"/>
                <a:gd name="connsiteY5" fmla="*/ 92364 h 92364"/>
                <a:gd name="connsiteX6" fmla="*/ 2884489 w 9423374"/>
                <a:gd name="connsiteY6" fmla="*/ 92364 h 92364"/>
                <a:gd name="connsiteX7" fmla="*/ 3451029 w 9423374"/>
                <a:gd name="connsiteY7" fmla="*/ 92364 h 92364"/>
                <a:gd name="connsiteX8" fmla="*/ 3451029 w 9423374"/>
                <a:gd name="connsiteY8" fmla="*/ 92363 h 92364"/>
                <a:gd name="connsiteX9" fmla="*/ 5972345 w 9423374"/>
                <a:gd name="connsiteY9" fmla="*/ 92363 h 92364"/>
                <a:gd name="connsiteX10" fmla="*/ 5972345 w 9423374"/>
                <a:gd name="connsiteY10" fmla="*/ 92364 h 92364"/>
                <a:gd name="connsiteX11" fmla="*/ 6538886 w 9423374"/>
                <a:gd name="connsiteY11" fmla="*/ 92364 h 92364"/>
                <a:gd name="connsiteX12" fmla="*/ 6616800 w 9423374"/>
                <a:gd name="connsiteY12" fmla="*/ 92364 h 92364"/>
                <a:gd name="connsiteX13" fmla="*/ 6616800 w 9423374"/>
                <a:gd name="connsiteY13" fmla="*/ 92363 h 92364"/>
                <a:gd name="connsiteX14" fmla="*/ 8778919 w 9423374"/>
                <a:gd name="connsiteY14" fmla="*/ 92363 h 92364"/>
                <a:gd name="connsiteX15" fmla="*/ 8778919 w 9423374"/>
                <a:gd name="connsiteY15" fmla="*/ 92364 h 92364"/>
                <a:gd name="connsiteX16" fmla="*/ 9345460 w 9423374"/>
                <a:gd name="connsiteY16" fmla="*/ 92364 h 92364"/>
                <a:gd name="connsiteX17" fmla="*/ 9423374 w 9423374"/>
                <a:gd name="connsiteY17" fmla="*/ 92364 h 92364"/>
                <a:gd name="connsiteX18" fmla="*/ 9403590 w 9423374"/>
                <a:gd name="connsiteY18" fmla="*/ 37786 h 92364"/>
                <a:gd name="connsiteX19" fmla="*/ 9335534 w 9423374"/>
                <a:gd name="connsiteY19" fmla="*/ 1 h 92364"/>
                <a:gd name="connsiteX20" fmla="*/ 9326905 w 9423374"/>
                <a:gd name="connsiteY20" fmla="*/ 1 h 92364"/>
                <a:gd name="connsiteX21" fmla="*/ 9326905 w 9423374"/>
                <a:gd name="connsiteY21" fmla="*/ 0 h 92364"/>
                <a:gd name="connsiteX22" fmla="*/ 6520331 w 9423374"/>
                <a:gd name="connsiteY22" fmla="*/ 0 h 92364"/>
                <a:gd name="connsiteX23" fmla="*/ 2903043 w 9423374"/>
                <a:gd name="connsiteY23" fmla="*/ 0 h 92364"/>
                <a:gd name="connsiteX24" fmla="*/ 96469 w 9423374"/>
                <a:gd name="connsiteY24" fmla="*/ 0 h 92364"/>
                <a:gd name="connsiteX25" fmla="*/ 96469 w 9423374"/>
                <a:gd name="connsiteY25" fmla="*/ 1 h 92364"/>
                <a:gd name="connsiteX26" fmla="*/ 87839 w 9423374"/>
                <a:gd name="connsiteY26" fmla="*/ 1 h 92364"/>
                <a:gd name="connsiteX27" fmla="*/ 19785 w 9423374"/>
                <a:gd name="connsiteY27" fmla="*/ 37786 h 92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9423374" h="92364">
                  <a:moveTo>
                    <a:pt x="0" y="92364"/>
                  </a:moveTo>
                  <a:lnTo>
                    <a:pt x="77915" y="92364"/>
                  </a:lnTo>
                  <a:lnTo>
                    <a:pt x="644455" y="92364"/>
                  </a:lnTo>
                  <a:lnTo>
                    <a:pt x="644455" y="92363"/>
                  </a:lnTo>
                  <a:lnTo>
                    <a:pt x="2806574" y="92363"/>
                  </a:lnTo>
                  <a:lnTo>
                    <a:pt x="2806574" y="92364"/>
                  </a:lnTo>
                  <a:lnTo>
                    <a:pt x="2884489" y="92364"/>
                  </a:lnTo>
                  <a:lnTo>
                    <a:pt x="3451029" y="92364"/>
                  </a:lnTo>
                  <a:lnTo>
                    <a:pt x="3451029" y="92363"/>
                  </a:lnTo>
                  <a:lnTo>
                    <a:pt x="5972345" y="92363"/>
                  </a:lnTo>
                  <a:lnTo>
                    <a:pt x="5972345" y="92364"/>
                  </a:lnTo>
                  <a:lnTo>
                    <a:pt x="6538886" y="92364"/>
                  </a:lnTo>
                  <a:lnTo>
                    <a:pt x="6616800" y="92364"/>
                  </a:lnTo>
                  <a:lnTo>
                    <a:pt x="6616800" y="92363"/>
                  </a:lnTo>
                  <a:lnTo>
                    <a:pt x="8778919" y="92363"/>
                  </a:lnTo>
                  <a:lnTo>
                    <a:pt x="8778919" y="92364"/>
                  </a:lnTo>
                  <a:lnTo>
                    <a:pt x="9345460" y="92364"/>
                  </a:lnTo>
                  <a:lnTo>
                    <a:pt x="9423374" y="92364"/>
                  </a:lnTo>
                  <a:lnTo>
                    <a:pt x="9403590" y="37786"/>
                  </a:lnTo>
                  <a:cubicBezTo>
                    <a:pt x="9392762" y="11352"/>
                    <a:pt x="9365244" y="1"/>
                    <a:pt x="9335534" y="1"/>
                  </a:cubicBezTo>
                  <a:lnTo>
                    <a:pt x="9326905" y="1"/>
                  </a:lnTo>
                  <a:lnTo>
                    <a:pt x="9326905" y="0"/>
                  </a:lnTo>
                  <a:lnTo>
                    <a:pt x="6520331" y="0"/>
                  </a:lnTo>
                  <a:lnTo>
                    <a:pt x="2903043" y="0"/>
                  </a:lnTo>
                  <a:lnTo>
                    <a:pt x="96469" y="0"/>
                  </a:lnTo>
                  <a:lnTo>
                    <a:pt x="96469" y="1"/>
                  </a:lnTo>
                  <a:lnTo>
                    <a:pt x="87839" y="1"/>
                  </a:lnTo>
                  <a:cubicBezTo>
                    <a:pt x="58130" y="1"/>
                    <a:pt x="30611" y="11352"/>
                    <a:pt x="19785" y="37786"/>
                  </a:cubicBezTo>
                  <a:close/>
                </a:path>
              </a:pathLst>
            </a:custGeom>
            <a:gradFill>
              <a:gsLst>
                <a:gs pos="0">
                  <a:srgbClr val="0A6CD8"/>
                </a:gs>
                <a:gs pos="100000">
                  <a:srgbClr val="0B79F3"/>
                </a:gs>
                <a:gs pos="49000">
                  <a:srgbClr val="00489A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05307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종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749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마스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8B1CF97D-8276-426C-BCA2-FE2CBFBE6127}"/>
              </a:ext>
            </a:extLst>
          </p:cNvPr>
          <p:cNvCxnSpPr>
            <a:cxnSpLocks/>
          </p:cNvCxnSpPr>
          <p:nvPr userDrawn="1"/>
        </p:nvCxnSpPr>
        <p:spPr>
          <a:xfrm>
            <a:off x="363019" y="0"/>
            <a:ext cx="0" cy="881063"/>
          </a:xfrm>
          <a:prstGeom prst="line">
            <a:avLst/>
          </a:prstGeom>
          <a:ln w="19050">
            <a:solidFill>
              <a:srgbClr val="0A6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E605AFE8-5E21-49E6-A8EC-E0C3D85D9D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278" y="607258"/>
            <a:ext cx="7116372" cy="369332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ko-KR" altLang="en-US" sz="2400" b="1" spc="-200" baseline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ko-KR" altLang="en-US"/>
              <a:t>마스터 내용을 입력해주세요</a:t>
            </a:r>
            <a:r>
              <a:rPr lang="en-US" altLang="ko-KR"/>
              <a:t>.</a:t>
            </a:r>
            <a:endParaRPr lang="ko-KR" alt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B6C38E0-4965-4B75-BB4B-950E12620F49}"/>
              </a:ext>
            </a:extLst>
          </p:cNvPr>
          <p:cNvSpPr txBox="1">
            <a:spLocks/>
          </p:cNvSpPr>
          <p:nvPr userDrawn="1"/>
        </p:nvSpPr>
        <p:spPr>
          <a:xfrm>
            <a:off x="4872048" y="6615956"/>
            <a:ext cx="16190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5F9ED72-484E-4722-A3BA-6EB04958AF04}" type="slidenum">
              <a:rPr lang="ko-KR" altLang="en-US" sz="1000" smtClean="0">
                <a:gradFill>
                  <a:gsLst>
                    <a:gs pos="100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rPr>
              <a:pPr algn="ctr"/>
              <a:t>‹#›</a:t>
            </a:fld>
            <a:endParaRPr lang="ko-KR" altLang="en-US" sz="1000">
              <a:gradFill>
                <a:gsLst>
                  <a:gs pos="100000">
                    <a:schemeClr val="bg1">
                      <a:lumMod val="6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</a:gradFill>
            </a:endParaRPr>
          </a:p>
        </p:txBody>
      </p:sp>
      <p:grpSp>
        <p:nvGrpSpPr>
          <p:cNvPr id="15" name="Group 9">
            <a:extLst>
              <a:ext uri="{FF2B5EF4-FFF2-40B4-BE49-F238E27FC236}">
                <a16:creationId xmlns:a16="http://schemas.microsoft.com/office/drawing/2014/main" id="{F472C9AB-888E-408A-982A-DC6D4041046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706287" y="628233"/>
            <a:ext cx="1675838" cy="243724"/>
            <a:chOff x="1708" y="1954"/>
            <a:chExt cx="2826" cy="411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C5CC5627-94F9-431E-9884-B390CF57F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1" y="1959"/>
              <a:ext cx="117" cy="66"/>
            </a:xfrm>
            <a:custGeom>
              <a:avLst/>
              <a:gdLst>
                <a:gd name="T0" fmla="*/ 117 w 117"/>
                <a:gd name="T1" fmla="*/ 32 h 66"/>
                <a:gd name="T2" fmla="*/ 31 w 117"/>
                <a:gd name="T3" fmla="*/ 32 h 66"/>
                <a:gd name="T4" fmla="*/ 31 w 117"/>
                <a:gd name="T5" fmla="*/ 0 h 66"/>
                <a:gd name="T6" fmla="*/ 0 w 117"/>
                <a:gd name="T7" fmla="*/ 0 h 66"/>
                <a:gd name="T8" fmla="*/ 0 w 117"/>
                <a:gd name="T9" fmla="*/ 66 h 66"/>
                <a:gd name="T10" fmla="*/ 117 w 117"/>
                <a:gd name="T11" fmla="*/ 66 h 66"/>
                <a:gd name="T12" fmla="*/ 117 w 117"/>
                <a:gd name="T13" fmla="*/ 3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66">
                  <a:moveTo>
                    <a:pt x="117" y="32"/>
                  </a:moveTo>
                  <a:lnTo>
                    <a:pt x="31" y="32"/>
                  </a:lnTo>
                  <a:lnTo>
                    <a:pt x="31" y="0"/>
                  </a:lnTo>
                  <a:lnTo>
                    <a:pt x="0" y="0"/>
                  </a:lnTo>
                  <a:lnTo>
                    <a:pt x="0" y="66"/>
                  </a:lnTo>
                  <a:lnTo>
                    <a:pt x="117" y="66"/>
                  </a:lnTo>
                  <a:lnTo>
                    <a:pt x="117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0DFBA58E-C760-4782-90DC-FC70F6E26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" y="1991"/>
              <a:ext cx="74" cy="159"/>
            </a:xfrm>
            <a:custGeom>
              <a:avLst/>
              <a:gdLst>
                <a:gd name="T0" fmla="*/ 31 w 74"/>
                <a:gd name="T1" fmla="*/ 0 h 159"/>
                <a:gd name="T2" fmla="*/ 0 w 74"/>
                <a:gd name="T3" fmla="*/ 0 h 159"/>
                <a:gd name="T4" fmla="*/ 0 w 74"/>
                <a:gd name="T5" fmla="*/ 159 h 159"/>
                <a:gd name="T6" fmla="*/ 31 w 74"/>
                <a:gd name="T7" fmla="*/ 159 h 159"/>
                <a:gd name="T8" fmla="*/ 31 w 74"/>
                <a:gd name="T9" fmla="*/ 101 h 159"/>
                <a:gd name="T10" fmla="*/ 74 w 74"/>
                <a:gd name="T11" fmla="*/ 101 h 159"/>
                <a:gd name="T12" fmla="*/ 74 w 74"/>
                <a:gd name="T13" fmla="*/ 67 h 159"/>
                <a:gd name="T14" fmla="*/ 31 w 74"/>
                <a:gd name="T15" fmla="*/ 67 h 159"/>
                <a:gd name="T16" fmla="*/ 31 w 74"/>
                <a:gd name="T17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159">
                  <a:moveTo>
                    <a:pt x="31" y="0"/>
                  </a:moveTo>
                  <a:lnTo>
                    <a:pt x="0" y="0"/>
                  </a:lnTo>
                  <a:lnTo>
                    <a:pt x="0" y="159"/>
                  </a:lnTo>
                  <a:lnTo>
                    <a:pt x="31" y="159"/>
                  </a:lnTo>
                  <a:lnTo>
                    <a:pt x="31" y="101"/>
                  </a:lnTo>
                  <a:lnTo>
                    <a:pt x="74" y="101"/>
                  </a:lnTo>
                  <a:lnTo>
                    <a:pt x="74" y="67"/>
                  </a:lnTo>
                  <a:lnTo>
                    <a:pt x="31" y="67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10CE57DE-19A5-43AF-B925-75A0089116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61" y="2037"/>
              <a:ext cx="102" cy="104"/>
            </a:xfrm>
            <a:custGeom>
              <a:avLst/>
              <a:gdLst>
                <a:gd name="T0" fmla="*/ 21 w 43"/>
                <a:gd name="T1" fmla="*/ 43 h 43"/>
                <a:gd name="T2" fmla="*/ 43 w 43"/>
                <a:gd name="T3" fmla="*/ 22 h 43"/>
                <a:gd name="T4" fmla="*/ 21 w 43"/>
                <a:gd name="T5" fmla="*/ 0 h 43"/>
                <a:gd name="T6" fmla="*/ 0 w 43"/>
                <a:gd name="T7" fmla="*/ 22 h 43"/>
                <a:gd name="T8" fmla="*/ 21 w 43"/>
                <a:gd name="T9" fmla="*/ 43 h 43"/>
                <a:gd name="T10" fmla="*/ 21 w 43"/>
                <a:gd name="T11" fmla="*/ 13 h 43"/>
                <a:gd name="T12" fmla="*/ 30 w 43"/>
                <a:gd name="T13" fmla="*/ 22 h 43"/>
                <a:gd name="T14" fmla="*/ 21 w 43"/>
                <a:gd name="T15" fmla="*/ 30 h 43"/>
                <a:gd name="T16" fmla="*/ 13 w 43"/>
                <a:gd name="T17" fmla="*/ 22 h 43"/>
                <a:gd name="T18" fmla="*/ 21 w 43"/>
                <a:gd name="T1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3">
                  <a:moveTo>
                    <a:pt x="21" y="43"/>
                  </a:moveTo>
                  <a:cubicBezTo>
                    <a:pt x="33" y="43"/>
                    <a:pt x="43" y="34"/>
                    <a:pt x="43" y="22"/>
                  </a:cubicBezTo>
                  <a:cubicBezTo>
                    <a:pt x="43" y="10"/>
                    <a:pt x="33" y="0"/>
                    <a:pt x="21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3"/>
                    <a:pt x="21" y="43"/>
                  </a:cubicBezTo>
                  <a:close/>
                  <a:moveTo>
                    <a:pt x="21" y="13"/>
                  </a:moveTo>
                  <a:cubicBezTo>
                    <a:pt x="26" y="13"/>
                    <a:pt x="30" y="17"/>
                    <a:pt x="30" y="22"/>
                  </a:cubicBezTo>
                  <a:cubicBezTo>
                    <a:pt x="30" y="26"/>
                    <a:pt x="26" y="30"/>
                    <a:pt x="21" y="30"/>
                  </a:cubicBezTo>
                  <a:cubicBezTo>
                    <a:pt x="17" y="30"/>
                    <a:pt x="13" y="26"/>
                    <a:pt x="13" y="22"/>
                  </a:cubicBezTo>
                  <a:cubicBezTo>
                    <a:pt x="13" y="17"/>
                    <a:pt x="17" y="13"/>
                    <a:pt x="21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B24036A4-BEF0-4EE3-8417-FFB31ED2A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" y="2153"/>
              <a:ext cx="169" cy="70"/>
            </a:xfrm>
            <a:custGeom>
              <a:avLst/>
              <a:gdLst>
                <a:gd name="T0" fmla="*/ 34 w 169"/>
                <a:gd name="T1" fmla="*/ 0 h 70"/>
                <a:gd name="T2" fmla="*/ 0 w 169"/>
                <a:gd name="T3" fmla="*/ 0 h 70"/>
                <a:gd name="T4" fmla="*/ 0 w 169"/>
                <a:gd name="T5" fmla="*/ 70 h 70"/>
                <a:gd name="T6" fmla="*/ 169 w 169"/>
                <a:gd name="T7" fmla="*/ 70 h 70"/>
                <a:gd name="T8" fmla="*/ 169 w 169"/>
                <a:gd name="T9" fmla="*/ 38 h 70"/>
                <a:gd name="T10" fmla="*/ 34 w 169"/>
                <a:gd name="T11" fmla="*/ 38 h 70"/>
                <a:gd name="T12" fmla="*/ 34 w 169"/>
                <a:gd name="T1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70">
                  <a:moveTo>
                    <a:pt x="34" y="0"/>
                  </a:moveTo>
                  <a:lnTo>
                    <a:pt x="0" y="0"/>
                  </a:lnTo>
                  <a:lnTo>
                    <a:pt x="0" y="70"/>
                  </a:lnTo>
                  <a:lnTo>
                    <a:pt x="169" y="70"/>
                  </a:lnTo>
                  <a:lnTo>
                    <a:pt x="169" y="38"/>
                  </a:lnTo>
                  <a:lnTo>
                    <a:pt x="34" y="3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AB680305-2BEE-446D-924F-760A57BDC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7" y="2104"/>
              <a:ext cx="197" cy="107"/>
            </a:xfrm>
            <a:custGeom>
              <a:avLst/>
              <a:gdLst>
                <a:gd name="T0" fmla="*/ 107 w 197"/>
                <a:gd name="T1" fmla="*/ 0 h 107"/>
                <a:gd name="T2" fmla="*/ 73 w 197"/>
                <a:gd name="T3" fmla="*/ 0 h 107"/>
                <a:gd name="T4" fmla="*/ 73 w 197"/>
                <a:gd name="T5" fmla="*/ 75 h 107"/>
                <a:gd name="T6" fmla="*/ 0 w 197"/>
                <a:gd name="T7" fmla="*/ 75 h 107"/>
                <a:gd name="T8" fmla="*/ 0 w 197"/>
                <a:gd name="T9" fmla="*/ 107 h 107"/>
                <a:gd name="T10" fmla="*/ 197 w 197"/>
                <a:gd name="T11" fmla="*/ 107 h 107"/>
                <a:gd name="T12" fmla="*/ 197 w 197"/>
                <a:gd name="T13" fmla="*/ 75 h 107"/>
                <a:gd name="T14" fmla="*/ 107 w 197"/>
                <a:gd name="T15" fmla="*/ 75 h 107"/>
                <a:gd name="T16" fmla="*/ 107 w 197"/>
                <a:gd name="T1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" h="107">
                  <a:moveTo>
                    <a:pt x="107" y="0"/>
                  </a:moveTo>
                  <a:lnTo>
                    <a:pt x="73" y="0"/>
                  </a:lnTo>
                  <a:lnTo>
                    <a:pt x="73" y="75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197" y="107"/>
                  </a:lnTo>
                  <a:lnTo>
                    <a:pt x="197" y="75"/>
                  </a:lnTo>
                  <a:lnTo>
                    <a:pt x="107" y="75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B6CD9174-911B-47DC-9138-08D4CABD7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9" y="2000"/>
              <a:ext cx="173" cy="141"/>
            </a:xfrm>
            <a:custGeom>
              <a:avLst/>
              <a:gdLst>
                <a:gd name="T0" fmla="*/ 142 w 173"/>
                <a:gd name="T1" fmla="*/ 141 h 141"/>
                <a:gd name="T2" fmla="*/ 173 w 173"/>
                <a:gd name="T3" fmla="*/ 141 h 141"/>
                <a:gd name="T4" fmla="*/ 173 w 173"/>
                <a:gd name="T5" fmla="*/ 0 h 141"/>
                <a:gd name="T6" fmla="*/ 0 w 173"/>
                <a:gd name="T7" fmla="*/ 0 h 141"/>
                <a:gd name="T8" fmla="*/ 0 w 173"/>
                <a:gd name="T9" fmla="*/ 32 h 141"/>
                <a:gd name="T10" fmla="*/ 142 w 173"/>
                <a:gd name="T11" fmla="*/ 32 h 141"/>
                <a:gd name="T12" fmla="*/ 142 w 173"/>
                <a:gd name="T13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" h="141">
                  <a:moveTo>
                    <a:pt x="142" y="141"/>
                  </a:moveTo>
                  <a:lnTo>
                    <a:pt x="173" y="141"/>
                  </a:lnTo>
                  <a:lnTo>
                    <a:pt x="173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142" y="32"/>
                  </a:lnTo>
                  <a:lnTo>
                    <a:pt x="142" y="1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52966C49-9834-4D5F-A7F6-E1E132D9A3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" y="2083"/>
              <a:ext cx="185" cy="135"/>
            </a:xfrm>
            <a:custGeom>
              <a:avLst/>
              <a:gdLst>
                <a:gd name="T0" fmla="*/ 0 w 185"/>
                <a:gd name="T1" fmla="*/ 33 h 135"/>
                <a:gd name="T2" fmla="*/ 71 w 185"/>
                <a:gd name="T3" fmla="*/ 33 h 135"/>
                <a:gd name="T4" fmla="*/ 71 w 185"/>
                <a:gd name="T5" fmla="*/ 50 h 135"/>
                <a:gd name="T6" fmla="*/ 0 w 185"/>
                <a:gd name="T7" fmla="*/ 50 h 135"/>
                <a:gd name="T8" fmla="*/ 0 w 185"/>
                <a:gd name="T9" fmla="*/ 84 h 135"/>
                <a:gd name="T10" fmla="*/ 152 w 185"/>
                <a:gd name="T11" fmla="*/ 84 h 135"/>
                <a:gd name="T12" fmla="*/ 152 w 185"/>
                <a:gd name="T13" fmla="*/ 135 h 135"/>
                <a:gd name="T14" fmla="*/ 185 w 185"/>
                <a:gd name="T15" fmla="*/ 135 h 135"/>
                <a:gd name="T16" fmla="*/ 185 w 185"/>
                <a:gd name="T17" fmla="*/ 50 h 135"/>
                <a:gd name="T18" fmla="*/ 102 w 185"/>
                <a:gd name="T19" fmla="*/ 50 h 135"/>
                <a:gd name="T20" fmla="*/ 102 w 185"/>
                <a:gd name="T21" fmla="*/ 33 h 135"/>
                <a:gd name="T22" fmla="*/ 185 w 185"/>
                <a:gd name="T23" fmla="*/ 33 h 135"/>
                <a:gd name="T24" fmla="*/ 185 w 185"/>
                <a:gd name="T25" fmla="*/ 0 h 135"/>
                <a:gd name="T26" fmla="*/ 0 w 185"/>
                <a:gd name="T27" fmla="*/ 0 h 135"/>
                <a:gd name="T28" fmla="*/ 0 w 185"/>
                <a:gd name="T29" fmla="*/ 3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" h="135">
                  <a:moveTo>
                    <a:pt x="0" y="33"/>
                  </a:moveTo>
                  <a:lnTo>
                    <a:pt x="71" y="33"/>
                  </a:lnTo>
                  <a:lnTo>
                    <a:pt x="71" y="50"/>
                  </a:lnTo>
                  <a:lnTo>
                    <a:pt x="0" y="50"/>
                  </a:lnTo>
                  <a:lnTo>
                    <a:pt x="0" y="84"/>
                  </a:lnTo>
                  <a:lnTo>
                    <a:pt x="152" y="84"/>
                  </a:lnTo>
                  <a:lnTo>
                    <a:pt x="152" y="135"/>
                  </a:lnTo>
                  <a:lnTo>
                    <a:pt x="185" y="135"/>
                  </a:lnTo>
                  <a:lnTo>
                    <a:pt x="185" y="50"/>
                  </a:lnTo>
                  <a:lnTo>
                    <a:pt x="102" y="50"/>
                  </a:lnTo>
                  <a:lnTo>
                    <a:pt x="102" y="33"/>
                  </a:lnTo>
                  <a:lnTo>
                    <a:pt x="185" y="33"/>
                  </a:lnTo>
                  <a:lnTo>
                    <a:pt x="185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88258314-0126-496C-B3A3-E7A539FCF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" y="2000"/>
              <a:ext cx="185" cy="73"/>
            </a:xfrm>
            <a:custGeom>
              <a:avLst/>
              <a:gdLst>
                <a:gd name="T0" fmla="*/ 0 w 185"/>
                <a:gd name="T1" fmla="*/ 32 h 73"/>
                <a:gd name="T2" fmla="*/ 152 w 185"/>
                <a:gd name="T3" fmla="*/ 32 h 73"/>
                <a:gd name="T4" fmla="*/ 152 w 185"/>
                <a:gd name="T5" fmla="*/ 73 h 73"/>
                <a:gd name="T6" fmla="*/ 185 w 185"/>
                <a:gd name="T7" fmla="*/ 73 h 73"/>
                <a:gd name="T8" fmla="*/ 185 w 185"/>
                <a:gd name="T9" fmla="*/ 0 h 73"/>
                <a:gd name="T10" fmla="*/ 0 w 185"/>
                <a:gd name="T11" fmla="*/ 0 h 73"/>
                <a:gd name="T12" fmla="*/ 0 w 185"/>
                <a:gd name="T13" fmla="*/ 3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73">
                  <a:moveTo>
                    <a:pt x="0" y="32"/>
                  </a:moveTo>
                  <a:lnTo>
                    <a:pt x="152" y="32"/>
                  </a:lnTo>
                  <a:lnTo>
                    <a:pt x="152" y="73"/>
                  </a:lnTo>
                  <a:lnTo>
                    <a:pt x="185" y="73"/>
                  </a:lnTo>
                  <a:lnTo>
                    <a:pt x="185" y="0"/>
                  </a:lnTo>
                  <a:lnTo>
                    <a:pt x="0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7516F00E-BB90-4165-827C-E457C4AD5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7" y="2104"/>
              <a:ext cx="200" cy="107"/>
            </a:xfrm>
            <a:custGeom>
              <a:avLst/>
              <a:gdLst>
                <a:gd name="T0" fmla="*/ 133 w 200"/>
                <a:gd name="T1" fmla="*/ 0 h 107"/>
                <a:gd name="T2" fmla="*/ 102 w 200"/>
                <a:gd name="T3" fmla="*/ 0 h 107"/>
                <a:gd name="T4" fmla="*/ 102 w 200"/>
                <a:gd name="T5" fmla="*/ 75 h 107"/>
                <a:gd name="T6" fmla="*/ 71 w 200"/>
                <a:gd name="T7" fmla="*/ 75 h 107"/>
                <a:gd name="T8" fmla="*/ 71 w 200"/>
                <a:gd name="T9" fmla="*/ 0 h 107"/>
                <a:gd name="T10" fmla="*/ 40 w 200"/>
                <a:gd name="T11" fmla="*/ 0 h 107"/>
                <a:gd name="T12" fmla="*/ 40 w 200"/>
                <a:gd name="T13" fmla="*/ 75 h 107"/>
                <a:gd name="T14" fmla="*/ 0 w 200"/>
                <a:gd name="T15" fmla="*/ 75 h 107"/>
                <a:gd name="T16" fmla="*/ 0 w 200"/>
                <a:gd name="T17" fmla="*/ 107 h 107"/>
                <a:gd name="T18" fmla="*/ 200 w 200"/>
                <a:gd name="T19" fmla="*/ 107 h 107"/>
                <a:gd name="T20" fmla="*/ 200 w 200"/>
                <a:gd name="T21" fmla="*/ 75 h 107"/>
                <a:gd name="T22" fmla="*/ 133 w 200"/>
                <a:gd name="T23" fmla="*/ 75 h 107"/>
                <a:gd name="T24" fmla="*/ 133 w 200"/>
                <a:gd name="T25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" h="107">
                  <a:moveTo>
                    <a:pt x="133" y="0"/>
                  </a:moveTo>
                  <a:lnTo>
                    <a:pt x="102" y="0"/>
                  </a:lnTo>
                  <a:lnTo>
                    <a:pt x="102" y="75"/>
                  </a:lnTo>
                  <a:lnTo>
                    <a:pt x="71" y="75"/>
                  </a:lnTo>
                  <a:lnTo>
                    <a:pt x="71" y="0"/>
                  </a:lnTo>
                  <a:lnTo>
                    <a:pt x="40" y="0"/>
                  </a:lnTo>
                  <a:lnTo>
                    <a:pt x="40" y="75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200" y="107"/>
                  </a:lnTo>
                  <a:lnTo>
                    <a:pt x="200" y="75"/>
                  </a:lnTo>
                  <a:lnTo>
                    <a:pt x="133" y="75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C67F667B-3A11-40EF-8B67-BF94E636D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1" y="2000"/>
              <a:ext cx="164" cy="141"/>
            </a:xfrm>
            <a:custGeom>
              <a:avLst/>
              <a:gdLst>
                <a:gd name="T0" fmla="*/ 133 w 164"/>
                <a:gd name="T1" fmla="*/ 141 h 141"/>
                <a:gd name="T2" fmla="*/ 164 w 164"/>
                <a:gd name="T3" fmla="*/ 141 h 141"/>
                <a:gd name="T4" fmla="*/ 164 w 164"/>
                <a:gd name="T5" fmla="*/ 0 h 141"/>
                <a:gd name="T6" fmla="*/ 0 w 164"/>
                <a:gd name="T7" fmla="*/ 0 h 141"/>
                <a:gd name="T8" fmla="*/ 0 w 164"/>
                <a:gd name="T9" fmla="*/ 32 h 141"/>
                <a:gd name="T10" fmla="*/ 133 w 164"/>
                <a:gd name="T11" fmla="*/ 32 h 141"/>
                <a:gd name="T12" fmla="*/ 133 w 164"/>
                <a:gd name="T13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" h="141">
                  <a:moveTo>
                    <a:pt x="133" y="141"/>
                  </a:moveTo>
                  <a:lnTo>
                    <a:pt x="164" y="141"/>
                  </a:lnTo>
                  <a:lnTo>
                    <a:pt x="164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133" y="32"/>
                  </a:lnTo>
                  <a:lnTo>
                    <a:pt x="133" y="1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F77C582F-966E-4464-9916-503626583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1" y="2000"/>
              <a:ext cx="197" cy="211"/>
            </a:xfrm>
            <a:custGeom>
              <a:avLst/>
              <a:gdLst>
                <a:gd name="T0" fmla="*/ 114 w 197"/>
                <a:gd name="T1" fmla="*/ 124 h 211"/>
                <a:gd name="T2" fmla="*/ 185 w 197"/>
                <a:gd name="T3" fmla="*/ 124 h 211"/>
                <a:gd name="T4" fmla="*/ 185 w 197"/>
                <a:gd name="T5" fmla="*/ 92 h 211"/>
                <a:gd name="T6" fmla="*/ 45 w 197"/>
                <a:gd name="T7" fmla="*/ 92 h 211"/>
                <a:gd name="T8" fmla="*/ 45 w 197"/>
                <a:gd name="T9" fmla="*/ 0 h 211"/>
                <a:gd name="T10" fmla="*/ 12 w 197"/>
                <a:gd name="T11" fmla="*/ 0 h 211"/>
                <a:gd name="T12" fmla="*/ 12 w 197"/>
                <a:gd name="T13" fmla="*/ 124 h 211"/>
                <a:gd name="T14" fmla="*/ 83 w 197"/>
                <a:gd name="T15" fmla="*/ 124 h 211"/>
                <a:gd name="T16" fmla="*/ 83 w 197"/>
                <a:gd name="T17" fmla="*/ 179 h 211"/>
                <a:gd name="T18" fmla="*/ 0 w 197"/>
                <a:gd name="T19" fmla="*/ 179 h 211"/>
                <a:gd name="T20" fmla="*/ 0 w 197"/>
                <a:gd name="T21" fmla="*/ 211 h 211"/>
                <a:gd name="T22" fmla="*/ 197 w 197"/>
                <a:gd name="T23" fmla="*/ 211 h 211"/>
                <a:gd name="T24" fmla="*/ 197 w 197"/>
                <a:gd name="T25" fmla="*/ 179 h 211"/>
                <a:gd name="T26" fmla="*/ 114 w 197"/>
                <a:gd name="T27" fmla="*/ 179 h 211"/>
                <a:gd name="T28" fmla="*/ 114 w 197"/>
                <a:gd name="T29" fmla="*/ 12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7" h="211">
                  <a:moveTo>
                    <a:pt x="114" y="124"/>
                  </a:moveTo>
                  <a:lnTo>
                    <a:pt x="185" y="124"/>
                  </a:lnTo>
                  <a:lnTo>
                    <a:pt x="185" y="92"/>
                  </a:lnTo>
                  <a:lnTo>
                    <a:pt x="45" y="92"/>
                  </a:lnTo>
                  <a:lnTo>
                    <a:pt x="45" y="0"/>
                  </a:lnTo>
                  <a:lnTo>
                    <a:pt x="12" y="0"/>
                  </a:lnTo>
                  <a:lnTo>
                    <a:pt x="12" y="124"/>
                  </a:lnTo>
                  <a:lnTo>
                    <a:pt x="83" y="124"/>
                  </a:lnTo>
                  <a:lnTo>
                    <a:pt x="83" y="179"/>
                  </a:lnTo>
                  <a:lnTo>
                    <a:pt x="0" y="179"/>
                  </a:lnTo>
                  <a:lnTo>
                    <a:pt x="0" y="211"/>
                  </a:lnTo>
                  <a:lnTo>
                    <a:pt x="197" y="211"/>
                  </a:lnTo>
                  <a:lnTo>
                    <a:pt x="197" y="179"/>
                  </a:lnTo>
                  <a:lnTo>
                    <a:pt x="114" y="179"/>
                  </a:lnTo>
                  <a:lnTo>
                    <a:pt x="114" y="1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5172A033-D6FE-4396-A2D0-1DB92F293F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16" y="2099"/>
              <a:ext cx="197" cy="141"/>
            </a:xfrm>
            <a:custGeom>
              <a:avLst/>
              <a:gdLst>
                <a:gd name="T0" fmla="*/ 0 w 197"/>
                <a:gd name="T1" fmla="*/ 34 h 141"/>
                <a:gd name="T2" fmla="*/ 48 w 197"/>
                <a:gd name="T3" fmla="*/ 34 h 141"/>
                <a:gd name="T4" fmla="*/ 48 w 197"/>
                <a:gd name="T5" fmla="*/ 56 h 141"/>
                <a:gd name="T6" fmla="*/ 10 w 197"/>
                <a:gd name="T7" fmla="*/ 56 h 141"/>
                <a:gd name="T8" fmla="*/ 10 w 197"/>
                <a:gd name="T9" fmla="*/ 90 h 141"/>
                <a:gd name="T10" fmla="*/ 159 w 197"/>
                <a:gd name="T11" fmla="*/ 90 h 141"/>
                <a:gd name="T12" fmla="*/ 159 w 197"/>
                <a:gd name="T13" fmla="*/ 141 h 141"/>
                <a:gd name="T14" fmla="*/ 190 w 197"/>
                <a:gd name="T15" fmla="*/ 141 h 141"/>
                <a:gd name="T16" fmla="*/ 190 w 197"/>
                <a:gd name="T17" fmla="*/ 56 h 141"/>
                <a:gd name="T18" fmla="*/ 150 w 197"/>
                <a:gd name="T19" fmla="*/ 56 h 141"/>
                <a:gd name="T20" fmla="*/ 150 w 197"/>
                <a:gd name="T21" fmla="*/ 34 h 141"/>
                <a:gd name="T22" fmla="*/ 197 w 197"/>
                <a:gd name="T23" fmla="*/ 34 h 141"/>
                <a:gd name="T24" fmla="*/ 197 w 197"/>
                <a:gd name="T25" fmla="*/ 0 h 141"/>
                <a:gd name="T26" fmla="*/ 0 w 197"/>
                <a:gd name="T27" fmla="*/ 0 h 141"/>
                <a:gd name="T28" fmla="*/ 0 w 197"/>
                <a:gd name="T29" fmla="*/ 34 h 141"/>
                <a:gd name="T30" fmla="*/ 81 w 197"/>
                <a:gd name="T31" fmla="*/ 34 h 141"/>
                <a:gd name="T32" fmla="*/ 119 w 197"/>
                <a:gd name="T33" fmla="*/ 34 h 141"/>
                <a:gd name="T34" fmla="*/ 119 w 197"/>
                <a:gd name="T35" fmla="*/ 56 h 141"/>
                <a:gd name="T36" fmla="*/ 81 w 197"/>
                <a:gd name="T37" fmla="*/ 56 h 141"/>
                <a:gd name="T38" fmla="*/ 81 w 197"/>
                <a:gd name="T39" fmla="*/ 3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7" h="141">
                  <a:moveTo>
                    <a:pt x="0" y="34"/>
                  </a:moveTo>
                  <a:lnTo>
                    <a:pt x="48" y="34"/>
                  </a:lnTo>
                  <a:lnTo>
                    <a:pt x="48" y="56"/>
                  </a:lnTo>
                  <a:lnTo>
                    <a:pt x="10" y="56"/>
                  </a:lnTo>
                  <a:lnTo>
                    <a:pt x="10" y="90"/>
                  </a:lnTo>
                  <a:lnTo>
                    <a:pt x="159" y="90"/>
                  </a:lnTo>
                  <a:lnTo>
                    <a:pt x="159" y="141"/>
                  </a:lnTo>
                  <a:lnTo>
                    <a:pt x="190" y="141"/>
                  </a:lnTo>
                  <a:lnTo>
                    <a:pt x="190" y="56"/>
                  </a:lnTo>
                  <a:lnTo>
                    <a:pt x="150" y="56"/>
                  </a:lnTo>
                  <a:lnTo>
                    <a:pt x="150" y="34"/>
                  </a:lnTo>
                  <a:lnTo>
                    <a:pt x="197" y="34"/>
                  </a:lnTo>
                  <a:lnTo>
                    <a:pt x="197" y="0"/>
                  </a:lnTo>
                  <a:lnTo>
                    <a:pt x="0" y="0"/>
                  </a:lnTo>
                  <a:lnTo>
                    <a:pt x="0" y="34"/>
                  </a:lnTo>
                  <a:close/>
                  <a:moveTo>
                    <a:pt x="81" y="34"/>
                  </a:moveTo>
                  <a:lnTo>
                    <a:pt x="119" y="34"/>
                  </a:lnTo>
                  <a:lnTo>
                    <a:pt x="119" y="56"/>
                  </a:lnTo>
                  <a:lnTo>
                    <a:pt x="81" y="56"/>
                  </a:lnTo>
                  <a:lnTo>
                    <a:pt x="81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66452C66-DA02-4714-9E9B-569F6901E6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9" y="1976"/>
              <a:ext cx="114" cy="116"/>
            </a:xfrm>
            <a:custGeom>
              <a:avLst/>
              <a:gdLst>
                <a:gd name="T0" fmla="*/ 24 w 48"/>
                <a:gd name="T1" fmla="*/ 48 h 48"/>
                <a:gd name="T2" fmla="*/ 48 w 48"/>
                <a:gd name="T3" fmla="*/ 24 h 48"/>
                <a:gd name="T4" fmla="*/ 24 w 48"/>
                <a:gd name="T5" fmla="*/ 0 h 48"/>
                <a:gd name="T6" fmla="*/ 0 w 48"/>
                <a:gd name="T7" fmla="*/ 24 h 48"/>
                <a:gd name="T8" fmla="*/ 24 w 48"/>
                <a:gd name="T9" fmla="*/ 48 h 48"/>
                <a:gd name="T10" fmla="*/ 24 w 48"/>
                <a:gd name="T11" fmla="*/ 13 h 48"/>
                <a:gd name="T12" fmla="*/ 35 w 48"/>
                <a:gd name="T13" fmla="*/ 24 h 48"/>
                <a:gd name="T14" fmla="*/ 24 w 48"/>
                <a:gd name="T15" fmla="*/ 34 h 48"/>
                <a:gd name="T16" fmla="*/ 13 w 48"/>
                <a:gd name="T17" fmla="*/ 24 h 48"/>
                <a:gd name="T18" fmla="*/ 24 w 48"/>
                <a:gd name="T19" fmla="*/ 1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37" y="48"/>
                    <a:pt x="48" y="37"/>
                    <a:pt x="48" y="24"/>
                  </a:cubicBezTo>
                  <a:cubicBezTo>
                    <a:pt x="48" y="10"/>
                    <a:pt x="37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lose/>
                  <a:moveTo>
                    <a:pt x="24" y="13"/>
                  </a:moveTo>
                  <a:cubicBezTo>
                    <a:pt x="30" y="13"/>
                    <a:pt x="35" y="18"/>
                    <a:pt x="35" y="24"/>
                  </a:cubicBezTo>
                  <a:cubicBezTo>
                    <a:pt x="35" y="30"/>
                    <a:pt x="30" y="34"/>
                    <a:pt x="24" y="34"/>
                  </a:cubicBezTo>
                  <a:cubicBezTo>
                    <a:pt x="18" y="34"/>
                    <a:pt x="13" y="30"/>
                    <a:pt x="13" y="24"/>
                  </a:cubicBezTo>
                  <a:cubicBezTo>
                    <a:pt x="13" y="18"/>
                    <a:pt x="18" y="13"/>
                    <a:pt x="24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C57A8DA2-5934-4DC1-B542-07B6594764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4" y="2141"/>
              <a:ext cx="114" cy="116"/>
            </a:xfrm>
            <a:custGeom>
              <a:avLst/>
              <a:gdLst>
                <a:gd name="T0" fmla="*/ 24 w 48"/>
                <a:gd name="T1" fmla="*/ 0 h 48"/>
                <a:gd name="T2" fmla="*/ 0 w 48"/>
                <a:gd name="T3" fmla="*/ 24 h 48"/>
                <a:gd name="T4" fmla="*/ 24 w 48"/>
                <a:gd name="T5" fmla="*/ 48 h 48"/>
                <a:gd name="T6" fmla="*/ 48 w 48"/>
                <a:gd name="T7" fmla="*/ 24 h 48"/>
                <a:gd name="T8" fmla="*/ 24 w 48"/>
                <a:gd name="T9" fmla="*/ 0 h 48"/>
                <a:gd name="T10" fmla="*/ 24 w 48"/>
                <a:gd name="T11" fmla="*/ 35 h 48"/>
                <a:gd name="T12" fmla="*/ 13 w 48"/>
                <a:gd name="T13" fmla="*/ 24 h 48"/>
                <a:gd name="T14" fmla="*/ 24 w 48"/>
                <a:gd name="T15" fmla="*/ 13 h 48"/>
                <a:gd name="T16" fmla="*/ 35 w 48"/>
                <a:gd name="T17" fmla="*/ 24 h 48"/>
                <a:gd name="T18" fmla="*/ 24 w 48"/>
                <a:gd name="T19" fmla="*/ 3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8"/>
                    <a:pt x="24" y="48"/>
                  </a:cubicBezTo>
                  <a:cubicBezTo>
                    <a:pt x="37" y="48"/>
                    <a:pt x="48" y="38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lose/>
                  <a:moveTo>
                    <a:pt x="24" y="35"/>
                  </a:moveTo>
                  <a:cubicBezTo>
                    <a:pt x="18" y="35"/>
                    <a:pt x="13" y="30"/>
                    <a:pt x="13" y="24"/>
                  </a:cubicBezTo>
                  <a:cubicBezTo>
                    <a:pt x="13" y="18"/>
                    <a:pt x="18" y="13"/>
                    <a:pt x="24" y="13"/>
                  </a:cubicBezTo>
                  <a:cubicBezTo>
                    <a:pt x="30" y="13"/>
                    <a:pt x="35" y="18"/>
                    <a:pt x="35" y="24"/>
                  </a:cubicBezTo>
                  <a:cubicBezTo>
                    <a:pt x="35" y="30"/>
                    <a:pt x="30" y="35"/>
                    <a:pt x="24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72C0A261-6AD2-4281-BBA4-522C8F351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2" y="2000"/>
              <a:ext cx="183" cy="133"/>
            </a:xfrm>
            <a:custGeom>
              <a:avLst/>
              <a:gdLst>
                <a:gd name="T0" fmla="*/ 0 w 183"/>
                <a:gd name="T1" fmla="*/ 85 h 133"/>
                <a:gd name="T2" fmla="*/ 76 w 183"/>
                <a:gd name="T3" fmla="*/ 85 h 133"/>
                <a:gd name="T4" fmla="*/ 76 w 183"/>
                <a:gd name="T5" fmla="*/ 102 h 133"/>
                <a:gd name="T6" fmla="*/ 0 w 183"/>
                <a:gd name="T7" fmla="*/ 102 h 133"/>
                <a:gd name="T8" fmla="*/ 0 w 183"/>
                <a:gd name="T9" fmla="*/ 133 h 133"/>
                <a:gd name="T10" fmla="*/ 183 w 183"/>
                <a:gd name="T11" fmla="*/ 133 h 133"/>
                <a:gd name="T12" fmla="*/ 183 w 183"/>
                <a:gd name="T13" fmla="*/ 102 h 133"/>
                <a:gd name="T14" fmla="*/ 107 w 183"/>
                <a:gd name="T15" fmla="*/ 102 h 133"/>
                <a:gd name="T16" fmla="*/ 107 w 183"/>
                <a:gd name="T17" fmla="*/ 85 h 133"/>
                <a:gd name="T18" fmla="*/ 183 w 183"/>
                <a:gd name="T19" fmla="*/ 85 h 133"/>
                <a:gd name="T20" fmla="*/ 183 w 183"/>
                <a:gd name="T21" fmla="*/ 51 h 133"/>
                <a:gd name="T22" fmla="*/ 33 w 183"/>
                <a:gd name="T23" fmla="*/ 51 h 133"/>
                <a:gd name="T24" fmla="*/ 33 w 183"/>
                <a:gd name="T25" fmla="*/ 32 h 133"/>
                <a:gd name="T26" fmla="*/ 183 w 183"/>
                <a:gd name="T27" fmla="*/ 32 h 133"/>
                <a:gd name="T28" fmla="*/ 183 w 183"/>
                <a:gd name="T29" fmla="*/ 0 h 133"/>
                <a:gd name="T30" fmla="*/ 0 w 183"/>
                <a:gd name="T31" fmla="*/ 0 h 133"/>
                <a:gd name="T32" fmla="*/ 0 w 183"/>
                <a:gd name="T33" fmla="*/ 8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" h="133">
                  <a:moveTo>
                    <a:pt x="0" y="85"/>
                  </a:moveTo>
                  <a:lnTo>
                    <a:pt x="76" y="85"/>
                  </a:lnTo>
                  <a:lnTo>
                    <a:pt x="76" y="102"/>
                  </a:lnTo>
                  <a:lnTo>
                    <a:pt x="0" y="102"/>
                  </a:lnTo>
                  <a:lnTo>
                    <a:pt x="0" y="133"/>
                  </a:lnTo>
                  <a:lnTo>
                    <a:pt x="183" y="133"/>
                  </a:lnTo>
                  <a:lnTo>
                    <a:pt x="183" y="102"/>
                  </a:lnTo>
                  <a:lnTo>
                    <a:pt x="107" y="102"/>
                  </a:lnTo>
                  <a:lnTo>
                    <a:pt x="107" y="85"/>
                  </a:lnTo>
                  <a:lnTo>
                    <a:pt x="183" y="85"/>
                  </a:lnTo>
                  <a:lnTo>
                    <a:pt x="183" y="51"/>
                  </a:lnTo>
                  <a:lnTo>
                    <a:pt x="33" y="51"/>
                  </a:lnTo>
                  <a:lnTo>
                    <a:pt x="33" y="32"/>
                  </a:lnTo>
                  <a:lnTo>
                    <a:pt x="183" y="32"/>
                  </a:lnTo>
                  <a:lnTo>
                    <a:pt x="183" y="0"/>
                  </a:lnTo>
                  <a:lnTo>
                    <a:pt x="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4860CAAD-AA67-449C-A727-53BAA33A03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45" y="2141"/>
              <a:ext cx="117" cy="116"/>
            </a:xfrm>
            <a:custGeom>
              <a:avLst/>
              <a:gdLst>
                <a:gd name="T0" fmla="*/ 25 w 49"/>
                <a:gd name="T1" fmla="*/ 0 h 48"/>
                <a:gd name="T2" fmla="*/ 0 w 49"/>
                <a:gd name="T3" fmla="*/ 24 h 48"/>
                <a:gd name="T4" fmla="*/ 25 w 49"/>
                <a:gd name="T5" fmla="*/ 48 h 48"/>
                <a:gd name="T6" fmla="*/ 49 w 49"/>
                <a:gd name="T7" fmla="*/ 24 h 48"/>
                <a:gd name="T8" fmla="*/ 25 w 49"/>
                <a:gd name="T9" fmla="*/ 0 h 48"/>
                <a:gd name="T10" fmla="*/ 25 w 49"/>
                <a:gd name="T11" fmla="*/ 35 h 48"/>
                <a:gd name="T12" fmla="*/ 14 w 49"/>
                <a:gd name="T13" fmla="*/ 24 h 48"/>
                <a:gd name="T14" fmla="*/ 25 w 49"/>
                <a:gd name="T15" fmla="*/ 13 h 48"/>
                <a:gd name="T16" fmla="*/ 35 w 49"/>
                <a:gd name="T17" fmla="*/ 24 h 48"/>
                <a:gd name="T18" fmla="*/ 25 w 49"/>
                <a:gd name="T19" fmla="*/ 3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8">
                  <a:moveTo>
                    <a:pt x="25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8"/>
                    <a:pt x="25" y="48"/>
                  </a:cubicBezTo>
                  <a:cubicBezTo>
                    <a:pt x="38" y="48"/>
                    <a:pt x="49" y="38"/>
                    <a:pt x="49" y="24"/>
                  </a:cubicBezTo>
                  <a:cubicBezTo>
                    <a:pt x="49" y="11"/>
                    <a:pt x="38" y="0"/>
                    <a:pt x="25" y="0"/>
                  </a:cubicBezTo>
                  <a:close/>
                  <a:moveTo>
                    <a:pt x="25" y="35"/>
                  </a:moveTo>
                  <a:cubicBezTo>
                    <a:pt x="19" y="35"/>
                    <a:pt x="14" y="30"/>
                    <a:pt x="14" y="24"/>
                  </a:cubicBezTo>
                  <a:cubicBezTo>
                    <a:pt x="14" y="18"/>
                    <a:pt x="19" y="13"/>
                    <a:pt x="25" y="13"/>
                  </a:cubicBezTo>
                  <a:cubicBezTo>
                    <a:pt x="30" y="13"/>
                    <a:pt x="35" y="18"/>
                    <a:pt x="35" y="24"/>
                  </a:cubicBezTo>
                  <a:cubicBezTo>
                    <a:pt x="35" y="30"/>
                    <a:pt x="30" y="35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439E6FDA-B385-43B7-9EDB-0C2DF2AED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" y="2095"/>
              <a:ext cx="148" cy="79"/>
            </a:xfrm>
            <a:custGeom>
              <a:avLst/>
              <a:gdLst>
                <a:gd name="T0" fmla="*/ 57 w 148"/>
                <a:gd name="T1" fmla="*/ 79 h 79"/>
                <a:gd name="T2" fmla="*/ 91 w 148"/>
                <a:gd name="T3" fmla="*/ 79 h 79"/>
                <a:gd name="T4" fmla="*/ 91 w 148"/>
                <a:gd name="T5" fmla="*/ 31 h 79"/>
                <a:gd name="T6" fmla="*/ 148 w 148"/>
                <a:gd name="T7" fmla="*/ 31 h 79"/>
                <a:gd name="T8" fmla="*/ 148 w 148"/>
                <a:gd name="T9" fmla="*/ 0 h 79"/>
                <a:gd name="T10" fmla="*/ 0 w 148"/>
                <a:gd name="T11" fmla="*/ 0 h 79"/>
                <a:gd name="T12" fmla="*/ 0 w 148"/>
                <a:gd name="T13" fmla="*/ 31 h 79"/>
                <a:gd name="T14" fmla="*/ 57 w 148"/>
                <a:gd name="T15" fmla="*/ 31 h 79"/>
                <a:gd name="T16" fmla="*/ 57 w 148"/>
                <a:gd name="T1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79">
                  <a:moveTo>
                    <a:pt x="57" y="79"/>
                  </a:moveTo>
                  <a:lnTo>
                    <a:pt x="91" y="79"/>
                  </a:lnTo>
                  <a:lnTo>
                    <a:pt x="91" y="31"/>
                  </a:lnTo>
                  <a:lnTo>
                    <a:pt x="148" y="31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31"/>
                  </a:lnTo>
                  <a:lnTo>
                    <a:pt x="57" y="31"/>
                  </a:lnTo>
                  <a:lnTo>
                    <a:pt x="57" y="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D14CA403-A23F-4BAA-9D5A-50D126D5F1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1" y="1979"/>
              <a:ext cx="76" cy="203"/>
            </a:xfrm>
            <a:custGeom>
              <a:avLst/>
              <a:gdLst>
                <a:gd name="T0" fmla="*/ 0 w 76"/>
                <a:gd name="T1" fmla="*/ 188 h 203"/>
                <a:gd name="T2" fmla="*/ 45 w 76"/>
                <a:gd name="T3" fmla="*/ 188 h 203"/>
                <a:gd name="T4" fmla="*/ 45 w 76"/>
                <a:gd name="T5" fmla="*/ 203 h 203"/>
                <a:gd name="T6" fmla="*/ 76 w 76"/>
                <a:gd name="T7" fmla="*/ 203 h 203"/>
                <a:gd name="T8" fmla="*/ 76 w 76"/>
                <a:gd name="T9" fmla="*/ 0 h 203"/>
                <a:gd name="T10" fmla="*/ 45 w 76"/>
                <a:gd name="T11" fmla="*/ 0 h 203"/>
                <a:gd name="T12" fmla="*/ 45 w 76"/>
                <a:gd name="T13" fmla="*/ 154 h 203"/>
                <a:gd name="T14" fmla="*/ 0 w 76"/>
                <a:gd name="T15" fmla="*/ 154 h 203"/>
                <a:gd name="T16" fmla="*/ 0 w 76"/>
                <a:gd name="T17" fmla="*/ 188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203">
                  <a:moveTo>
                    <a:pt x="0" y="188"/>
                  </a:moveTo>
                  <a:lnTo>
                    <a:pt x="45" y="188"/>
                  </a:lnTo>
                  <a:lnTo>
                    <a:pt x="45" y="203"/>
                  </a:lnTo>
                  <a:lnTo>
                    <a:pt x="76" y="203"/>
                  </a:lnTo>
                  <a:lnTo>
                    <a:pt x="76" y="0"/>
                  </a:lnTo>
                  <a:lnTo>
                    <a:pt x="45" y="0"/>
                  </a:lnTo>
                  <a:lnTo>
                    <a:pt x="45" y="154"/>
                  </a:lnTo>
                  <a:lnTo>
                    <a:pt x="0" y="154"/>
                  </a:lnTo>
                  <a:lnTo>
                    <a:pt x="0" y="1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7C820448-FC3F-4333-919C-F26930E66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" y="2155"/>
              <a:ext cx="202" cy="85"/>
            </a:xfrm>
            <a:custGeom>
              <a:avLst/>
              <a:gdLst>
                <a:gd name="T0" fmla="*/ 34 w 202"/>
                <a:gd name="T1" fmla="*/ 51 h 85"/>
                <a:gd name="T2" fmla="*/ 34 w 202"/>
                <a:gd name="T3" fmla="*/ 0 h 85"/>
                <a:gd name="T4" fmla="*/ 0 w 202"/>
                <a:gd name="T5" fmla="*/ 0 h 85"/>
                <a:gd name="T6" fmla="*/ 0 w 202"/>
                <a:gd name="T7" fmla="*/ 85 h 85"/>
                <a:gd name="T8" fmla="*/ 202 w 202"/>
                <a:gd name="T9" fmla="*/ 85 h 85"/>
                <a:gd name="T10" fmla="*/ 202 w 202"/>
                <a:gd name="T11" fmla="*/ 51 h 85"/>
                <a:gd name="T12" fmla="*/ 34 w 202"/>
                <a:gd name="T13" fmla="*/ 5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2" h="85">
                  <a:moveTo>
                    <a:pt x="34" y="51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85"/>
                  </a:lnTo>
                  <a:lnTo>
                    <a:pt x="202" y="85"/>
                  </a:lnTo>
                  <a:lnTo>
                    <a:pt x="202" y="51"/>
                  </a:lnTo>
                  <a:lnTo>
                    <a:pt x="34" y="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C8905636-1110-4005-80E4-2A8AE9B2C3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1" y="1976"/>
              <a:ext cx="110" cy="111"/>
            </a:xfrm>
            <a:custGeom>
              <a:avLst/>
              <a:gdLst>
                <a:gd name="T0" fmla="*/ 23 w 46"/>
                <a:gd name="T1" fmla="*/ 46 h 46"/>
                <a:gd name="T2" fmla="*/ 46 w 46"/>
                <a:gd name="T3" fmla="*/ 23 h 46"/>
                <a:gd name="T4" fmla="*/ 23 w 46"/>
                <a:gd name="T5" fmla="*/ 0 h 46"/>
                <a:gd name="T6" fmla="*/ 0 w 46"/>
                <a:gd name="T7" fmla="*/ 23 h 46"/>
                <a:gd name="T8" fmla="*/ 23 w 46"/>
                <a:gd name="T9" fmla="*/ 46 h 46"/>
                <a:gd name="T10" fmla="*/ 23 w 46"/>
                <a:gd name="T11" fmla="*/ 13 h 46"/>
                <a:gd name="T12" fmla="*/ 33 w 46"/>
                <a:gd name="T13" fmla="*/ 23 h 46"/>
                <a:gd name="T14" fmla="*/ 23 w 46"/>
                <a:gd name="T15" fmla="*/ 33 h 46"/>
                <a:gd name="T16" fmla="*/ 13 w 46"/>
                <a:gd name="T17" fmla="*/ 23 h 46"/>
                <a:gd name="T18" fmla="*/ 23 w 46"/>
                <a:gd name="T19" fmla="*/ 1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46"/>
                  </a:move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lose/>
                  <a:moveTo>
                    <a:pt x="23" y="13"/>
                  </a:moveTo>
                  <a:cubicBezTo>
                    <a:pt x="28" y="13"/>
                    <a:pt x="33" y="18"/>
                    <a:pt x="33" y="23"/>
                  </a:cubicBezTo>
                  <a:cubicBezTo>
                    <a:pt x="33" y="28"/>
                    <a:pt x="28" y="33"/>
                    <a:pt x="23" y="33"/>
                  </a:cubicBezTo>
                  <a:cubicBezTo>
                    <a:pt x="18" y="33"/>
                    <a:pt x="13" y="28"/>
                    <a:pt x="13" y="23"/>
                  </a:cubicBezTo>
                  <a:cubicBezTo>
                    <a:pt x="13" y="18"/>
                    <a:pt x="18" y="13"/>
                    <a:pt x="23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40502F66-0FAF-4AAA-B96F-412F612A0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" y="2295"/>
              <a:ext cx="50" cy="53"/>
            </a:xfrm>
            <a:custGeom>
              <a:avLst/>
              <a:gdLst>
                <a:gd name="T0" fmla="*/ 0 w 21"/>
                <a:gd name="T1" fmla="*/ 0 h 22"/>
                <a:gd name="T2" fmla="*/ 5 w 21"/>
                <a:gd name="T3" fmla="*/ 0 h 22"/>
                <a:gd name="T4" fmla="*/ 5 w 21"/>
                <a:gd name="T5" fmla="*/ 10 h 22"/>
                <a:gd name="T6" fmla="*/ 15 w 21"/>
                <a:gd name="T7" fmla="*/ 0 h 22"/>
                <a:gd name="T8" fmla="*/ 21 w 21"/>
                <a:gd name="T9" fmla="*/ 0 h 22"/>
                <a:gd name="T10" fmla="*/ 11 w 21"/>
                <a:gd name="T11" fmla="*/ 10 h 22"/>
                <a:gd name="T12" fmla="*/ 21 w 21"/>
                <a:gd name="T13" fmla="*/ 22 h 22"/>
                <a:gd name="T14" fmla="*/ 16 w 21"/>
                <a:gd name="T15" fmla="*/ 22 h 22"/>
                <a:gd name="T16" fmla="*/ 8 w 21"/>
                <a:gd name="T17" fmla="*/ 12 h 22"/>
                <a:gd name="T18" fmla="*/ 5 w 21"/>
                <a:gd name="T19" fmla="*/ 15 h 22"/>
                <a:gd name="T20" fmla="*/ 5 w 21"/>
                <a:gd name="T21" fmla="*/ 22 h 22"/>
                <a:gd name="T22" fmla="*/ 0 w 21"/>
                <a:gd name="T23" fmla="*/ 22 h 22"/>
                <a:gd name="T24" fmla="*/ 0 w 21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22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8" y="7"/>
                    <a:pt x="11" y="4"/>
                    <a:pt x="15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B88AF02D-DEBE-43A5-87B2-14CE821448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21" y="2310"/>
              <a:ext cx="38" cy="41"/>
            </a:xfrm>
            <a:custGeom>
              <a:avLst/>
              <a:gdLst>
                <a:gd name="T0" fmla="*/ 16 w 16"/>
                <a:gd name="T1" fmla="*/ 8 h 17"/>
                <a:gd name="T2" fmla="*/ 8 w 16"/>
                <a:gd name="T3" fmla="*/ 17 h 17"/>
                <a:gd name="T4" fmla="*/ 0 w 16"/>
                <a:gd name="T5" fmla="*/ 8 h 17"/>
                <a:gd name="T6" fmla="*/ 8 w 16"/>
                <a:gd name="T7" fmla="*/ 0 h 17"/>
                <a:gd name="T8" fmla="*/ 16 w 16"/>
                <a:gd name="T9" fmla="*/ 8 h 17"/>
                <a:gd name="T10" fmla="*/ 4 w 16"/>
                <a:gd name="T11" fmla="*/ 8 h 17"/>
                <a:gd name="T12" fmla="*/ 8 w 16"/>
                <a:gd name="T13" fmla="*/ 13 h 17"/>
                <a:gd name="T14" fmla="*/ 12 w 16"/>
                <a:gd name="T15" fmla="*/ 8 h 17"/>
                <a:gd name="T16" fmla="*/ 8 w 16"/>
                <a:gd name="T17" fmla="*/ 3 h 17"/>
                <a:gd name="T18" fmla="*/ 4 w 16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7">
                  <a:moveTo>
                    <a:pt x="16" y="8"/>
                  </a:moveTo>
                  <a:cubicBezTo>
                    <a:pt x="16" y="13"/>
                    <a:pt x="13" y="17"/>
                    <a:pt x="8" y="17"/>
                  </a:cubicBezTo>
                  <a:cubicBezTo>
                    <a:pt x="2" y="17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6" y="4"/>
                    <a:pt x="16" y="8"/>
                  </a:cubicBezTo>
                  <a:close/>
                  <a:moveTo>
                    <a:pt x="4" y="8"/>
                  </a:moveTo>
                  <a:cubicBezTo>
                    <a:pt x="4" y="11"/>
                    <a:pt x="5" y="13"/>
                    <a:pt x="8" y="13"/>
                  </a:cubicBezTo>
                  <a:cubicBezTo>
                    <a:pt x="11" y="13"/>
                    <a:pt x="12" y="11"/>
                    <a:pt x="12" y="8"/>
                  </a:cubicBezTo>
                  <a:cubicBezTo>
                    <a:pt x="12" y="6"/>
                    <a:pt x="11" y="3"/>
                    <a:pt x="8" y="3"/>
                  </a:cubicBezTo>
                  <a:cubicBezTo>
                    <a:pt x="5" y="3"/>
                    <a:pt x="4" y="6"/>
                    <a:pt x="4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32">
              <a:extLst>
                <a:ext uri="{FF2B5EF4-FFF2-40B4-BE49-F238E27FC236}">
                  <a16:creationId xmlns:a16="http://schemas.microsoft.com/office/drawing/2014/main" id="{80705408-1D65-4B37-A965-B9699B34F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8" y="2310"/>
              <a:ext cx="24" cy="38"/>
            </a:xfrm>
            <a:custGeom>
              <a:avLst/>
              <a:gdLst>
                <a:gd name="T0" fmla="*/ 0 w 10"/>
                <a:gd name="T1" fmla="*/ 5 h 16"/>
                <a:gd name="T2" fmla="*/ 0 w 10"/>
                <a:gd name="T3" fmla="*/ 0 h 16"/>
                <a:gd name="T4" fmla="*/ 4 w 10"/>
                <a:gd name="T5" fmla="*/ 0 h 16"/>
                <a:gd name="T6" fmla="*/ 4 w 10"/>
                <a:gd name="T7" fmla="*/ 4 h 16"/>
                <a:gd name="T8" fmla="*/ 10 w 10"/>
                <a:gd name="T9" fmla="*/ 0 h 16"/>
                <a:gd name="T10" fmla="*/ 10 w 10"/>
                <a:gd name="T11" fmla="*/ 4 h 16"/>
                <a:gd name="T12" fmla="*/ 4 w 10"/>
                <a:gd name="T13" fmla="*/ 10 h 16"/>
                <a:gd name="T14" fmla="*/ 4 w 10"/>
                <a:gd name="T15" fmla="*/ 16 h 16"/>
                <a:gd name="T16" fmla="*/ 0 w 10"/>
                <a:gd name="T17" fmla="*/ 16 h 16"/>
                <a:gd name="T18" fmla="*/ 0 w 10"/>
                <a:gd name="T19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6">
                  <a:moveTo>
                    <a:pt x="0" y="5"/>
                  </a:move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4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6" y="4"/>
                    <a:pt x="4" y="6"/>
                    <a:pt x="4" y="1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33">
              <a:extLst>
                <a:ext uri="{FF2B5EF4-FFF2-40B4-BE49-F238E27FC236}">
                  <a16:creationId xmlns:a16="http://schemas.microsoft.com/office/drawing/2014/main" id="{92112B7D-4D31-4DF0-8E8C-C8309FDF98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7" y="2310"/>
              <a:ext cx="38" cy="41"/>
            </a:xfrm>
            <a:custGeom>
              <a:avLst/>
              <a:gdLst>
                <a:gd name="T0" fmla="*/ 4 w 16"/>
                <a:gd name="T1" fmla="*/ 9 h 17"/>
                <a:gd name="T2" fmla="*/ 8 w 16"/>
                <a:gd name="T3" fmla="*/ 13 h 17"/>
                <a:gd name="T4" fmla="*/ 11 w 16"/>
                <a:gd name="T5" fmla="*/ 11 h 17"/>
                <a:gd name="T6" fmla="*/ 16 w 16"/>
                <a:gd name="T7" fmla="*/ 11 h 17"/>
                <a:gd name="T8" fmla="*/ 8 w 16"/>
                <a:gd name="T9" fmla="*/ 17 h 17"/>
                <a:gd name="T10" fmla="*/ 0 w 16"/>
                <a:gd name="T11" fmla="*/ 8 h 17"/>
                <a:gd name="T12" fmla="*/ 8 w 16"/>
                <a:gd name="T13" fmla="*/ 0 h 17"/>
                <a:gd name="T14" fmla="*/ 16 w 16"/>
                <a:gd name="T15" fmla="*/ 8 h 17"/>
                <a:gd name="T16" fmla="*/ 16 w 16"/>
                <a:gd name="T17" fmla="*/ 9 h 17"/>
                <a:gd name="T18" fmla="*/ 4 w 16"/>
                <a:gd name="T19" fmla="*/ 9 h 17"/>
                <a:gd name="T20" fmla="*/ 12 w 16"/>
                <a:gd name="T21" fmla="*/ 7 h 17"/>
                <a:gd name="T22" fmla="*/ 8 w 16"/>
                <a:gd name="T23" fmla="*/ 3 h 17"/>
                <a:gd name="T24" fmla="*/ 4 w 16"/>
                <a:gd name="T25" fmla="*/ 7 h 17"/>
                <a:gd name="T26" fmla="*/ 12 w 16"/>
                <a:gd name="T27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7">
                  <a:moveTo>
                    <a:pt x="4" y="9"/>
                  </a:moveTo>
                  <a:cubicBezTo>
                    <a:pt x="4" y="12"/>
                    <a:pt x="5" y="13"/>
                    <a:pt x="8" y="13"/>
                  </a:cubicBezTo>
                  <a:cubicBezTo>
                    <a:pt x="10" y="13"/>
                    <a:pt x="11" y="13"/>
                    <a:pt x="11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4"/>
                    <a:pt x="12" y="17"/>
                    <a:pt x="8" y="17"/>
                  </a:cubicBezTo>
                  <a:cubicBezTo>
                    <a:pt x="2" y="17"/>
                    <a:pt x="0" y="12"/>
                    <a:pt x="0" y="8"/>
                  </a:cubicBezTo>
                  <a:cubicBezTo>
                    <a:pt x="0" y="4"/>
                    <a:pt x="2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lnTo>
                    <a:pt x="4" y="9"/>
                  </a:lnTo>
                  <a:close/>
                  <a:moveTo>
                    <a:pt x="12" y="7"/>
                  </a:moveTo>
                  <a:cubicBezTo>
                    <a:pt x="11" y="5"/>
                    <a:pt x="11" y="3"/>
                    <a:pt x="8" y="3"/>
                  </a:cubicBezTo>
                  <a:cubicBezTo>
                    <a:pt x="5" y="3"/>
                    <a:pt x="4" y="5"/>
                    <a:pt x="4" y="7"/>
                  </a:cubicBezTo>
                  <a:lnTo>
                    <a:pt x="12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34">
              <a:extLst>
                <a:ext uri="{FF2B5EF4-FFF2-40B4-BE49-F238E27FC236}">
                  <a16:creationId xmlns:a16="http://schemas.microsoft.com/office/drawing/2014/main" id="{B9449837-4705-4BDA-B609-A0E2A6F2DC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0" y="2310"/>
              <a:ext cx="35" cy="41"/>
            </a:xfrm>
            <a:custGeom>
              <a:avLst/>
              <a:gdLst>
                <a:gd name="T0" fmla="*/ 15 w 15"/>
                <a:gd name="T1" fmla="*/ 12 h 17"/>
                <a:gd name="T2" fmla="*/ 15 w 15"/>
                <a:gd name="T3" fmla="*/ 16 h 17"/>
                <a:gd name="T4" fmla="*/ 12 w 15"/>
                <a:gd name="T5" fmla="*/ 16 h 17"/>
                <a:gd name="T6" fmla="*/ 11 w 15"/>
                <a:gd name="T7" fmla="*/ 14 h 17"/>
                <a:gd name="T8" fmla="*/ 6 w 15"/>
                <a:gd name="T9" fmla="*/ 17 h 17"/>
                <a:gd name="T10" fmla="*/ 0 w 15"/>
                <a:gd name="T11" fmla="*/ 11 h 17"/>
                <a:gd name="T12" fmla="*/ 8 w 15"/>
                <a:gd name="T13" fmla="*/ 6 h 17"/>
                <a:gd name="T14" fmla="*/ 11 w 15"/>
                <a:gd name="T15" fmla="*/ 6 h 17"/>
                <a:gd name="T16" fmla="*/ 11 w 15"/>
                <a:gd name="T17" fmla="*/ 6 h 17"/>
                <a:gd name="T18" fmla="*/ 8 w 15"/>
                <a:gd name="T19" fmla="*/ 3 h 17"/>
                <a:gd name="T20" fmla="*/ 5 w 15"/>
                <a:gd name="T21" fmla="*/ 5 h 17"/>
                <a:gd name="T22" fmla="*/ 1 w 15"/>
                <a:gd name="T23" fmla="*/ 5 h 17"/>
                <a:gd name="T24" fmla="*/ 8 w 15"/>
                <a:gd name="T25" fmla="*/ 0 h 17"/>
                <a:gd name="T26" fmla="*/ 15 w 15"/>
                <a:gd name="T27" fmla="*/ 6 h 17"/>
                <a:gd name="T28" fmla="*/ 15 w 15"/>
                <a:gd name="T29" fmla="*/ 12 h 17"/>
                <a:gd name="T30" fmla="*/ 11 w 15"/>
                <a:gd name="T31" fmla="*/ 9 h 17"/>
                <a:gd name="T32" fmla="*/ 8 w 15"/>
                <a:gd name="T33" fmla="*/ 9 h 17"/>
                <a:gd name="T34" fmla="*/ 4 w 15"/>
                <a:gd name="T35" fmla="*/ 11 h 17"/>
                <a:gd name="T36" fmla="*/ 7 w 15"/>
                <a:gd name="T37" fmla="*/ 13 h 17"/>
                <a:gd name="T38" fmla="*/ 11 w 15"/>
                <a:gd name="T3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7">
                  <a:moveTo>
                    <a:pt x="15" y="12"/>
                  </a:moveTo>
                  <a:cubicBezTo>
                    <a:pt x="15" y="14"/>
                    <a:pt x="15" y="16"/>
                    <a:pt x="15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1" y="16"/>
                    <a:pt x="11" y="15"/>
                    <a:pt x="11" y="14"/>
                  </a:cubicBezTo>
                  <a:cubicBezTo>
                    <a:pt x="11" y="16"/>
                    <a:pt x="9" y="17"/>
                    <a:pt x="6" y="17"/>
                  </a:cubicBezTo>
                  <a:cubicBezTo>
                    <a:pt x="2" y="17"/>
                    <a:pt x="0" y="14"/>
                    <a:pt x="0" y="11"/>
                  </a:cubicBezTo>
                  <a:cubicBezTo>
                    <a:pt x="0" y="7"/>
                    <a:pt x="4" y="6"/>
                    <a:pt x="8" y="6"/>
                  </a:cubicBezTo>
                  <a:cubicBezTo>
                    <a:pt x="9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4"/>
                    <a:pt x="11" y="3"/>
                    <a:pt x="8" y="3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2" y="0"/>
                    <a:pt x="8" y="0"/>
                  </a:cubicBezTo>
                  <a:cubicBezTo>
                    <a:pt x="14" y="0"/>
                    <a:pt x="15" y="3"/>
                    <a:pt x="15" y="6"/>
                  </a:cubicBezTo>
                  <a:lnTo>
                    <a:pt x="15" y="12"/>
                  </a:lnTo>
                  <a:close/>
                  <a:moveTo>
                    <a:pt x="11" y="9"/>
                  </a:moveTo>
                  <a:cubicBezTo>
                    <a:pt x="11" y="9"/>
                    <a:pt x="10" y="9"/>
                    <a:pt x="8" y="9"/>
                  </a:cubicBezTo>
                  <a:cubicBezTo>
                    <a:pt x="5" y="9"/>
                    <a:pt x="4" y="10"/>
                    <a:pt x="4" y="11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35">
              <a:extLst>
                <a:ext uri="{FF2B5EF4-FFF2-40B4-BE49-F238E27FC236}">
                  <a16:creationId xmlns:a16="http://schemas.microsoft.com/office/drawing/2014/main" id="{E432C069-C5DC-4F91-9B42-41A2D2D7E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" y="2295"/>
              <a:ext cx="41" cy="53"/>
            </a:xfrm>
            <a:custGeom>
              <a:avLst/>
              <a:gdLst>
                <a:gd name="T0" fmla="*/ 39 w 41"/>
                <a:gd name="T1" fmla="*/ 32 h 53"/>
                <a:gd name="T2" fmla="*/ 10 w 41"/>
                <a:gd name="T3" fmla="*/ 32 h 53"/>
                <a:gd name="T4" fmla="*/ 10 w 41"/>
                <a:gd name="T5" fmla="*/ 44 h 53"/>
                <a:gd name="T6" fmla="*/ 41 w 41"/>
                <a:gd name="T7" fmla="*/ 44 h 53"/>
                <a:gd name="T8" fmla="*/ 41 w 41"/>
                <a:gd name="T9" fmla="*/ 53 h 53"/>
                <a:gd name="T10" fmla="*/ 0 w 41"/>
                <a:gd name="T11" fmla="*/ 53 h 53"/>
                <a:gd name="T12" fmla="*/ 0 w 41"/>
                <a:gd name="T13" fmla="*/ 0 h 53"/>
                <a:gd name="T14" fmla="*/ 39 w 41"/>
                <a:gd name="T15" fmla="*/ 0 h 53"/>
                <a:gd name="T16" fmla="*/ 39 w 41"/>
                <a:gd name="T17" fmla="*/ 10 h 53"/>
                <a:gd name="T18" fmla="*/ 10 w 41"/>
                <a:gd name="T19" fmla="*/ 10 h 53"/>
                <a:gd name="T20" fmla="*/ 10 w 41"/>
                <a:gd name="T21" fmla="*/ 22 h 53"/>
                <a:gd name="T22" fmla="*/ 39 w 41"/>
                <a:gd name="T23" fmla="*/ 22 h 53"/>
                <a:gd name="T24" fmla="*/ 39 w 41"/>
                <a:gd name="T25" fmla="*/ 3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53">
                  <a:moveTo>
                    <a:pt x="39" y="32"/>
                  </a:moveTo>
                  <a:lnTo>
                    <a:pt x="10" y="32"/>
                  </a:lnTo>
                  <a:lnTo>
                    <a:pt x="10" y="44"/>
                  </a:lnTo>
                  <a:lnTo>
                    <a:pt x="41" y="44"/>
                  </a:lnTo>
                  <a:lnTo>
                    <a:pt x="41" y="53"/>
                  </a:lnTo>
                  <a:lnTo>
                    <a:pt x="0" y="53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10"/>
                  </a:lnTo>
                  <a:lnTo>
                    <a:pt x="10" y="10"/>
                  </a:lnTo>
                  <a:lnTo>
                    <a:pt x="10" y="22"/>
                  </a:lnTo>
                  <a:lnTo>
                    <a:pt x="39" y="22"/>
                  </a:lnTo>
                  <a:lnTo>
                    <a:pt x="39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36">
              <a:extLst>
                <a:ext uri="{FF2B5EF4-FFF2-40B4-BE49-F238E27FC236}">
                  <a16:creationId xmlns:a16="http://schemas.microsoft.com/office/drawing/2014/main" id="{CF5A5FD2-82CB-4775-8905-1F2ED8926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6" y="2310"/>
              <a:ext cx="57" cy="38"/>
            </a:xfrm>
            <a:custGeom>
              <a:avLst/>
              <a:gdLst>
                <a:gd name="T0" fmla="*/ 0 w 24"/>
                <a:gd name="T1" fmla="*/ 4 h 16"/>
                <a:gd name="T2" fmla="*/ 0 w 24"/>
                <a:gd name="T3" fmla="*/ 0 h 16"/>
                <a:gd name="T4" fmla="*/ 4 w 24"/>
                <a:gd name="T5" fmla="*/ 0 h 16"/>
                <a:gd name="T6" fmla="*/ 4 w 24"/>
                <a:gd name="T7" fmla="*/ 2 h 16"/>
                <a:gd name="T8" fmla="*/ 9 w 24"/>
                <a:gd name="T9" fmla="*/ 0 h 16"/>
                <a:gd name="T10" fmla="*/ 14 w 24"/>
                <a:gd name="T11" fmla="*/ 3 h 16"/>
                <a:gd name="T12" fmla="*/ 19 w 24"/>
                <a:gd name="T13" fmla="*/ 0 h 16"/>
                <a:gd name="T14" fmla="*/ 24 w 24"/>
                <a:gd name="T15" fmla="*/ 7 h 16"/>
                <a:gd name="T16" fmla="*/ 24 w 24"/>
                <a:gd name="T17" fmla="*/ 16 h 16"/>
                <a:gd name="T18" fmla="*/ 20 w 24"/>
                <a:gd name="T19" fmla="*/ 16 h 16"/>
                <a:gd name="T20" fmla="*/ 20 w 24"/>
                <a:gd name="T21" fmla="*/ 7 h 16"/>
                <a:gd name="T22" fmla="*/ 17 w 24"/>
                <a:gd name="T23" fmla="*/ 3 h 16"/>
                <a:gd name="T24" fmla="*/ 14 w 24"/>
                <a:gd name="T25" fmla="*/ 7 h 16"/>
                <a:gd name="T26" fmla="*/ 14 w 24"/>
                <a:gd name="T27" fmla="*/ 16 h 16"/>
                <a:gd name="T28" fmla="*/ 10 w 24"/>
                <a:gd name="T29" fmla="*/ 16 h 16"/>
                <a:gd name="T30" fmla="*/ 10 w 24"/>
                <a:gd name="T31" fmla="*/ 7 h 16"/>
                <a:gd name="T32" fmla="*/ 7 w 24"/>
                <a:gd name="T33" fmla="*/ 3 h 16"/>
                <a:gd name="T34" fmla="*/ 4 w 24"/>
                <a:gd name="T35" fmla="*/ 8 h 16"/>
                <a:gd name="T36" fmla="*/ 4 w 24"/>
                <a:gd name="T37" fmla="*/ 16 h 16"/>
                <a:gd name="T38" fmla="*/ 0 w 24"/>
                <a:gd name="T39" fmla="*/ 16 h 16"/>
                <a:gd name="T40" fmla="*/ 0 w 24"/>
                <a:gd name="T41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" h="16">
                  <a:moveTo>
                    <a:pt x="0" y="4"/>
                  </a:move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2" y="0"/>
                    <a:pt x="13" y="1"/>
                    <a:pt x="14" y="3"/>
                  </a:cubicBezTo>
                  <a:cubicBezTo>
                    <a:pt x="14" y="1"/>
                    <a:pt x="16" y="0"/>
                    <a:pt x="19" y="0"/>
                  </a:cubicBezTo>
                  <a:cubicBezTo>
                    <a:pt x="22" y="0"/>
                    <a:pt x="24" y="2"/>
                    <a:pt x="24" y="7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5"/>
                    <a:pt x="20" y="3"/>
                    <a:pt x="17" y="3"/>
                  </a:cubicBezTo>
                  <a:cubicBezTo>
                    <a:pt x="15" y="3"/>
                    <a:pt x="14" y="5"/>
                    <a:pt x="14" y="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5"/>
                    <a:pt x="10" y="3"/>
                    <a:pt x="7" y="3"/>
                  </a:cubicBezTo>
                  <a:cubicBezTo>
                    <a:pt x="5" y="3"/>
                    <a:pt x="4" y="5"/>
                    <a:pt x="4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" name="Freeform 37">
              <a:extLst>
                <a:ext uri="{FF2B5EF4-FFF2-40B4-BE49-F238E27FC236}">
                  <a16:creationId xmlns:a16="http://schemas.microsoft.com/office/drawing/2014/main" id="{D99D40EA-8BA9-47EE-9192-85D882B822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23" y="2310"/>
              <a:ext cx="40" cy="55"/>
            </a:xfrm>
            <a:custGeom>
              <a:avLst/>
              <a:gdLst>
                <a:gd name="T0" fmla="*/ 5 w 17"/>
                <a:gd name="T1" fmla="*/ 14 h 23"/>
                <a:gd name="T2" fmla="*/ 5 w 17"/>
                <a:gd name="T3" fmla="*/ 23 h 23"/>
                <a:gd name="T4" fmla="*/ 0 w 17"/>
                <a:gd name="T5" fmla="*/ 23 h 23"/>
                <a:gd name="T6" fmla="*/ 0 w 17"/>
                <a:gd name="T7" fmla="*/ 4 h 23"/>
                <a:gd name="T8" fmla="*/ 0 w 17"/>
                <a:gd name="T9" fmla="*/ 0 h 23"/>
                <a:gd name="T10" fmla="*/ 4 w 17"/>
                <a:gd name="T11" fmla="*/ 0 h 23"/>
                <a:gd name="T12" fmla="*/ 5 w 17"/>
                <a:gd name="T13" fmla="*/ 3 h 23"/>
                <a:gd name="T14" fmla="*/ 10 w 17"/>
                <a:gd name="T15" fmla="*/ 0 h 23"/>
                <a:gd name="T16" fmla="*/ 17 w 17"/>
                <a:gd name="T17" fmla="*/ 8 h 23"/>
                <a:gd name="T18" fmla="*/ 9 w 17"/>
                <a:gd name="T19" fmla="*/ 17 h 23"/>
                <a:gd name="T20" fmla="*/ 5 w 17"/>
                <a:gd name="T21" fmla="*/ 14 h 23"/>
                <a:gd name="T22" fmla="*/ 13 w 17"/>
                <a:gd name="T23" fmla="*/ 8 h 23"/>
                <a:gd name="T24" fmla="*/ 9 w 17"/>
                <a:gd name="T25" fmla="*/ 3 h 23"/>
                <a:gd name="T26" fmla="*/ 5 w 17"/>
                <a:gd name="T27" fmla="*/ 8 h 23"/>
                <a:gd name="T28" fmla="*/ 9 w 17"/>
                <a:gd name="T29" fmla="*/ 13 h 23"/>
                <a:gd name="T30" fmla="*/ 13 w 17"/>
                <a:gd name="T31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3">
                  <a:moveTo>
                    <a:pt x="5" y="14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1"/>
                    <a:pt x="5" y="2"/>
                    <a:pt x="5" y="3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4" y="0"/>
                    <a:pt x="17" y="3"/>
                    <a:pt x="17" y="8"/>
                  </a:cubicBezTo>
                  <a:cubicBezTo>
                    <a:pt x="17" y="13"/>
                    <a:pt x="13" y="17"/>
                    <a:pt x="9" y="17"/>
                  </a:cubicBezTo>
                  <a:cubicBezTo>
                    <a:pt x="7" y="17"/>
                    <a:pt x="5" y="15"/>
                    <a:pt x="5" y="14"/>
                  </a:cubicBezTo>
                  <a:close/>
                  <a:moveTo>
                    <a:pt x="13" y="8"/>
                  </a:moveTo>
                  <a:cubicBezTo>
                    <a:pt x="13" y="6"/>
                    <a:pt x="11" y="3"/>
                    <a:pt x="9" y="3"/>
                  </a:cubicBezTo>
                  <a:cubicBezTo>
                    <a:pt x="6" y="3"/>
                    <a:pt x="5" y="5"/>
                    <a:pt x="5" y="8"/>
                  </a:cubicBezTo>
                  <a:cubicBezTo>
                    <a:pt x="5" y="11"/>
                    <a:pt x="6" y="13"/>
                    <a:pt x="9" y="13"/>
                  </a:cubicBezTo>
                  <a:cubicBezTo>
                    <a:pt x="11" y="13"/>
                    <a:pt x="13" y="11"/>
                    <a:pt x="13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" name="Rectangle 38">
              <a:extLst>
                <a:ext uri="{FF2B5EF4-FFF2-40B4-BE49-F238E27FC236}">
                  <a16:creationId xmlns:a16="http://schemas.microsoft.com/office/drawing/2014/main" id="{026E58BF-BAF3-45B5-9998-D5D99A04BF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" y="2293"/>
              <a:ext cx="12" cy="5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5" name="Freeform 39">
              <a:extLst>
                <a:ext uri="{FF2B5EF4-FFF2-40B4-BE49-F238E27FC236}">
                  <a16:creationId xmlns:a16="http://schemas.microsoft.com/office/drawing/2014/main" id="{950F588D-B933-490B-9C5A-C436B67D6A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9" y="2310"/>
              <a:ext cx="41" cy="41"/>
            </a:xfrm>
            <a:custGeom>
              <a:avLst/>
              <a:gdLst>
                <a:gd name="T0" fmla="*/ 17 w 17"/>
                <a:gd name="T1" fmla="*/ 8 h 17"/>
                <a:gd name="T2" fmla="*/ 8 w 17"/>
                <a:gd name="T3" fmla="*/ 17 h 17"/>
                <a:gd name="T4" fmla="*/ 0 w 17"/>
                <a:gd name="T5" fmla="*/ 8 h 17"/>
                <a:gd name="T6" fmla="*/ 8 w 17"/>
                <a:gd name="T7" fmla="*/ 0 h 17"/>
                <a:gd name="T8" fmla="*/ 17 w 17"/>
                <a:gd name="T9" fmla="*/ 8 h 17"/>
                <a:gd name="T10" fmla="*/ 4 w 17"/>
                <a:gd name="T11" fmla="*/ 8 h 17"/>
                <a:gd name="T12" fmla="*/ 8 w 17"/>
                <a:gd name="T13" fmla="*/ 13 h 17"/>
                <a:gd name="T14" fmla="*/ 12 w 17"/>
                <a:gd name="T15" fmla="*/ 8 h 17"/>
                <a:gd name="T16" fmla="*/ 8 w 17"/>
                <a:gd name="T17" fmla="*/ 3 h 17"/>
                <a:gd name="T18" fmla="*/ 4 w 17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7">
                  <a:moveTo>
                    <a:pt x="17" y="8"/>
                  </a:moveTo>
                  <a:cubicBezTo>
                    <a:pt x="17" y="13"/>
                    <a:pt x="14" y="17"/>
                    <a:pt x="8" y="17"/>
                  </a:cubicBezTo>
                  <a:cubicBezTo>
                    <a:pt x="3" y="17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7" y="4"/>
                    <a:pt x="17" y="8"/>
                  </a:cubicBezTo>
                  <a:close/>
                  <a:moveTo>
                    <a:pt x="4" y="8"/>
                  </a:moveTo>
                  <a:cubicBezTo>
                    <a:pt x="4" y="11"/>
                    <a:pt x="6" y="13"/>
                    <a:pt x="8" y="13"/>
                  </a:cubicBezTo>
                  <a:cubicBezTo>
                    <a:pt x="11" y="13"/>
                    <a:pt x="12" y="11"/>
                    <a:pt x="12" y="8"/>
                  </a:cubicBezTo>
                  <a:cubicBezTo>
                    <a:pt x="12" y="6"/>
                    <a:pt x="11" y="3"/>
                    <a:pt x="8" y="3"/>
                  </a:cubicBezTo>
                  <a:cubicBezTo>
                    <a:pt x="5" y="3"/>
                    <a:pt x="4" y="6"/>
                    <a:pt x="4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6" name="Freeform 40">
              <a:extLst>
                <a:ext uri="{FF2B5EF4-FFF2-40B4-BE49-F238E27FC236}">
                  <a16:creationId xmlns:a16="http://schemas.microsoft.com/office/drawing/2014/main" id="{29DA9D44-8FEA-4DF1-86EC-1BA80D025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2" y="2310"/>
              <a:ext cx="40" cy="55"/>
            </a:xfrm>
            <a:custGeom>
              <a:avLst/>
              <a:gdLst>
                <a:gd name="T0" fmla="*/ 5 w 17"/>
                <a:gd name="T1" fmla="*/ 0 h 23"/>
                <a:gd name="T2" fmla="*/ 9 w 17"/>
                <a:gd name="T3" fmla="*/ 13 h 23"/>
                <a:gd name="T4" fmla="*/ 9 w 17"/>
                <a:gd name="T5" fmla="*/ 13 h 23"/>
                <a:gd name="T6" fmla="*/ 13 w 17"/>
                <a:gd name="T7" fmla="*/ 0 h 23"/>
                <a:gd name="T8" fmla="*/ 17 w 17"/>
                <a:gd name="T9" fmla="*/ 0 h 23"/>
                <a:gd name="T10" fmla="*/ 12 w 17"/>
                <a:gd name="T11" fmla="*/ 14 h 23"/>
                <a:gd name="T12" fmla="*/ 4 w 17"/>
                <a:gd name="T13" fmla="*/ 23 h 23"/>
                <a:gd name="T14" fmla="*/ 2 w 17"/>
                <a:gd name="T15" fmla="*/ 23 h 23"/>
                <a:gd name="T16" fmla="*/ 2 w 17"/>
                <a:gd name="T17" fmla="*/ 20 h 23"/>
                <a:gd name="T18" fmla="*/ 3 w 17"/>
                <a:gd name="T19" fmla="*/ 20 h 23"/>
                <a:gd name="T20" fmla="*/ 7 w 17"/>
                <a:gd name="T21" fmla="*/ 17 h 23"/>
                <a:gd name="T22" fmla="*/ 0 w 17"/>
                <a:gd name="T23" fmla="*/ 0 h 23"/>
                <a:gd name="T24" fmla="*/ 5 w 17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23">
                  <a:moveTo>
                    <a:pt x="5" y="0"/>
                  </a:moveTo>
                  <a:cubicBezTo>
                    <a:pt x="7" y="7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1"/>
                    <a:pt x="11" y="7"/>
                    <a:pt x="13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21"/>
                    <a:pt x="9" y="23"/>
                    <a:pt x="4" y="23"/>
                  </a:cubicBezTo>
                  <a:cubicBezTo>
                    <a:pt x="3" y="23"/>
                    <a:pt x="2" y="23"/>
                    <a:pt x="2" y="23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3" y="20"/>
                    <a:pt x="3" y="20"/>
                  </a:cubicBezTo>
                  <a:cubicBezTo>
                    <a:pt x="5" y="20"/>
                    <a:pt x="6" y="19"/>
                    <a:pt x="7" y="1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7" name="Freeform 41">
              <a:extLst>
                <a:ext uri="{FF2B5EF4-FFF2-40B4-BE49-F238E27FC236}">
                  <a16:creationId xmlns:a16="http://schemas.microsoft.com/office/drawing/2014/main" id="{59123BF1-4F37-4591-B353-E7D3ED373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9" y="2310"/>
              <a:ext cx="58" cy="38"/>
            </a:xfrm>
            <a:custGeom>
              <a:avLst/>
              <a:gdLst>
                <a:gd name="T0" fmla="*/ 0 w 24"/>
                <a:gd name="T1" fmla="*/ 4 h 16"/>
                <a:gd name="T2" fmla="*/ 0 w 24"/>
                <a:gd name="T3" fmla="*/ 0 h 16"/>
                <a:gd name="T4" fmla="*/ 4 w 24"/>
                <a:gd name="T5" fmla="*/ 0 h 16"/>
                <a:gd name="T6" fmla="*/ 4 w 24"/>
                <a:gd name="T7" fmla="*/ 2 h 16"/>
                <a:gd name="T8" fmla="*/ 9 w 24"/>
                <a:gd name="T9" fmla="*/ 0 h 16"/>
                <a:gd name="T10" fmla="*/ 13 w 24"/>
                <a:gd name="T11" fmla="*/ 3 h 16"/>
                <a:gd name="T12" fmla="*/ 18 w 24"/>
                <a:gd name="T13" fmla="*/ 0 h 16"/>
                <a:gd name="T14" fmla="*/ 24 w 24"/>
                <a:gd name="T15" fmla="*/ 7 h 16"/>
                <a:gd name="T16" fmla="*/ 24 w 24"/>
                <a:gd name="T17" fmla="*/ 16 h 16"/>
                <a:gd name="T18" fmla="*/ 20 w 24"/>
                <a:gd name="T19" fmla="*/ 16 h 16"/>
                <a:gd name="T20" fmla="*/ 20 w 24"/>
                <a:gd name="T21" fmla="*/ 7 h 16"/>
                <a:gd name="T22" fmla="*/ 17 w 24"/>
                <a:gd name="T23" fmla="*/ 3 h 16"/>
                <a:gd name="T24" fmla="*/ 14 w 24"/>
                <a:gd name="T25" fmla="*/ 7 h 16"/>
                <a:gd name="T26" fmla="*/ 14 w 24"/>
                <a:gd name="T27" fmla="*/ 16 h 16"/>
                <a:gd name="T28" fmla="*/ 10 w 24"/>
                <a:gd name="T29" fmla="*/ 16 h 16"/>
                <a:gd name="T30" fmla="*/ 10 w 24"/>
                <a:gd name="T31" fmla="*/ 7 h 16"/>
                <a:gd name="T32" fmla="*/ 7 w 24"/>
                <a:gd name="T33" fmla="*/ 3 h 16"/>
                <a:gd name="T34" fmla="*/ 4 w 24"/>
                <a:gd name="T35" fmla="*/ 8 h 16"/>
                <a:gd name="T36" fmla="*/ 4 w 24"/>
                <a:gd name="T37" fmla="*/ 16 h 16"/>
                <a:gd name="T38" fmla="*/ 0 w 24"/>
                <a:gd name="T39" fmla="*/ 16 h 16"/>
                <a:gd name="T40" fmla="*/ 0 w 24"/>
                <a:gd name="T41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" h="16">
                  <a:moveTo>
                    <a:pt x="0" y="4"/>
                  </a:move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5" y="1"/>
                    <a:pt x="6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1"/>
                    <a:pt x="15" y="0"/>
                    <a:pt x="18" y="0"/>
                  </a:cubicBezTo>
                  <a:cubicBezTo>
                    <a:pt x="21" y="0"/>
                    <a:pt x="24" y="2"/>
                    <a:pt x="24" y="7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5"/>
                    <a:pt x="19" y="3"/>
                    <a:pt x="17" y="3"/>
                  </a:cubicBezTo>
                  <a:cubicBezTo>
                    <a:pt x="15" y="3"/>
                    <a:pt x="14" y="5"/>
                    <a:pt x="14" y="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5"/>
                    <a:pt x="9" y="3"/>
                    <a:pt x="7" y="3"/>
                  </a:cubicBezTo>
                  <a:cubicBezTo>
                    <a:pt x="5" y="3"/>
                    <a:pt x="4" y="5"/>
                    <a:pt x="4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8" name="Freeform 42">
              <a:extLst>
                <a:ext uri="{FF2B5EF4-FFF2-40B4-BE49-F238E27FC236}">
                  <a16:creationId xmlns:a16="http://schemas.microsoft.com/office/drawing/2014/main" id="{5B270224-B03B-4B7D-A51B-9B281471FA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" y="2310"/>
              <a:ext cx="38" cy="41"/>
            </a:xfrm>
            <a:custGeom>
              <a:avLst/>
              <a:gdLst>
                <a:gd name="T0" fmla="*/ 4 w 16"/>
                <a:gd name="T1" fmla="*/ 9 h 17"/>
                <a:gd name="T2" fmla="*/ 8 w 16"/>
                <a:gd name="T3" fmla="*/ 13 h 17"/>
                <a:gd name="T4" fmla="*/ 12 w 16"/>
                <a:gd name="T5" fmla="*/ 11 h 17"/>
                <a:gd name="T6" fmla="*/ 16 w 16"/>
                <a:gd name="T7" fmla="*/ 11 h 17"/>
                <a:gd name="T8" fmla="*/ 8 w 16"/>
                <a:gd name="T9" fmla="*/ 17 h 17"/>
                <a:gd name="T10" fmla="*/ 0 w 16"/>
                <a:gd name="T11" fmla="*/ 8 h 17"/>
                <a:gd name="T12" fmla="*/ 8 w 16"/>
                <a:gd name="T13" fmla="*/ 0 h 17"/>
                <a:gd name="T14" fmla="*/ 16 w 16"/>
                <a:gd name="T15" fmla="*/ 8 h 17"/>
                <a:gd name="T16" fmla="*/ 16 w 16"/>
                <a:gd name="T17" fmla="*/ 9 h 17"/>
                <a:gd name="T18" fmla="*/ 4 w 16"/>
                <a:gd name="T19" fmla="*/ 9 h 17"/>
                <a:gd name="T20" fmla="*/ 12 w 16"/>
                <a:gd name="T21" fmla="*/ 7 h 17"/>
                <a:gd name="T22" fmla="*/ 8 w 16"/>
                <a:gd name="T23" fmla="*/ 3 h 17"/>
                <a:gd name="T24" fmla="*/ 4 w 16"/>
                <a:gd name="T25" fmla="*/ 7 h 17"/>
                <a:gd name="T26" fmla="*/ 12 w 16"/>
                <a:gd name="T27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7">
                  <a:moveTo>
                    <a:pt x="4" y="9"/>
                  </a:moveTo>
                  <a:cubicBezTo>
                    <a:pt x="4" y="12"/>
                    <a:pt x="6" y="13"/>
                    <a:pt x="8" y="13"/>
                  </a:cubicBezTo>
                  <a:cubicBezTo>
                    <a:pt x="10" y="13"/>
                    <a:pt x="11" y="13"/>
                    <a:pt x="12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4"/>
                    <a:pt x="13" y="17"/>
                    <a:pt x="8" y="17"/>
                  </a:cubicBezTo>
                  <a:cubicBezTo>
                    <a:pt x="2" y="17"/>
                    <a:pt x="0" y="12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6" y="4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lnTo>
                    <a:pt x="4" y="9"/>
                  </a:lnTo>
                  <a:close/>
                  <a:moveTo>
                    <a:pt x="12" y="7"/>
                  </a:moveTo>
                  <a:cubicBezTo>
                    <a:pt x="12" y="5"/>
                    <a:pt x="11" y="3"/>
                    <a:pt x="8" y="3"/>
                  </a:cubicBezTo>
                  <a:cubicBezTo>
                    <a:pt x="6" y="3"/>
                    <a:pt x="5" y="5"/>
                    <a:pt x="4" y="7"/>
                  </a:cubicBezTo>
                  <a:lnTo>
                    <a:pt x="12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9" name="Freeform 43">
              <a:extLst>
                <a:ext uri="{FF2B5EF4-FFF2-40B4-BE49-F238E27FC236}">
                  <a16:creationId xmlns:a16="http://schemas.microsoft.com/office/drawing/2014/main" id="{AB2C44F7-6585-4AC4-8381-99827CA56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" y="2310"/>
              <a:ext cx="36" cy="38"/>
            </a:xfrm>
            <a:custGeom>
              <a:avLst/>
              <a:gdLst>
                <a:gd name="T0" fmla="*/ 0 w 15"/>
                <a:gd name="T1" fmla="*/ 4 h 16"/>
                <a:gd name="T2" fmla="*/ 0 w 15"/>
                <a:gd name="T3" fmla="*/ 0 h 16"/>
                <a:gd name="T4" fmla="*/ 4 w 15"/>
                <a:gd name="T5" fmla="*/ 0 h 16"/>
                <a:gd name="T6" fmla="*/ 4 w 15"/>
                <a:gd name="T7" fmla="*/ 3 h 16"/>
                <a:gd name="T8" fmla="*/ 9 w 15"/>
                <a:gd name="T9" fmla="*/ 0 h 16"/>
                <a:gd name="T10" fmla="*/ 15 w 15"/>
                <a:gd name="T11" fmla="*/ 6 h 16"/>
                <a:gd name="T12" fmla="*/ 15 w 15"/>
                <a:gd name="T13" fmla="*/ 16 h 16"/>
                <a:gd name="T14" fmla="*/ 11 w 15"/>
                <a:gd name="T15" fmla="*/ 16 h 16"/>
                <a:gd name="T16" fmla="*/ 11 w 15"/>
                <a:gd name="T17" fmla="*/ 7 h 16"/>
                <a:gd name="T18" fmla="*/ 7 w 15"/>
                <a:gd name="T19" fmla="*/ 3 h 16"/>
                <a:gd name="T20" fmla="*/ 4 w 15"/>
                <a:gd name="T21" fmla="*/ 8 h 16"/>
                <a:gd name="T22" fmla="*/ 4 w 15"/>
                <a:gd name="T23" fmla="*/ 16 h 16"/>
                <a:gd name="T24" fmla="*/ 0 w 15"/>
                <a:gd name="T25" fmla="*/ 16 h 16"/>
                <a:gd name="T26" fmla="*/ 0 w 15"/>
                <a:gd name="T27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6">
                  <a:moveTo>
                    <a:pt x="0" y="4"/>
                  </a:moveTo>
                  <a:cubicBezTo>
                    <a:pt x="0" y="3"/>
                    <a:pt x="0" y="1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2"/>
                    <a:pt x="4" y="3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3" y="0"/>
                    <a:pt x="15" y="2"/>
                    <a:pt x="15" y="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5"/>
                    <a:pt x="10" y="3"/>
                    <a:pt x="7" y="3"/>
                  </a:cubicBezTo>
                  <a:cubicBezTo>
                    <a:pt x="5" y="3"/>
                    <a:pt x="4" y="5"/>
                    <a:pt x="4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0" name="Freeform 44">
              <a:extLst>
                <a:ext uri="{FF2B5EF4-FFF2-40B4-BE49-F238E27FC236}">
                  <a16:creationId xmlns:a16="http://schemas.microsoft.com/office/drawing/2014/main" id="{BAD291E9-9EFD-458B-B7CB-974C3582B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2" y="2300"/>
              <a:ext cx="26" cy="48"/>
            </a:xfrm>
            <a:custGeom>
              <a:avLst/>
              <a:gdLst>
                <a:gd name="T0" fmla="*/ 0 w 11"/>
                <a:gd name="T1" fmla="*/ 4 h 20"/>
                <a:gd name="T2" fmla="*/ 3 w 11"/>
                <a:gd name="T3" fmla="*/ 4 h 20"/>
                <a:gd name="T4" fmla="*/ 3 w 11"/>
                <a:gd name="T5" fmla="*/ 0 h 20"/>
                <a:gd name="T6" fmla="*/ 7 w 11"/>
                <a:gd name="T7" fmla="*/ 0 h 20"/>
                <a:gd name="T8" fmla="*/ 7 w 11"/>
                <a:gd name="T9" fmla="*/ 4 h 20"/>
                <a:gd name="T10" fmla="*/ 11 w 11"/>
                <a:gd name="T11" fmla="*/ 4 h 20"/>
                <a:gd name="T12" fmla="*/ 11 w 11"/>
                <a:gd name="T13" fmla="*/ 8 h 20"/>
                <a:gd name="T14" fmla="*/ 7 w 11"/>
                <a:gd name="T15" fmla="*/ 8 h 20"/>
                <a:gd name="T16" fmla="*/ 7 w 11"/>
                <a:gd name="T17" fmla="*/ 15 h 20"/>
                <a:gd name="T18" fmla="*/ 9 w 11"/>
                <a:gd name="T19" fmla="*/ 17 h 20"/>
                <a:gd name="T20" fmla="*/ 10 w 11"/>
                <a:gd name="T21" fmla="*/ 17 h 20"/>
                <a:gd name="T22" fmla="*/ 10 w 11"/>
                <a:gd name="T23" fmla="*/ 20 h 20"/>
                <a:gd name="T24" fmla="*/ 8 w 11"/>
                <a:gd name="T25" fmla="*/ 20 h 20"/>
                <a:gd name="T26" fmla="*/ 3 w 11"/>
                <a:gd name="T27" fmla="*/ 16 h 20"/>
                <a:gd name="T28" fmla="*/ 3 w 11"/>
                <a:gd name="T29" fmla="*/ 8 h 20"/>
                <a:gd name="T30" fmla="*/ 0 w 11"/>
                <a:gd name="T31" fmla="*/ 8 h 20"/>
                <a:gd name="T32" fmla="*/ 0 w 11"/>
                <a:gd name="T3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20">
                  <a:moveTo>
                    <a:pt x="0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8" y="17"/>
                    <a:pt x="9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9" y="20"/>
                    <a:pt x="8" y="20"/>
                  </a:cubicBezTo>
                  <a:cubicBezTo>
                    <a:pt x="4" y="20"/>
                    <a:pt x="3" y="19"/>
                    <a:pt x="3" y="16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1" name="Freeform 45">
              <a:extLst>
                <a:ext uri="{FF2B5EF4-FFF2-40B4-BE49-F238E27FC236}">
                  <a16:creationId xmlns:a16="http://schemas.microsoft.com/office/drawing/2014/main" id="{0E5FF9EF-C9A5-41DC-8E6C-3C3C4D8CE0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84" y="2310"/>
              <a:ext cx="36" cy="41"/>
            </a:xfrm>
            <a:custGeom>
              <a:avLst/>
              <a:gdLst>
                <a:gd name="T0" fmla="*/ 15 w 15"/>
                <a:gd name="T1" fmla="*/ 12 h 17"/>
                <a:gd name="T2" fmla="*/ 15 w 15"/>
                <a:gd name="T3" fmla="*/ 16 h 17"/>
                <a:gd name="T4" fmla="*/ 11 w 15"/>
                <a:gd name="T5" fmla="*/ 16 h 17"/>
                <a:gd name="T6" fmla="*/ 11 w 15"/>
                <a:gd name="T7" fmla="*/ 14 h 17"/>
                <a:gd name="T8" fmla="*/ 6 w 15"/>
                <a:gd name="T9" fmla="*/ 17 h 17"/>
                <a:gd name="T10" fmla="*/ 0 w 15"/>
                <a:gd name="T11" fmla="*/ 11 h 17"/>
                <a:gd name="T12" fmla="*/ 8 w 15"/>
                <a:gd name="T13" fmla="*/ 6 h 17"/>
                <a:gd name="T14" fmla="*/ 11 w 15"/>
                <a:gd name="T15" fmla="*/ 6 h 17"/>
                <a:gd name="T16" fmla="*/ 11 w 15"/>
                <a:gd name="T17" fmla="*/ 6 h 17"/>
                <a:gd name="T18" fmla="*/ 8 w 15"/>
                <a:gd name="T19" fmla="*/ 3 h 17"/>
                <a:gd name="T20" fmla="*/ 5 w 15"/>
                <a:gd name="T21" fmla="*/ 5 h 17"/>
                <a:gd name="T22" fmla="*/ 1 w 15"/>
                <a:gd name="T23" fmla="*/ 5 h 17"/>
                <a:gd name="T24" fmla="*/ 8 w 15"/>
                <a:gd name="T25" fmla="*/ 0 h 17"/>
                <a:gd name="T26" fmla="*/ 15 w 15"/>
                <a:gd name="T27" fmla="*/ 6 h 17"/>
                <a:gd name="T28" fmla="*/ 15 w 15"/>
                <a:gd name="T29" fmla="*/ 12 h 17"/>
                <a:gd name="T30" fmla="*/ 11 w 15"/>
                <a:gd name="T31" fmla="*/ 9 h 17"/>
                <a:gd name="T32" fmla="*/ 8 w 15"/>
                <a:gd name="T33" fmla="*/ 9 h 17"/>
                <a:gd name="T34" fmla="*/ 4 w 15"/>
                <a:gd name="T35" fmla="*/ 11 h 17"/>
                <a:gd name="T36" fmla="*/ 7 w 15"/>
                <a:gd name="T37" fmla="*/ 13 h 17"/>
                <a:gd name="T38" fmla="*/ 11 w 15"/>
                <a:gd name="T3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7">
                  <a:moveTo>
                    <a:pt x="15" y="12"/>
                  </a:moveTo>
                  <a:cubicBezTo>
                    <a:pt x="15" y="14"/>
                    <a:pt x="15" y="16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5"/>
                    <a:pt x="11" y="14"/>
                  </a:cubicBezTo>
                  <a:cubicBezTo>
                    <a:pt x="10" y="16"/>
                    <a:pt x="9" y="17"/>
                    <a:pt x="6" y="17"/>
                  </a:cubicBezTo>
                  <a:cubicBezTo>
                    <a:pt x="2" y="17"/>
                    <a:pt x="0" y="14"/>
                    <a:pt x="0" y="11"/>
                  </a:cubicBezTo>
                  <a:cubicBezTo>
                    <a:pt x="0" y="7"/>
                    <a:pt x="3" y="6"/>
                    <a:pt x="8" y="6"/>
                  </a:cubicBezTo>
                  <a:cubicBezTo>
                    <a:pt x="9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4"/>
                    <a:pt x="11" y="3"/>
                    <a:pt x="8" y="3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2" y="0"/>
                    <a:pt x="8" y="0"/>
                  </a:cubicBezTo>
                  <a:cubicBezTo>
                    <a:pt x="14" y="0"/>
                    <a:pt x="15" y="3"/>
                    <a:pt x="15" y="6"/>
                  </a:cubicBezTo>
                  <a:lnTo>
                    <a:pt x="15" y="12"/>
                  </a:lnTo>
                  <a:close/>
                  <a:moveTo>
                    <a:pt x="11" y="9"/>
                  </a:moveTo>
                  <a:cubicBezTo>
                    <a:pt x="11" y="9"/>
                    <a:pt x="10" y="9"/>
                    <a:pt x="8" y="9"/>
                  </a:cubicBezTo>
                  <a:cubicBezTo>
                    <a:pt x="5" y="9"/>
                    <a:pt x="4" y="10"/>
                    <a:pt x="4" y="11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2" name="Freeform 46">
              <a:extLst>
                <a:ext uri="{FF2B5EF4-FFF2-40B4-BE49-F238E27FC236}">
                  <a16:creationId xmlns:a16="http://schemas.microsoft.com/office/drawing/2014/main" id="{FBE95DB3-4A31-4A8C-BB20-6D7E0A4E4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9" y="2310"/>
              <a:ext cx="36" cy="38"/>
            </a:xfrm>
            <a:custGeom>
              <a:avLst/>
              <a:gdLst>
                <a:gd name="T0" fmla="*/ 0 w 15"/>
                <a:gd name="T1" fmla="*/ 4 h 16"/>
                <a:gd name="T2" fmla="*/ 0 w 15"/>
                <a:gd name="T3" fmla="*/ 0 h 16"/>
                <a:gd name="T4" fmla="*/ 4 w 15"/>
                <a:gd name="T5" fmla="*/ 0 h 16"/>
                <a:gd name="T6" fmla="*/ 4 w 15"/>
                <a:gd name="T7" fmla="*/ 3 h 16"/>
                <a:gd name="T8" fmla="*/ 9 w 15"/>
                <a:gd name="T9" fmla="*/ 0 h 16"/>
                <a:gd name="T10" fmla="*/ 15 w 15"/>
                <a:gd name="T11" fmla="*/ 6 h 16"/>
                <a:gd name="T12" fmla="*/ 15 w 15"/>
                <a:gd name="T13" fmla="*/ 16 h 16"/>
                <a:gd name="T14" fmla="*/ 11 w 15"/>
                <a:gd name="T15" fmla="*/ 16 h 16"/>
                <a:gd name="T16" fmla="*/ 11 w 15"/>
                <a:gd name="T17" fmla="*/ 7 h 16"/>
                <a:gd name="T18" fmla="*/ 8 w 15"/>
                <a:gd name="T19" fmla="*/ 3 h 16"/>
                <a:gd name="T20" fmla="*/ 4 w 15"/>
                <a:gd name="T21" fmla="*/ 8 h 16"/>
                <a:gd name="T22" fmla="*/ 4 w 15"/>
                <a:gd name="T23" fmla="*/ 16 h 16"/>
                <a:gd name="T24" fmla="*/ 0 w 15"/>
                <a:gd name="T25" fmla="*/ 16 h 16"/>
                <a:gd name="T26" fmla="*/ 0 w 15"/>
                <a:gd name="T27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6">
                  <a:moveTo>
                    <a:pt x="0" y="4"/>
                  </a:moveTo>
                  <a:cubicBezTo>
                    <a:pt x="0" y="3"/>
                    <a:pt x="0" y="1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2"/>
                    <a:pt x="4" y="3"/>
                  </a:cubicBezTo>
                  <a:cubicBezTo>
                    <a:pt x="5" y="1"/>
                    <a:pt x="6" y="0"/>
                    <a:pt x="9" y="0"/>
                  </a:cubicBezTo>
                  <a:cubicBezTo>
                    <a:pt x="13" y="0"/>
                    <a:pt x="15" y="2"/>
                    <a:pt x="15" y="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5"/>
                    <a:pt x="10" y="3"/>
                    <a:pt x="8" y="3"/>
                  </a:cubicBezTo>
                  <a:cubicBezTo>
                    <a:pt x="6" y="3"/>
                    <a:pt x="4" y="5"/>
                    <a:pt x="4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3" name="Freeform 47">
              <a:extLst>
                <a:ext uri="{FF2B5EF4-FFF2-40B4-BE49-F238E27FC236}">
                  <a16:creationId xmlns:a16="http://schemas.microsoft.com/office/drawing/2014/main" id="{1FA29D6E-C28C-4BE9-96CA-E5EBC44184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2" y="2293"/>
              <a:ext cx="40" cy="58"/>
            </a:xfrm>
            <a:custGeom>
              <a:avLst/>
              <a:gdLst>
                <a:gd name="T0" fmla="*/ 17 w 17"/>
                <a:gd name="T1" fmla="*/ 0 h 24"/>
                <a:gd name="T2" fmla="*/ 17 w 17"/>
                <a:gd name="T3" fmla="*/ 19 h 24"/>
                <a:gd name="T4" fmla="*/ 17 w 17"/>
                <a:gd name="T5" fmla="*/ 23 h 24"/>
                <a:gd name="T6" fmla="*/ 13 w 17"/>
                <a:gd name="T7" fmla="*/ 23 h 24"/>
                <a:gd name="T8" fmla="*/ 13 w 17"/>
                <a:gd name="T9" fmla="*/ 21 h 24"/>
                <a:gd name="T10" fmla="*/ 8 w 17"/>
                <a:gd name="T11" fmla="*/ 24 h 24"/>
                <a:gd name="T12" fmla="*/ 0 w 17"/>
                <a:gd name="T13" fmla="*/ 15 h 24"/>
                <a:gd name="T14" fmla="*/ 8 w 17"/>
                <a:gd name="T15" fmla="*/ 7 h 24"/>
                <a:gd name="T16" fmla="*/ 13 w 17"/>
                <a:gd name="T17" fmla="*/ 9 h 24"/>
                <a:gd name="T18" fmla="*/ 13 w 17"/>
                <a:gd name="T19" fmla="*/ 0 h 24"/>
                <a:gd name="T20" fmla="*/ 17 w 17"/>
                <a:gd name="T21" fmla="*/ 0 h 24"/>
                <a:gd name="T22" fmla="*/ 5 w 17"/>
                <a:gd name="T23" fmla="*/ 15 h 24"/>
                <a:gd name="T24" fmla="*/ 9 w 17"/>
                <a:gd name="T25" fmla="*/ 20 h 24"/>
                <a:gd name="T26" fmla="*/ 13 w 17"/>
                <a:gd name="T27" fmla="*/ 15 h 24"/>
                <a:gd name="T28" fmla="*/ 9 w 17"/>
                <a:gd name="T29" fmla="*/ 10 h 24"/>
                <a:gd name="T30" fmla="*/ 5 w 17"/>
                <a:gd name="T31" fmla="*/ 1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4">
                  <a:moveTo>
                    <a:pt x="17" y="0"/>
                  </a:move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7" y="22"/>
                    <a:pt x="17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2"/>
                    <a:pt x="13" y="21"/>
                  </a:cubicBezTo>
                  <a:cubicBezTo>
                    <a:pt x="12" y="22"/>
                    <a:pt x="11" y="24"/>
                    <a:pt x="8" y="24"/>
                  </a:cubicBezTo>
                  <a:cubicBezTo>
                    <a:pt x="4" y="24"/>
                    <a:pt x="0" y="20"/>
                    <a:pt x="0" y="15"/>
                  </a:cubicBezTo>
                  <a:cubicBezTo>
                    <a:pt x="0" y="10"/>
                    <a:pt x="4" y="7"/>
                    <a:pt x="8" y="7"/>
                  </a:cubicBezTo>
                  <a:cubicBezTo>
                    <a:pt x="11" y="7"/>
                    <a:pt x="12" y="8"/>
                    <a:pt x="13" y="9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17" y="0"/>
                  </a:lnTo>
                  <a:close/>
                  <a:moveTo>
                    <a:pt x="5" y="15"/>
                  </a:moveTo>
                  <a:cubicBezTo>
                    <a:pt x="5" y="18"/>
                    <a:pt x="6" y="20"/>
                    <a:pt x="9" y="20"/>
                  </a:cubicBezTo>
                  <a:cubicBezTo>
                    <a:pt x="12" y="20"/>
                    <a:pt x="13" y="18"/>
                    <a:pt x="13" y="15"/>
                  </a:cubicBezTo>
                  <a:cubicBezTo>
                    <a:pt x="13" y="12"/>
                    <a:pt x="12" y="10"/>
                    <a:pt x="9" y="10"/>
                  </a:cubicBezTo>
                  <a:cubicBezTo>
                    <a:pt x="6" y="10"/>
                    <a:pt x="5" y="13"/>
                    <a:pt x="5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4" name="Freeform 48">
              <a:extLst>
                <a:ext uri="{FF2B5EF4-FFF2-40B4-BE49-F238E27FC236}">
                  <a16:creationId xmlns:a16="http://schemas.microsoft.com/office/drawing/2014/main" id="{ADA1956F-FD7F-4B60-823A-6851D7DCE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3" y="2295"/>
              <a:ext cx="41" cy="53"/>
            </a:xfrm>
            <a:custGeom>
              <a:avLst/>
              <a:gdLst>
                <a:gd name="T0" fmla="*/ 0 w 41"/>
                <a:gd name="T1" fmla="*/ 0 h 53"/>
                <a:gd name="T2" fmla="*/ 12 w 41"/>
                <a:gd name="T3" fmla="*/ 0 h 53"/>
                <a:gd name="T4" fmla="*/ 12 w 41"/>
                <a:gd name="T5" fmla="*/ 44 h 53"/>
                <a:gd name="T6" fmla="*/ 41 w 41"/>
                <a:gd name="T7" fmla="*/ 44 h 53"/>
                <a:gd name="T8" fmla="*/ 38 w 41"/>
                <a:gd name="T9" fmla="*/ 53 h 53"/>
                <a:gd name="T10" fmla="*/ 0 w 41"/>
                <a:gd name="T11" fmla="*/ 53 h 53"/>
                <a:gd name="T12" fmla="*/ 0 w 41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53">
                  <a:moveTo>
                    <a:pt x="0" y="0"/>
                  </a:moveTo>
                  <a:lnTo>
                    <a:pt x="12" y="0"/>
                  </a:lnTo>
                  <a:lnTo>
                    <a:pt x="12" y="44"/>
                  </a:lnTo>
                  <a:lnTo>
                    <a:pt x="41" y="44"/>
                  </a:lnTo>
                  <a:lnTo>
                    <a:pt x="38" y="53"/>
                  </a:lnTo>
                  <a:lnTo>
                    <a:pt x="0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5" name="Freeform 49">
              <a:extLst>
                <a:ext uri="{FF2B5EF4-FFF2-40B4-BE49-F238E27FC236}">
                  <a16:creationId xmlns:a16="http://schemas.microsoft.com/office/drawing/2014/main" id="{6FBC4422-BD67-4939-A6FB-D69346F8F5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6" y="2310"/>
              <a:ext cx="38" cy="41"/>
            </a:xfrm>
            <a:custGeom>
              <a:avLst/>
              <a:gdLst>
                <a:gd name="T0" fmla="*/ 15 w 16"/>
                <a:gd name="T1" fmla="*/ 12 h 17"/>
                <a:gd name="T2" fmla="*/ 16 w 16"/>
                <a:gd name="T3" fmla="*/ 16 h 17"/>
                <a:gd name="T4" fmla="*/ 12 w 16"/>
                <a:gd name="T5" fmla="*/ 16 h 17"/>
                <a:gd name="T6" fmla="*/ 12 w 16"/>
                <a:gd name="T7" fmla="*/ 14 h 17"/>
                <a:gd name="T8" fmla="*/ 6 w 16"/>
                <a:gd name="T9" fmla="*/ 17 h 17"/>
                <a:gd name="T10" fmla="*/ 0 w 16"/>
                <a:gd name="T11" fmla="*/ 11 h 17"/>
                <a:gd name="T12" fmla="*/ 8 w 16"/>
                <a:gd name="T13" fmla="*/ 6 h 17"/>
                <a:gd name="T14" fmla="*/ 11 w 16"/>
                <a:gd name="T15" fmla="*/ 6 h 17"/>
                <a:gd name="T16" fmla="*/ 11 w 16"/>
                <a:gd name="T17" fmla="*/ 6 h 17"/>
                <a:gd name="T18" fmla="*/ 8 w 16"/>
                <a:gd name="T19" fmla="*/ 3 h 17"/>
                <a:gd name="T20" fmla="*/ 5 w 16"/>
                <a:gd name="T21" fmla="*/ 5 h 17"/>
                <a:gd name="T22" fmla="*/ 1 w 16"/>
                <a:gd name="T23" fmla="*/ 5 h 17"/>
                <a:gd name="T24" fmla="*/ 8 w 16"/>
                <a:gd name="T25" fmla="*/ 0 h 17"/>
                <a:gd name="T26" fmla="*/ 15 w 16"/>
                <a:gd name="T27" fmla="*/ 6 h 17"/>
                <a:gd name="T28" fmla="*/ 15 w 16"/>
                <a:gd name="T29" fmla="*/ 12 h 17"/>
                <a:gd name="T30" fmla="*/ 11 w 16"/>
                <a:gd name="T31" fmla="*/ 9 h 17"/>
                <a:gd name="T32" fmla="*/ 8 w 16"/>
                <a:gd name="T33" fmla="*/ 9 h 17"/>
                <a:gd name="T34" fmla="*/ 4 w 16"/>
                <a:gd name="T35" fmla="*/ 11 h 17"/>
                <a:gd name="T36" fmla="*/ 7 w 16"/>
                <a:gd name="T37" fmla="*/ 13 h 17"/>
                <a:gd name="T38" fmla="*/ 11 w 16"/>
                <a:gd name="T3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" h="17">
                  <a:moveTo>
                    <a:pt x="15" y="12"/>
                  </a:moveTo>
                  <a:cubicBezTo>
                    <a:pt x="15" y="14"/>
                    <a:pt x="16" y="16"/>
                    <a:pt x="16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5"/>
                    <a:pt x="12" y="14"/>
                  </a:cubicBezTo>
                  <a:cubicBezTo>
                    <a:pt x="11" y="16"/>
                    <a:pt x="9" y="17"/>
                    <a:pt x="6" y="17"/>
                  </a:cubicBezTo>
                  <a:cubicBezTo>
                    <a:pt x="2" y="17"/>
                    <a:pt x="0" y="14"/>
                    <a:pt x="0" y="11"/>
                  </a:cubicBezTo>
                  <a:cubicBezTo>
                    <a:pt x="0" y="7"/>
                    <a:pt x="4" y="6"/>
                    <a:pt x="8" y="6"/>
                  </a:cubicBezTo>
                  <a:cubicBezTo>
                    <a:pt x="10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4"/>
                    <a:pt x="11" y="3"/>
                    <a:pt x="8" y="3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3" y="0"/>
                    <a:pt x="8" y="0"/>
                  </a:cubicBezTo>
                  <a:cubicBezTo>
                    <a:pt x="14" y="0"/>
                    <a:pt x="15" y="3"/>
                    <a:pt x="15" y="6"/>
                  </a:cubicBezTo>
                  <a:lnTo>
                    <a:pt x="15" y="12"/>
                  </a:lnTo>
                  <a:close/>
                  <a:moveTo>
                    <a:pt x="11" y="9"/>
                  </a:moveTo>
                  <a:cubicBezTo>
                    <a:pt x="11" y="9"/>
                    <a:pt x="10" y="9"/>
                    <a:pt x="8" y="9"/>
                  </a:cubicBezTo>
                  <a:cubicBezTo>
                    <a:pt x="5" y="9"/>
                    <a:pt x="4" y="10"/>
                    <a:pt x="4" y="11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6" name="Freeform 50">
              <a:extLst>
                <a:ext uri="{FF2B5EF4-FFF2-40B4-BE49-F238E27FC236}">
                  <a16:creationId xmlns:a16="http://schemas.microsoft.com/office/drawing/2014/main" id="{C0A71565-62D1-452E-9EF3-B155D6FE7D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4" y="2293"/>
              <a:ext cx="38" cy="58"/>
            </a:xfrm>
            <a:custGeom>
              <a:avLst/>
              <a:gdLst>
                <a:gd name="T0" fmla="*/ 0 w 16"/>
                <a:gd name="T1" fmla="*/ 0 h 24"/>
                <a:gd name="T2" fmla="*/ 4 w 16"/>
                <a:gd name="T3" fmla="*/ 0 h 24"/>
                <a:gd name="T4" fmla="*/ 4 w 16"/>
                <a:gd name="T5" fmla="*/ 9 h 24"/>
                <a:gd name="T6" fmla="*/ 9 w 16"/>
                <a:gd name="T7" fmla="*/ 7 h 24"/>
                <a:gd name="T8" fmla="*/ 16 w 16"/>
                <a:gd name="T9" fmla="*/ 15 h 24"/>
                <a:gd name="T10" fmla="*/ 9 w 16"/>
                <a:gd name="T11" fmla="*/ 24 h 24"/>
                <a:gd name="T12" fmla="*/ 4 w 16"/>
                <a:gd name="T13" fmla="*/ 21 h 24"/>
                <a:gd name="T14" fmla="*/ 4 w 16"/>
                <a:gd name="T15" fmla="*/ 23 h 24"/>
                <a:gd name="T16" fmla="*/ 0 w 16"/>
                <a:gd name="T17" fmla="*/ 23 h 24"/>
                <a:gd name="T18" fmla="*/ 0 w 16"/>
                <a:gd name="T19" fmla="*/ 18 h 24"/>
                <a:gd name="T20" fmla="*/ 0 w 16"/>
                <a:gd name="T21" fmla="*/ 0 h 24"/>
                <a:gd name="T22" fmla="*/ 12 w 16"/>
                <a:gd name="T23" fmla="*/ 15 h 24"/>
                <a:gd name="T24" fmla="*/ 8 w 16"/>
                <a:gd name="T25" fmla="*/ 10 h 24"/>
                <a:gd name="T26" fmla="*/ 4 w 16"/>
                <a:gd name="T27" fmla="*/ 15 h 24"/>
                <a:gd name="T28" fmla="*/ 8 w 16"/>
                <a:gd name="T29" fmla="*/ 20 h 24"/>
                <a:gd name="T30" fmla="*/ 12 w 16"/>
                <a:gd name="T31" fmla="*/ 1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2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8"/>
                    <a:pt x="6" y="7"/>
                    <a:pt x="9" y="7"/>
                  </a:cubicBezTo>
                  <a:cubicBezTo>
                    <a:pt x="13" y="7"/>
                    <a:pt x="16" y="10"/>
                    <a:pt x="16" y="15"/>
                  </a:cubicBezTo>
                  <a:cubicBezTo>
                    <a:pt x="16" y="20"/>
                    <a:pt x="13" y="24"/>
                    <a:pt x="9" y="24"/>
                  </a:cubicBezTo>
                  <a:cubicBezTo>
                    <a:pt x="6" y="24"/>
                    <a:pt x="5" y="22"/>
                    <a:pt x="4" y="21"/>
                  </a:cubicBezTo>
                  <a:cubicBezTo>
                    <a:pt x="4" y="22"/>
                    <a:pt x="4" y="23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1"/>
                    <a:pt x="0" y="20"/>
                    <a:pt x="0" y="18"/>
                  </a:cubicBezTo>
                  <a:lnTo>
                    <a:pt x="0" y="0"/>
                  </a:lnTo>
                  <a:close/>
                  <a:moveTo>
                    <a:pt x="12" y="15"/>
                  </a:moveTo>
                  <a:cubicBezTo>
                    <a:pt x="12" y="13"/>
                    <a:pt x="11" y="10"/>
                    <a:pt x="8" y="10"/>
                  </a:cubicBezTo>
                  <a:cubicBezTo>
                    <a:pt x="5" y="10"/>
                    <a:pt x="4" y="12"/>
                    <a:pt x="4" y="15"/>
                  </a:cubicBezTo>
                  <a:cubicBezTo>
                    <a:pt x="4" y="18"/>
                    <a:pt x="5" y="20"/>
                    <a:pt x="8" y="20"/>
                  </a:cubicBezTo>
                  <a:cubicBezTo>
                    <a:pt x="11" y="20"/>
                    <a:pt x="12" y="18"/>
                    <a:pt x="12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7" name="Freeform 51">
              <a:extLst>
                <a:ext uri="{FF2B5EF4-FFF2-40B4-BE49-F238E27FC236}">
                  <a16:creationId xmlns:a16="http://schemas.microsoft.com/office/drawing/2014/main" id="{BEB77077-69B8-4407-9424-9DB2AA5EA2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9" y="2310"/>
              <a:ext cx="40" cy="41"/>
            </a:xfrm>
            <a:custGeom>
              <a:avLst/>
              <a:gdLst>
                <a:gd name="T0" fmla="*/ 17 w 17"/>
                <a:gd name="T1" fmla="*/ 8 h 17"/>
                <a:gd name="T2" fmla="*/ 8 w 17"/>
                <a:gd name="T3" fmla="*/ 17 h 17"/>
                <a:gd name="T4" fmla="*/ 0 w 17"/>
                <a:gd name="T5" fmla="*/ 8 h 17"/>
                <a:gd name="T6" fmla="*/ 8 w 17"/>
                <a:gd name="T7" fmla="*/ 0 h 17"/>
                <a:gd name="T8" fmla="*/ 17 w 17"/>
                <a:gd name="T9" fmla="*/ 8 h 17"/>
                <a:gd name="T10" fmla="*/ 4 w 17"/>
                <a:gd name="T11" fmla="*/ 8 h 17"/>
                <a:gd name="T12" fmla="*/ 8 w 17"/>
                <a:gd name="T13" fmla="*/ 13 h 17"/>
                <a:gd name="T14" fmla="*/ 12 w 17"/>
                <a:gd name="T15" fmla="*/ 8 h 17"/>
                <a:gd name="T16" fmla="*/ 8 w 17"/>
                <a:gd name="T17" fmla="*/ 3 h 17"/>
                <a:gd name="T18" fmla="*/ 4 w 17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7">
                  <a:moveTo>
                    <a:pt x="17" y="8"/>
                  </a:moveTo>
                  <a:cubicBezTo>
                    <a:pt x="17" y="13"/>
                    <a:pt x="14" y="17"/>
                    <a:pt x="8" y="17"/>
                  </a:cubicBezTo>
                  <a:cubicBezTo>
                    <a:pt x="3" y="17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7" y="4"/>
                    <a:pt x="17" y="8"/>
                  </a:cubicBezTo>
                  <a:close/>
                  <a:moveTo>
                    <a:pt x="4" y="8"/>
                  </a:moveTo>
                  <a:cubicBezTo>
                    <a:pt x="4" y="11"/>
                    <a:pt x="5" y="13"/>
                    <a:pt x="8" y="13"/>
                  </a:cubicBezTo>
                  <a:cubicBezTo>
                    <a:pt x="11" y="13"/>
                    <a:pt x="12" y="11"/>
                    <a:pt x="12" y="8"/>
                  </a:cubicBezTo>
                  <a:cubicBezTo>
                    <a:pt x="12" y="6"/>
                    <a:pt x="11" y="3"/>
                    <a:pt x="8" y="3"/>
                  </a:cubicBezTo>
                  <a:cubicBezTo>
                    <a:pt x="5" y="3"/>
                    <a:pt x="4" y="6"/>
                    <a:pt x="4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8" name="Freeform 52">
              <a:extLst>
                <a:ext uri="{FF2B5EF4-FFF2-40B4-BE49-F238E27FC236}">
                  <a16:creationId xmlns:a16="http://schemas.microsoft.com/office/drawing/2014/main" id="{F9319508-43AB-4257-A78E-E947A04F3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6" y="2310"/>
              <a:ext cx="24" cy="38"/>
            </a:xfrm>
            <a:custGeom>
              <a:avLst/>
              <a:gdLst>
                <a:gd name="T0" fmla="*/ 0 w 10"/>
                <a:gd name="T1" fmla="*/ 5 h 16"/>
                <a:gd name="T2" fmla="*/ 0 w 10"/>
                <a:gd name="T3" fmla="*/ 0 h 16"/>
                <a:gd name="T4" fmla="*/ 4 w 10"/>
                <a:gd name="T5" fmla="*/ 0 h 16"/>
                <a:gd name="T6" fmla="*/ 4 w 10"/>
                <a:gd name="T7" fmla="*/ 4 h 16"/>
                <a:gd name="T8" fmla="*/ 10 w 10"/>
                <a:gd name="T9" fmla="*/ 0 h 16"/>
                <a:gd name="T10" fmla="*/ 10 w 10"/>
                <a:gd name="T11" fmla="*/ 4 h 16"/>
                <a:gd name="T12" fmla="*/ 4 w 10"/>
                <a:gd name="T13" fmla="*/ 10 h 16"/>
                <a:gd name="T14" fmla="*/ 4 w 10"/>
                <a:gd name="T15" fmla="*/ 16 h 16"/>
                <a:gd name="T16" fmla="*/ 0 w 10"/>
                <a:gd name="T17" fmla="*/ 16 h 16"/>
                <a:gd name="T18" fmla="*/ 0 w 10"/>
                <a:gd name="T19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6">
                  <a:moveTo>
                    <a:pt x="0" y="5"/>
                  </a:move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4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7" y="4"/>
                    <a:pt x="4" y="6"/>
                    <a:pt x="4" y="1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9" name="Freeform 53">
              <a:extLst>
                <a:ext uri="{FF2B5EF4-FFF2-40B4-BE49-F238E27FC236}">
                  <a16:creationId xmlns:a16="http://schemas.microsoft.com/office/drawing/2014/main" id="{0933D598-894D-4885-8FC8-A9DBAA899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9" y="2295"/>
              <a:ext cx="40" cy="53"/>
            </a:xfrm>
            <a:custGeom>
              <a:avLst/>
              <a:gdLst>
                <a:gd name="T0" fmla="*/ 38 w 40"/>
                <a:gd name="T1" fmla="*/ 32 h 53"/>
                <a:gd name="T2" fmla="*/ 9 w 40"/>
                <a:gd name="T3" fmla="*/ 32 h 53"/>
                <a:gd name="T4" fmla="*/ 9 w 40"/>
                <a:gd name="T5" fmla="*/ 44 h 53"/>
                <a:gd name="T6" fmla="*/ 40 w 40"/>
                <a:gd name="T7" fmla="*/ 44 h 53"/>
                <a:gd name="T8" fmla="*/ 40 w 40"/>
                <a:gd name="T9" fmla="*/ 53 h 53"/>
                <a:gd name="T10" fmla="*/ 0 w 40"/>
                <a:gd name="T11" fmla="*/ 53 h 53"/>
                <a:gd name="T12" fmla="*/ 0 w 40"/>
                <a:gd name="T13" fmla="*/ 0 h 53"/>
                <a:gd name="T14" fmla="*/ 40 w 40"/>
                <a:gd name="T15" fmla="*/ 0 h 53"/>
                <a:gd name="T16" fmla="*/ 40 w 40"/>
                <a:gd name="T17" fmla="*/ 10 h 53"/>
                <a:gd name="T18" fmla="*/ 9 w 40"/>
                <a:gd name="T19" fmla="*/ 10 h 53"/>
                <a:gd name="T20" fmla="*/ 9 w 40"/>
                <a:gd name="T21" fmla="*/ 22 h 53"/>
                <a:gd name="T22" fmla="*/ 38 w 40"/>
                <a:gd name="T23" fmla="*/ 22 h 53"/>
                <a:gd name="T24" fmla="*/ 38 w 40"/>
                <a:gd name="T25" fmla="*/ 3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53">
                  <a:moveTo>
                    <a:pt x="38" y="32"/>
                  </a:moveTo>
                  <a:lnTo>
                    <a:pt x="9" y="32"/>
                  </a:lnTo>
                  <a:lnTo>
                    <a:pt x="9" y="44"/>
                  </a:lnTo>
                  <a:lnTo>
                    <a:pt x="40" y="44"/>
                  </a:lnTo>
                  <a:lnTo>
                    <a:pt x="40" y="53"/>
                  </a:lnTo>
                  <a:lnTo>
                    <a:pt x="0" y="53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10"/>
                  </a:lnTo>
                  <a:lnTo>
                    <a:pt x="9" y="10"/>
                  </a:lnTo>
                  <a:lnTo>
                    <a:pt x="9" y="22"/>
                  </a:lnTo>
                  <a:lnTo>
                    <a:pt x="38" y="22"/>
                  </a:lnTo>
                  <a:lnTo>
                    <a:pt x="38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0" name="Freeform 54">
              <a:extLst>
                <a:ext uri="{FF2B5EF4-FFF2-40B4-BE49-F238E27FC236}">
                  <a16:creationId xmlns:a16="http://schemas.microsoft.com/office/drawing/2014/main" id="{86F2C306-678D-4E30-87FF-55BD46EC63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24" y="2293"/>
              <a:ext cx="40" cy="58"/>
            </a:xfrm>
            <a:custGeom>
              <a:avLst/>
              <a:gdLst>
                <a:gd name="T0" fmla="*/ 17 w 17"/>
                <a:gd name="T1" fmla="*/ 0 h 24"/>
                <a:gd name="T2" fmla="*/ 17 w 17"/>
                <a:gd name="T3" fmla="*/ 19 h 24"/>
                <a:gd name="T4" fmla="*/ 17 w 17"/>
                <a:gd name="T5" fmla="*/ 23 h 24"/>
                <a:gd name="T6" fmla="*/ 13 w 17"/>
                <a:gd name="T7" fmla="*/ 23 h 24"/>
                <a:gd name="T8" fmla="*/ 13 w 17"/>
                <a:gd name="T9" fmla="*/ 21 h 24"/>
                <a:gd name="T10" fmla="*/ 8 w 17"/>
                <a:gd name="T11" fmla="*/ 24 h 24"/>
                <a:gd name="T12" fmla="*/ 0 w 17"/>
                <a:gd name="T13" fmla="*/ 15 h 24"/>
                <a:gd name="T14" fmla="*/ 8 w 17"/>
                <a:gd name="T15" fmla="*/ 7 h 24"/>
                <a:gd name="T16" fmla="*/ 13 w 17"/>
                <a:gd name="T17" fmla="*/ 9 h 24"/>
                <a:gd name="T18" fmla="*/ 13 w 17"/>
                <a:gd name="T19" fmla="*/ 0 h 24"/>
                <a:gd name="T20" fmla="*/ 17 w 17"/>
                <a:gd name="T21" fmla="*/ 0 h 24"/>
                <a:gd name="T22" fmla="*/ 5 w 17"/>
                <a:gd name="T23" fmla="*/ 15 h 24"/>
                <a:gd name="T24" fmla="*/ 9 w 17"/>
                <a:gd name="T25" fmla="*/ 20 h 24"/>
                <a:gd name="T26" fmla="*/ 13 w 17"/>
                <a:gd name="T27" fmla="*/ 15 h 24"/>
                <a:gd name="T28" fmla="*/ 9 w 17"/>
                <a:gd name="T29" fmla="*/ 10 h 24"/>
                <a:gd name="T30" fmla="*/ 5 w 17"/>
                <a:gd name="T31" fmla="*/ 1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4">
                  <a:moveTo>
                    <a:pt x="17" y="0"/>
                  </a:move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7" y="22"/>
                    <a:pt x="17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2"/>
                    <a:pt x="13" y="21"/>
                  </a:cubicBezTo>
                  <a:cubicBezTo>
                    <a:pt x="12" y="22"/>
                    <a:pt x="11" y="24"/>
                    <a:pt x="8" y="24"/>
                  </a:cubicBezTo>
                  <a:cubicBezTo>
                    <a:pt x="3" y="24"/>
                    <a:pt x="0" y="20"/>
                    <a:pt x="0" y="15"/>
                  </a:cubicBezTo>
                  <a:cubicBezTo>
                    <a:pt x="0" y="10"/>
                    <a:pt x="4" y="7"/>
                    <a:pt x="8" y="7"/>
                  </a:cubicBezTo>
                  <a:cubicBezTo>
                    <a:pt x="11" y="7"/>
                    <a:pt x="12" y="8"/>
                    <a:pt x="13" y="9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17" y="0"/>
                  </a:lnTo>
                  <a:close/>
                  <a:moveTo>
                    <a:pt x="5" y="15"/>
                  </a:moveTo>
                  <a:cubicBezTo>
                    <a:pt x="5" y="18"/>
                    <a:pt x="6" y="20"/>
                    <a:pt x="9" y="20"/>
                  </a:cubicBezTo>
                  <a:cubicBezTo>
                    <a:pt x="12" y="20"/>
                    <a:pt x="13" y="18"/>
                    <a:pt x="13" y="15"/>
                  </a:cubicBezTo>
                  <a:cubicBezTo>
                    <a:pt x="13" y="12"/>
                    <a:pt x="12" y="10"/>
                    <a:pt x="9" y="10"/>
                  </a:cubicBezTo>
                  <a:cubicBezTo>
                    <a:pt x="6" y="10"/>
                    <a:pt x="5" y="13"/>
                    <a:pt x="5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1" name="Freeform 55">
              <a:extLst>
                <a:ext uri="{FF2B5EF4-FFF2-40B4-BE49-F238E27FC236}">
                  <a16:creationId xmlns:a16="http://schemas.microsoft.com/office/drawing/2014/main" id="{34F77522-AF4C-4088-9039-1D3344827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4" y="2310"/>
              <a:ext cx="35" cy="41"/>
            </a:xfrm>
            <a:custGeom>
              <a:avLst/>
              <a:gdLst>
                <a:gd name="T0" fmla="*/ 15 w 15"/>
                <a:gd name="T1" fmla="*/ 12 h 17"/>
                <a:gd name="T2" fmla="*/ 15 w 15"/>
                <a:gd name="T3" fmla="*/ 16 h 17"/>
                <a:gd name="T4" fmla="*/ 11 w 15"/>
                <a:gd name="T5" fmla="*/ 16 h 17"/>
                <a:gd name="T6" fmla="*/ 11 w 15"/>
                <a:gd name="T7" fmla="*/ 14 h 17"/>
                <a:gd name="T8" fmla="*/ 6 w 15"/>
                <a:gd name="T9" fmla="*/ 17 h 17"/>
                <a:gd name="T10" fmla="*/ 0 w 15"/>
                <a:gd name="T11" fmla="*/ 10 h 17"/>
                <a:gd name="T12" fmla="*/ 0 w 15"/>
                <a:gd name="T13" fmla="*/ 0 h 17"/>
                <a:gd name="T14" fmla="*/ 4 w 15"/>
                <a:gd name="T15" fmla="*/ 0 h 17"/>
                <a:gd name="T16" fmla="*/ 4 w 15"/>
                <a:gd name="T17" fmla="*/ 9 h 17"/>
                <a:gd name="T18" fmla="*/ 7 w 15"/>
                <a:gd name="T19" fmla="*/ 13 h 17"/>
                <a:gd name="T20" fmla="*/ 11 w 15"/>
                <a:gd name="T21" fmla="*/ 8 h 17"/>
                <a:gd name="T22" fmla="*/ 11 w 15"/>
                <a:gd name="T23" fmla="*/ 0 h 17"/>
                <a:gd name="T24" fmla="*/ 15 w 15"/>
                <a:gd name="T25" fmla="*/ 0 h 17"/>
                <a:gd name="T26" fmla="*/ 15 w 15"/>
                <a:gd name="T2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7">
                  <a:moveTo>
                    <a:pt x="15" y="12"/>
                  </a:moveTo>
                  <a:cubicBezTo>
                    <a:pt x="15" y="13"/>
                    <a:pt x="15" y="15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5"/>
                    <a:pt x="11" y="14"/>
                  </a:cubicBezTo>
                  <a:cubicBezTo>
                    <a:pt x="10" y="15"/>
                    <a:pt x="9" y="17"/>
                    <a:pt x="6" y="17"/>
                  </a:cubicBezTo>
                  <a:cubicBezTo>
                    <a:pt x="3" y="17"/>
                    <a:pt x="0" y="15"/>
                    <a:pt x="0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8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15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2" name="Freeform 56">
              <a:extLst>
                <a:ext uri="{FF2B5EF4-FFF2-40B4-BE49-F238E27FC236}">
                  <a16:creationId xmlns:a16="http://schemas.microsoft.com/office/drawing/2014/main" id="{3C4610C7-7C1F-4B64-9384-2A1DA8180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9" y="2310"/>
              <a:ext cx="38" cy="41"/>
            </a:xfrm>
            <a:custGeom>
              <a:avLst/>
              <a:gdLst>
                <a:gd name="T0" fmla="*/ 16 w 16"/>
                <a:gd name="T1" fmla="*/ 11 h 17"/>
                <a:gd name="T2" fmla="*/ 8 w 16"/>
                <a:gd name="T3" fmla="*/ 17 h 17"/>
                <a:gd name="T4" fmla="*/ 0 w 16"/>
                <a:gd name="T5" fmla="*/ 8 h 17"/>
                <a:gd name="T6" fmla="*/ 8 w 16"/>
                <a:gd name="T7" fmla="*/ 0 h 17"/>
                <a:gd name="T8" fmla="*/ 15 w 16"/>
                <a:gd name="T9" fmla="*/ 6 h 17"/>
                <a:gd name="T10" fmla="*/ 11 w 16"/>
                <a:gd name="T11" fmla="*/ 6 h 17"/>
                <a:gd name="T12" fmla="*/ 8 w 16"/>
                <a:gd name="T13" fmla="*/ 3 h 17"/>
                <a:gd name="T14" fmla="*/ 4 w 16"/>
                <a:gd name="T15" fmla="*/ 8 h 17"/>
                <a:gd name="T16" fmla="*/ 8 w 16"/>
                <a:gd name="T17" fmla="*/ 13 h 17"/>
                <a:gd name="T18" fmla="*/ 11 w 16"/>
                <a:gd name="T19" fmla="*/ 11 h 17"/>
                <a:gd name="T20" fmla="*/ 16 w 16"/>
                <a:gd name="T21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7">
                  <a:moveTo>
                    <a:pt x="16" y="11"/>
                  </a:moveTo>
                  <a:cubicBezTo>
                    <a:pt x="15" y="14"/>
                    <a:pt x="12" y="17"/>
                    <a:pt x="8" y="17"/>
                  </a:cubicBezTo>
                  <a:cubicBezTo>
                    <a:pt x="2" y="17"/>
                    <a:pt x="0" y="13"/>
                    <a:pt x="0" y="8"/>
                  </a:cubicBezTo>
                  <a:cubicBezTo>
                    <a:pt x="0" y="4"/>
                    <a:pt x="2" y="0"/>
                    <a:pt x="8" y="0"/>
                  </a:cubicBezTo>
                  <a:cubicBezTo>
                    <a:pt x="13" y="0"/>
                    <a:pt x="15" y="4"/>
                    <a:pt x="15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0" y="3"/>
                    <a:pt x="8" y="3"/>
                  </a:cubicBezTo>
                  <a:cubicBezTo>
                    <a:pt x="5" y="3"/>
                    <a:pt x="4" y="5"/>
                    <a:pt x="4" y="8"/>
                  </a:cubicBezTo>
                  <a:cubicBezTo>
                    <a:pt x="4" y="11"/>
                    <a:pt x="5" y="13"/>
                    <a:pt x="8" y="13"/>
                  </a:cubicBezTo>
                  <a:cubicBezTo>
                    <a:pt x="10" y="13"/>
                    <a:pt x="11" y="12"/>
                    <a:pt x="11" y="11"/>
                  </a:cubicBezTo>
                  <a:lnTo>
                    <a:pt x="16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3" name="Freeform 57">
              <a:extLst>
                <a:ext uri="{FF2B5EF4-FFF2-40B4-BE49-F238E27FC236}">
                  <a16:creationId xmlns:a16="http://schemas.microsoft.com/office/drawing/2014/main" id="{6C6F45E3-92A4-4709-95F7-EB674750DF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62" y="2310"/>
              <a:ext cx="35" cy="41"/>
            </a:xfrm>
            <a:custGeom>
              <a:avLst/>
              <a:gdLst>
                <a:gd name="T0" fmla="*/ 15 w 15"/>
                <a:gd name="T1" fmla="*/ 12 h 17"/>
                <a:gd name="T2" fmla="*/ 15 w 15"/>
                <a:gd name="T3" fmla="*/ 16 h 17"/>
                <a:gd name="T4" fmla="*/ 11 w 15"/>
                <a:gd name="T5" fmla="*/ 16 h 17"/>
                <a:gd name="T6" fmla="*/ 11 w 15"/>
                <a:gd name="T7" fmla="*/ 14 h 17"/>
                <a:gd name="T8" fmla="*/ 6 w 15"/>
                <a:gd name="T9" fmla="*/ 17 h 17"/>
                <a:gd name="T10" fmla="*/ 0 w 15"/>
                <a:gd name="T11" fmla="*/ 11 h 17"/>
                <a:gd name="T12" fmla="*/ 8 w 15"/>
                <a:gd name="T13" fmla="*/ 6 h 17"/>
                <a:gd name="T14" fmla="*/ 11 w 15"/>
                <a:gd name="T15" fmla="*/ 6 h 17"/>
                <a:gd name="T16" fmla="*/ 11 w 15"/>
                <a:gd name="T17" fmla="*/ 6 h 17"/>
                <a:gd name="T18" fmla="*/ 8 w 15"/>
                <a:gd name="T19" fmla="*/ 3 h 17"/>
                <a:gd name="T20" fmla="*/ 5 w 15"/>
                <a:gd name="T21" fmla="*/ 5 h 17"/>
                <a:gd name="T22" fmla="*/ 1 w 15"/>
                <a:gd name="T23" fmla="*/ 5 h 17"/>
                <a:gd name="T24" fmla="*/ 8 w 15"/>
                <a:gd name="T25" fmla="*/ 0 h 17"/>
                <a:gd name="T26" fmla="*/ 15 w 15"/>
                <a:gd name="T27" fmla="*/ 6 h 17"/>
                <a:gd name="T28" fmla="*/ 15 w 15"/>
                <a:gd name="T29" fmla="*/ 12 h 17"/>
                <a:gd name="T30" fmla="*/ 11 w 15"/>
                <a:gd name="T31" fmla="*/ 9 h 17"/>
                <a:gd name="T32" fmla="*/ 8 w 15"/>
                <a:gd name="T33" fmla="*/ 9 h 17"/>
                <a:gd name="T34" fmla="*/ 4 w 15"/>
                <a:gd name="T35" fmla="*/ 11 h 17"/>
                <a:gd name="T36" fmla="*/ 7 w 15"/>
                <a:gd name="T37" fmla="*/ 13 h 17"/>
                <a:gd name="T38" fmla="*/ 11 w 15"/>
                <a:gd name="T3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7">
                  <a:moveTo>
                    <a:pt x="15" y="12"/>
                  </a:moveTo>
                  <a:cubicBezTo>
                    <a:pt x="15" y="14"/>
                    <a:pt x="15" y="16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5"/>
                    <a:pt x="11" y="14"/>
                  </a:cubicBezTo>
                  <a:cubicBezTo>
                    <a:pt x="10" y="16"/>
                    <a:pt x="9" y="17"/>
                    <a:pt x="6" y="17"/>
                  </a:cubicBezTo>
                  <a:cubicBezTo>
                    <a:pt x="1" y="17"/>
                    <a:pt x="0" y="14"/>
                    <a:pt x="0" y="11"/>
                  </a:cubicBezTo>
                  <a:cubicBezTo>
                    <a:pt x="0" y="7"/>
                    <a:pt x="3" y="6"/>
                    <a:pt x="8" y="6"/>
                  </a:cubicBezTo>
                  <a:cubicBezTo>
                    <a:pt x="9" y="6"/>
                    <a:pt x="10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4"/>
                    <a:pt x="10" y="3"/>
                    <a:pt x="8" y="3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2" y="0"/>
                    <a:pt x="8" y="0"/>
                  </a:cubicBezTo>
                  <a:cubicBezTo>
                    <a:pt x="14" y="0"/>
                    <a:pt x="15" y="3"/>
                    <a:pt x="15" y="6"/>
                  </a:cubicBezTo>
                  <a:lnTo>
                    <a:pt x="15" y="12"/>
                  </a:lnTo>
                  <a:close/>
                  <a:moveTo>
                    <a:pt x="11" y="9"/>
                  </a:moveTo>
                  <a:cubicBezTo>
                    <a:pt x="11" y="9"/>
                    <a:pt x="10" y="9"/>
                    <a:pt x="8" y="9"/>
                  </a:cubicBezTo>
                  <a:cubicBezTo>
                    <a:pt x="5" y="9"/>
                    <a:pt x="4" y="10"/>
                    <a:pt x="4" y="11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4" name="Freeform 58">
              <a:extLst>
                <a:ext uri="{FF2B5EF4-FFF2-40B4-BE49-F238E27FC236}">
                  <a16:creationId xmlns:a16="http://schemas.microsoft.com/office/drawing/2014/main" id="{2E5B8B2B-07CF-41DE-A5BA-C68925D4B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4" y="2300"/>
              <a:ext cx="24" cy="48"/>
            </a:xfrm>
            <a:custGeom>
              <a:avLst/>
              <a:gdLst>
                <a:gd name="T0" fmla="*/ 0 w 10"/>
                <a:gd name="T1" fmla="*/ 4 h 20"/>
                <a:gd name="T2" fmla="*/ 2 w 10"/>
                <a:gd name="T3" fmla="*/ 4 h 20"/>
                <a:gd name="T4" fmla="*/ 2 w 10"/>
                <a:gd name="T5" fmla="*/ 0 h 20"/>
                <a:gd name="T6" fmla="*/ 7 w 10"/>
                <a:gd name="T7" fmla="*/ 0 h 20"/>
                <a:gd name="T8" fmla="*/ 7 w 10"/>
                <a:gd name="T9" fmla="*/ 4 h 20"/>
                <a:gd name="T10" fmla="*/ 10 w 10"/>
                <a:gd name="T11" fmla="*/ 4 h 20"/>
                <a:gd name="T12" fmla="*/ 10 w 10"/>
                <a:gd name="T13" fmla="*/ 8 h 20"/>
                <a:gd name="T14" fmla="*/ 7 w 10"/>
                <a:gd name="T15" fmla="*/ 8 h 20"/>
                <a:gd name="T16" fmla="*/ 7 w 10"/>
                <a:gd name="T17" fmla="*/ 15 h 20"/>
                <a:gd name="T18" fmla="*/ 8 w 10"/>
                <a:gd name="T19" fmla="*/ 17 h 20"/>
                <a:gd name="T20" fmla="*/ 10 w 10"/>
                <a:gd name="T21" fmla="*/ 17 h 20"/>
                <a:gd name="T22" fmla="*/ 10 w 10"/>
                <a:gd name="T23" fmla="*/ 20 h 20"/>
                <a:gd name="T24" fmla="*/ 7 w 10"/>
                <a:gd name="T25" fmla="*/ 20 h 20"/>
                <a:gd name="T26" fmla="*/ 2 w 10"/>
                <a:gd name="T27" fmla="*/ 16 h 20"/>
                <a:gd name="T28" fmla="*/ 2 w 10"/>
                <a:gd name="T29" fmla="*/ 8 h 20"/>
                <a:gd name="T30" fmla="*/ 0 w 10"/>
                <a:gd name="T31" fmla="*/ 8 h 20"/>
                <a:gd name="T32" fmla="*/ 0 w 10"/>
                <a:gd name="T3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20">
                  <a:moveTo>
                    <a:pt x="0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17"/>
                    <a:pt x="8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9" y="20"/>
                    <a:pt x="8" y="20"/>
                    <a:pt x="7" y="20"/>
                  </a:cubicBezTo>
                  <a:cubicBezTo>
                    <a:pt x="3" y="20"/>
                    <a:pt x="2" y="19"/>
                    <a:pt x="2" y="16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5" name="Freeform 59">
              <a:extLst>
                <a:ext uri="{FF2B5EF4-FFF2-40B4-BE49-F238E27FC236}">
                  <a16:creationId xmlns:a16="http://schemas.microsoft.com/office/drawing/2014/main" id="{8DC7E810-869F-4BB3-AADE-7713C8E75A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35" y="2293"/>
              <a:ext cx="10" cy="55"/>
            </a:xfrm>
            <a:custGeom>
              <a:avLst/>
              <a:gdLst>
                <a:gd name="T0" fmla="*/ 0 w 10"/>
                <a:gd name="T1" fmla="*/ 0 h 55"/>
                <a:gd name="T2" fmla="*/ 10 w 10"/>
                <a:gd name="T3" fmla="*/ 0 h 55"/>
                <a:gd name="T4" fmla="*/ 10 w 10"/>
                <a:gd name="T5" fmla="*/ 9 h 55"/>
                <a:gd name="T6" fmla="*/ 0 w 10"/>
                <a:gd name="T7" fmla="*/ 9 h 55"/>
                <a:gd name="T8" fmla="*/ 0 w 10"/>
                <a:gd name="T9" fmla="*/ 0 h 55"/>
                <a:gd name="T10" fmla="*/ 0 w 10"/>
                <a:gd name="T11" fmla="*/ 17 h 55"/>
                <a:gd name="T12" fmla="*/ 10 w 10"/>
                <a:gd name="T13" fmla="*/ 17 h 55"/>
                <a:gd name="T14" fmla="*/ 10 w 10"/>
                <a:gd name="T15" fmla="*/ 55 h 55"/>
                <a:gd name="T16" fmla="*/ 0 w 10"/>
                <a:gd name="T17" fmla="*/ 55 h 55"/>
                <a:gd name="T18" fmla="*/ 0 w 10"/>
                <a:gd name="T19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55">
                  <a:moveTo>
                    <a:pt x="0" y="0"/>
                  </a:moveTo>
                  <a:lnTo>
                    <a:pt x="10" y="0"/>
                  </a:lnTo>
                  <a:lnTo>
                    <a:pt x="10" y="9"/>
                  </a:lnTo>
                  <a:lnTo>
                    <a:pt x="0" y="9"/>
                  </a:lnTo>
                  <a:lnTo>
                    <a:pt x="0" y="0"/>
                  </a:lnTo>
                  <a:close/>
                  <a:moveTo>
                    <a:pt x="0" y="17"/>
                  </a:moveTo>
                  <a:lnTo>
                    <a:pt x="10" y="17"/>
                  </a:lnTo>
                  <a:lnTo>
                    <a:pt x="10" y="55"/>
                  </a:lnTo>
                  <a:lnTo>
                    <a:pt x="0" y="55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6" name="Freeform 60">
              <a:extLst>
                <a:ext uri="{FF2B5EF4-FFF2-40B4-BE49-F238E27FC236}">
                  <a16:creationId xmlns:a16="http://schemas.microsoft.com/office/drawing/2014/main" id="{31DF4F1E-BD5B-4978-9B67-388566EE8A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4" y="2310"/>
              <a:ext cx="38" cy="41"/>
            </a:xfrm>
            <a:custGeom>
              <a:avLst/>
              <a:gdLst>
                <a:gd name="T0" fmla="*/ 16 w 16"/>
                <a:gd name="T1" fmla="*/ 8 h 17"/>
                <a:gd name="T2" fmla="*/ 8 w 16"/>
                <a:gd name="T3" fmla="*/ 17 h 17"/>
                <a:gd name="T4" fmla="*/ 0 w 16"/>
                <a:gd name="T5" fmla="*/ 8 h 17"/>
                <a:gd name="T6" fmla="*/ 8 w 16"/>
                <a:gd name="T7" fmla="*/ 0 h 17"/>
                <a:gd name="T8" fmla="*/ 16 w 16"/>
                <a:gd name="T9" fmla="*/ 8 h 17"/>
                <a:gd name="T10" fmla="*/ 4 w 16"/>
                <a:gd name="T11" fmla="*/ 8 h 17"/>
                <a:gd name="T12" fmla="*/ 8 w 16"/>
                <a:gd name="T13" fmla="*/ 13 h 17"/>
                <a:gd name="T14" fmla="*/ 12 w 16"/>
                <a:gd name="T15" fmla="*/ 8 h 17"/>
                <a:gd name="T16" fmla="*/ 8 w 16"/>
                <a:gd name="T17" fmla="*/ 3 h 17"/>
                <a:gd name="T18" fmla="*/ 4 w 16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7">
                  <a:moveTo>
                    <a:pt x="16" y="8"/>
                  </a:moveTo>
                  <a:cubicBezTo>
                    <a:pt x="16" y="13"/>
                    <a:pt x="13" y="17"/>
                    <a:pt x="8" y="17"/>
                  </a:cubicBezTo>
                  <a:cubicBezTo>
                    <a:pt x="2" y="17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6" y="4"/>
                    <a:pt x="16" y="8"/>
                  </a:cubicBezTo>
                  <a:close/>
                  <a:moveTo>
                    <a:pt x="4" y="8"/>
                  </a:moveTo>
                  <a:cubicBezTo>
                    <a:pt x="4" y="11"/>
                    <a:pt x="5" y="13"/>
                    <a:pt x="8" y="13"/>
                  </a:cubicBezTo>
                  <a:cubicBezTo>
                    <a:pt x="11" y="13"/>
                    <a:pt x="12" y="11"/>
                    <a:pt x="12" y="8"/>
                  </a:cubicBezTo>
                  <a:cubicBezTo>
                    <a:pt x="12" y="6"/>
                    <a:pt x="11" y="3"/>
                    <a:pt x="8" y="3"/>
                  </a:cubicBezTo>
                  <a:cubicBezTo>
                    <a:pt x="5" y="3"/>
                    <a:pt x="4" y="6"/>
                    <a:pt x="4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7" name="Freeform 61">
              <a:extLst>
                <a:ext uri="{FF2B5EF4-FFF2-40B4-BE49-F238E27FC236}">
                  <a16:creationId xmlns:a16="http://schemas.microsoft.com/office/drawing/2014/main" id="{AF6CF677-6FBE-4964-8566-3BBEB2252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2" y="2310"/>
              <a:ext cx="35" cy="38"/>
            </a:xfrm>
            <a:custGeom>
              <a:avLst/>
              <a:gdLst>
                <a:gd name="T0" fmla="*/ 0 w 15"/>
                <a:gd name="T1" fmla="*/ 4 h 16"/>
                <a:gd name="T2" fmla="*/ 0 w 15"/>
                <a:gd name="T3" fmla="*/ 0 h 16"/>
                <a:gd name="T4" fmla="*/ 4 w 15"/>
                <a:gd name="T5" fmla="*/ 0 h 16"/>
                <a:gd name="T6" fmla="*/ 4 w 15"/>
                <a:gd name="T7" fmla="*/ 3 h 16"/>
                <a:gd name="T8" fmla="*/ 9 w 15"/>
                <a:gd name="T9" fmla="*/ 0 h 16"/>
                <a:gd name="T10" fmla="*/ 15 w 15"/>
                <a:gd name="T11" fmla="*/ 6 h 16"/>
                <a:gd name="T12" fmla="*/ 15 w 15"/>
                <a:gd name="T13" fmla="*/ 16 h 16"/>
                <a:gd name="T14" fmla="*/ 11 w 15"/>
                <a:gd name="T15" fmla="*/ 16 h 16"/>
                <a:gd name="T16" fmla="*/ 11 w 15"/>
                <a:gd name="T17" fmla="*/ 7 h 16"/>
                <a:gd name="T18" fmla="*/ 8 w 15"/>
                <a:gd name="T19" fmla="*/ 3 h 16"/>
                <a:gd name="T20" fmla="*/ 4 w 15"/>
                <a:gd name="T21" fmla="*/ 8 h 16"/>
                <a:gd name="T22" fmla="*/ 4 w 15"/>
                <a:gd name="T23" fmla="*/ 16 h 16"/>
                <a:gd name="T24" fmla="*/ 0 w 15"/>
                <a:gd name="T25" fmla="*/ 16 h 16"/>
                <a:gd name="T26" fmla="*/ 0 w 15"/>
                <a:gd name="T27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6">
                  <a:moveTo>
                    <a:pt x="0" y="4"/>
                  </a:moveTo>
                  <a:cubicBezTo>
                    <a:pt x="0" y="3"/>
                    <a:pt x="0" y="1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2"/>
                    <a:pt x="4" y="3"/>
                  </a:cubicBezTo>
                  <a:cubicBezTo>
                    <a:pt x="5" y="1"/>
                    <a:pt x="6" y="0"/>
                    <a:pt x="9" y="0"/>
                  </a:cubicBezTo>
                  <a:cubicBezTo>
                    <a:pt x="13" y="0"/>
                    <a:pt x="15" y="2"/>
                    <a:pt x="15" y="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5"/>
                    <a:pt x="10" y="3"/>
                    <a:pt x="8" y="3"/>
                  </a:cubicBezTo>
                  <a:cubicBezTo>
                    <a:pt x="5" y="3"/>
                    <a:pt x="4" y="5"/>
                    <a:pt x="4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8" name="Freeform 62">
              <a:extLst>
                <a:ext uri="{FF2B5EF4-FFF2-40B4-BE49-F238E27FC236}">
                  <a16:creationId xmlns:a16="http://schemas.microsoft.com/office/drawing/2014/main" id="{C534041E-199B-41F0-B41A-A21B8BCD56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5" y="2310"/>
              <a:ext cx="38" cy="41"/>
            </a:xfrm>
            <a:custGeom>
              <a:avLst/>
              <a:gdLst>
                <a:gd name="T0" fmla="*/ 16 w 16"/>
                <a:gd name="T1" fmla="*/ 12 h 17"/>
                <a:gd name="T2" fmla="*/ 16 w 16"/>
                <a:gd name="T3" fmla="*/ 16 h 17"/>
                <a:gd name="T4" fmla="*/ 12 w 16"/>
                <a:gd name="T5" fmla="*/ 16 h 17"/>
                <a:gd name="T6" fmla="*/ 12 w 16"/>
                <a:gd name="T7" fmla="*/ 14 h 17"/>
                <a:gd name="T8" fmla="*/ 6 w 16"/>
                <a:gd name="T9" fmla="*/ 17 h 17"/>
                <a:gd name="T10" fmla="*/ 0 w 16"/>
                <a:gd name="T11" fmla="*/ 11 h 17"/>
                <a:gd name="T12" fmla="*/ 8 w 16"/>
                <a:gd name="T13" fmla="*/ 6 h 17"/>
                <a:gd name="T14" fmla="*/ 12 w 16"/>
                <a:gd name="T15" fmla="*/ 6 h 17"/>
                <a:gd name="T16" fmla="*/ 12 w 16"/>
                <a:gd name="T17" fmla="*/ 6 h 17"/>
                <a:gd name="T18" fmla="*/ 8 w 16"/>
                <a:gd name="T19" fmla="*/ 3 h 17"/>
                <a:gd name="T20" fmla="*/ 5 w 16"/>
                <a:gd name="T21" fmla="*/ 5 h 17"/>
                <a:gd name="T22" fmla="*/ 1 w 16"/>
                <a:gd name="T23" fmla="*/ 5 h 17"/>
                <a:gd name="T24" fmla="*/ 8 w 16"/>
                <a:gd name="T25" fmla="*/ 0 h 17"/>
                <a:gd name="T26" fmla="*/ 16 w 16"/>
                <a:gd name="T27" fmla="*/ 6 h 17"/>
                <a:gd name="T28" fmla="*/ 16 w 16"/>
                <a:gd name="T29" fmla="*/ 12 h 17"/>
                <a:gd name="T30" fmla="*/ 12 w 16"/>
                <a:gd name="T31" fmla="*/ 9 h 17"/>
                <a:gd name="T32" fmla="*/ 8 w 16"/>
                <a:gd name="T33" fmla="*/ 9 h 17"/>
                <a:gd name="T34" fmla="*/ 4 w 16"/>
                <a:gd name="T35" fmla="*/ 11 h 17"/>
                <a:gd name="T36" fmla="*/ 7 w 16"/>
                <a:gd name="T37" fmla="*/ 13 h 17"/>
                <a:gd name="T38" fmla="*/ 12 w 16"/>
                <a:gd name="T3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" h="17">
                  <a:moveTo>
                    <a:pt x="16" y="12"/>
                  </a:moveTo>
                  <a:cubicBezTo>
                    <a:pt x="16" y="14"/>
                    <a:pt x="16" y="16"/>
                    <a:pt x="16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5"/>
                    <a:pt x="12" y="14"/>
                  </a:cubicBezTo>
                  <a:cubicBezTo>
                    <a:pt x="11" y="16"/>
                    <a:pt x="9" y="17"/>
                    <a:pt x="6" y="17"/>
                  </a:cubicBezTo>
                  <a:cubicBezTo>
                    <a:pt x="2" y="17"/>
                    <a:pt x="0" y="14"/>
                    <a:pt x="0" y="11"/>
                  </a:cubicBezTo>
                  <a:cubicBezTo>
                    <a:pt x="0" y="7"/>
                    <a:pt x="4" y="6"/>
                    <a:pt x="8" y="6"/>
                  </a:cubicBezTo>
                  <a:cubicBezTo>
                    <a:pt x="10" y="6"/>
                    <a:pt x="11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4"/>
                    <a:pt x="11" y="3"/>
                    <a:pt x="8" y="3"/>
                  </a:cubicBezTo>
                  <a:cubicBezTo>
                    <a:pt x="6" y="3"/>
                    <a:pt x="6" y="4"/>
                    <a:pt x="5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3" y="0"/>
                    <a:pt x="8" y="0"/>
                  </a:cubicBezTo>
                  <a:cubicBezTo>
                    <a:pt x="15" y="0"/>
                    <a:pt x="16" y="3"/>
                    <a:pt x="16" y="6"/>
                  </a:cubicBezTo>
                  <a:lnTo>
                    <a:pt x="16" y="12"/>
                  </a:lnTo>
                  <a:close/>
                  <a:moveTo>
                    <a:pt x="12" y="9"/>
                  </a:moveTo>
                  <a:cubicBezTo>
                    <a:pt x="11" y="9"/>
                    <a:pt x="10" y="9"/>
                    <a:pt x="8" y="9"/>
                  </a:cubicBezTo>
                  <a:cubicBezTo>
                    <a:pt x="6" y="9"/>
                    <a:pt x="4" y="10"/>
                    <a:pt x="4" y="11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2" y="12"/>
                    <a:pt x="1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9" name="Rectangle 63">
              <a:extLst>
                <a:ext uri="{FF2B5EF4-FFF2-40B4-BE49-F238E27FC236}">
                  <a16:creationId xmlns:a16="http://schemas.microsoft.com/office/drawing/2014/main" id="{C7093C9A-26B6-47A7-83DF-3BE573C9F8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2" y="2293"/>
              <a:ext cx="10" cy="5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0" name="Rectangle 64">
              <a:extLst>
                <a:ext uri="{FF2B5EF4-FFF2-40B4-BE49-F238E27FC236}">
                  <a16:creationId xmlns:a16="http://schemas.microsoft.com/office/drawing/2014/main" id="{1E8F58FD-75DA-4620-B262-3E7B4AAEC4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3" y="2295"/>
              <a:ext cx="11" cy="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1" name="Freeform 65">
              <a:extLst>
                <a:ext uri="{FF2B5EF4-FFF2-40B4-BE49-F238E27FC236}">
                  <a16:creationId xmlns:a16="http://schemas.microsoft.com/office/drawing/2014/main" id="{8458A1FF-CBC3-4D54-9B1A-CD5F236C0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" y="2310"/>
              <a:ext cx="38" cy="38"/>
            </a:xfrm>
            <a:custGeom>
              <a:avLst/>
              <a:gdLst>
                <a:gd name="T0" fmla="*/ 0 w 16"/>
                <a:gd name="T1" fmla="*/ 4 h 16"/>
                <a:gd name="T2" fmla="*/ 0 w 16"/>
                <a:gd name="T3" fmla="*/ 0 h 16"/>
                <a:gd name="T4" fmla="*/ 5 w 16"/>
                <a:gd name="T5" fmla="*/ 0 h 16"/>
                <a:gd name="T6" fmla="*/ 5 w 16"/>
                <a:gd name="T7" fmla="*/ 3 h 16"/>
                <a:gd name="T8" fmla="*/ 10 w 16"/>
                <a:gd name="T9" fmla="*/ 0 h 16"/>
                <a:gd name="T10" fmla="*/ 16 w 16"/>
                <a:gd name="T11" fmla="*/ 6 h 16"/>
                <a:gd name="T12" fmla="*/ 16 w 16"/>
                <a:gd name="T13" fmla="*/ 16 h 16"/>
                <a:gd name="T14" fmla="*/ 11 w 16"/>
                <a:gd name="T15" fmla="*/ 16 h 16"/>
                <a:gd name="T16" fmla="*/ 11 w 16"/>
                <a:gd name="T17" fmla="*/ 7 h 16"/>
                <a:gd name="T18" fmla="*/ 8 w 16"/>
                <a:gd name="T19" fmla="*/ 3 h 16"/>
                <a:gd name="T20" fmla="*/ 5 w 16"/>
                <a:gd name="T21" fmla="*/ 8 h 16"/>
                <a:gd name="T22" fmla="*/ 5 w 16"/>
                <a:gd name="T23" fmla="*/ 16 h 16"/>
                <a:gd name="T24" fmla="*/ 0 w 16"/>
                <a:gd name="T25" fmla="*/ 16 h 16"/>
                <a:gd name="T26" fmla="*/ 0 w 16"/>
                <a:gd name="T27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6">
                  <a:moveTo>
                    <a:pt x="0" y="4"/>
                  </a:moveTo>
                  <a:cubicBezTo>
                    <a:pt x="0" y="3"/>
                    <a:pt x="0" y="1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2"/>
                    <a:pt x="5" y="3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3" y="0"/>
                    <a:pt x="16" y="2"/>
                    <a:pt x="16" y="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5"/>
                    <a:pt x="11" y="3"/>
                    <a:pt x="8" y="3"/>
                  </a:cubicBezTo>
                  <a:cubicBezTo>
                    <a:pt x="6" y="3"/>
                    <a:pt x="5" y="5"/>
                    <a:pt x="5" y="8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2" name="Freeform 66">
              <a:extLst>
                <a:ext uri="{FF2B5EF4-FFF2-40B4-BE49-F238E27FC236}">
                  <a16:creationId xmlns:a16="http://schemas.microsoft.com/office/drawing/2014/main" id="{8AB3BE55-B45D-406E-A4B2-E9EB945C7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9" y="2310"/>
              <a:ext cx="36" cy="41"/>
            </a:xfrm>
            <a:custGeom>
              <a:avLst/>
              <a:gdLst>
                <a:gd name="T0" fmla="*/ 4 w 15"/>
                <a:gd name="T1" fmla="*/ 11 h 17"/>
                <a:gd name="T2" fmla="*/ 8 w 15"/>
                <a:gd name="T3" fmla="*/ 14 h 17"/>
                <a:gd name="T4" fmla="*/ 11 w 15"/>
                <a:gd name="T5" fmla="*/ 12 h 17"/>
                <a:gd name="T6" fmla="*/ 7 w 15"/>
                <a:gd name="T7" fmla="*/ 10 h 17"/>
                <a:gd name="T8" fmla="*/ 0 w 15"/>
                <a:gd name="T9" fmla="*/ 5 h 17"/>
                <a:gd name="T10" fmla="*/ 7 w 15"/>
                <a:gd name="T11" fmla="*/ 0 h 17"/>
                <a:gd name="T12" fmla="*/ 14 w 15"/>
                <a:gd name="T13" fmla="*/ 5 h 17"/>
                <a:gd name="T14" fmla="*/ 10 w 15"/>
                <a:gd name="T15" fmla="*/ 5 h 17"/>
                <a:gd name="T16" fmla="*/ 7 w 15"/>
                <a:gd name="T17" fmla="*/ 3 h 17"/>
                <a:gd name="T18" fmla="*/ 4 w 15"/>
                <a:gd name="T19" fmla="*/ 4 h 17"/>
                <a:gd name="T20" fmla="*/ 8 w 15"/>
                <a:gd name="T21" fmla="*/ 6 h 17"/>
                <a:gd name="T22" fmla="*/ 15 w 15"/>
                <a:gd name="T23" fmla="*/ 11 h 17"/>
                <a:gd name="T24" fmla="*/ 7 w 15"/>
                <a:gd name="T25" fmla="*/ 17 h 17"/>
                <a:gd name="T26" fmla="*/ 0 w 15"/>
                <a:gd name="T27" fmla="*/ 11 h 17"/>
                <a:gd name="T28" fmla="*/ 4 w 15"/>
                <a:gd name="T2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7">
                  <a:moveTo>
                    <a:pt x="4" y="11"/>
                  </a:moveTo>
                  <a:cubicBezTo>
                    <a:pt x="4" y="13"/>
                    <a:pt x="5" y="14"/>
                    <a:pt x="8" y="14"/>
                  </a:cubicBezTo>
                  <a:cubicBezTo>
                    <a:pt x="10" y="14"/>
                    <a:pt x="11" y="13"/>
                    <a:pt x="11" y="12"/>
                  </a:cubicBezTo>
                  <a:cubicBezTo>
                    <a:pt x="11" y="11"/>
                    <a:pt x="10" y="10"/>
                    <a:pt x="7" y="10"/>
                  </a:cubicBezTo>
                  <a:cubicBezTo>
                    <a:pt x="1" y="9"/>
                    <a:pt x="0" y="7"/>
                    <a:pt x="0" y="5"/>
                  </a:cubicBezTo>
                  <a:cubicBezTo>
                    <a:pt x="0" y="3"/>
                    <a:pt x="2" y="0"/>
                    <a:pt x="7" y="0"/>
                  </a:cubicBezTo>
                  <a:cubicBezTo>
                    <a:pt x="12" y="0"/>
                    <a:pt x="14" y="3"/>
                    <a:pt x="14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4"/>
                    <a:pt x="9" y="3"/>
                    <a:pt x="7" y="3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4" y="5"/>
                    <a:pt x="5" y="6"/>
                    <a:pt x="8" y="6"/>
                  </a:cubicBezTo>
                  <a:cubicBezTo>
                    <a:pt x="14" y="7"/>
                    <a:pt x="15" y="9"/>
                    <a:pt x="15" y="11"/>
                  </a:cubicBezTo>
                  <a:cubicBezTo>
                    <a:pt x="15" y="14"/>
                    <a:pt x="13" y="17"/>
                    <a:pt x="7" y="17"/>
                  </a:cubicBezTo>
                  <a:cubicBezTo>
                    <a:pt x="3" y="17"/>
                    <a:pt x="0" y="15"/>
                    <a:pt x="0" y="11"/>
                  </a:cubicBezTo>
                  <a:lnTo>
                    <a:pt x="4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3" name="Freeform 67">
              <a:extLst>
                <a:ext uri="{FF2B5EF4-FFF2-40B4-BE49-F238E27FC236}">
                  <a16:creationId xmlns:a16="http://schemas.microsoft.com/office/drawing/2014/main" id="{F345EBF9-CF7E-4188-A321-90E39512C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" y="2300"/>
              <a:ext cx="26" cy="48"/>
            </a:xfrm>
            <a:custGeom>
              <a:avLst/>
              <a:gdLst>
                <a:gd name="T0" fmla="*/ 0 w 11"/>
                <a:gd name="T1" fmla="*/ 4 h 20"/>
                <a:gd name="T2" fmla="*/ 3 w 11"/>
                <a:gd name="T3" fmla="*/ 4 h 20"/>
                <a:gd name="T4" fmla="*/ 3 w 11"/>
                <a:gd name="T5" fmla="*/ 0 h 20"/>
                <a:gd name="T6" fmla="*/ 7 w 11"/>
                <a:gd name="T7" fmla="*/ 0 h 20"/>
                <a:gd name="T8" fmla="*/ 7 w 11"/>
                <a:gd name="T9" fmla="*/ 4 h 20"/>
                <a:gd name="T10" fmla="*/ 11 w 11"/>
                <a:gd name="T11" fmla="*/ 4 h 20"/>
                <a:gd name="T12" fmla="*/ 11 w 11"/>
                <a:gd name="T13" fmla="*/ 8 h 20"/>
                <a:gd name="T14" fmla="*/ 7 w 11"/>
                <a:gd name="T15" fmla="*/ 8 h 20"/>
                <a:gd name="T16" fmla="*/ 7 w 11"/>
                <a:gd name="T17" fmla="*/ 15 h 20"/>
                <a:gd name="T18" fmla="*/ 9 w 11"/>
                <a:gd name="T19" fmla="*/ 17 h 20"/>
                <a:gd name="T20" fmla="*/ 10 w 11"/>
                <a:gd name="T21" fmla="*/ 17 h 20"/>
                <a:gd name="T22" fmla="*/ 10 w 11"/>
                <a:gd name="T23" fmla="*/ 20 h 20"/>
                <a:gd name="T24" fmla="*/ 8 w 11"/>
                <a:gd name="T25" fmla="*/ 20 h 20"/>
                <a:gd name="T26" fmla="*/ 3 w 11"/>
                <a:gd name="T27" fmla="*/ 16 h 20"/>
                <a:gd name="T28" fmla="*/ 3 w 11"/>
                <a:gd name="T29" fmla="*/ 8 h 20"/>
                <a:gd name="T30" fmla="*/ 0 w 11"/>
                <a:gd name="T31" fmla="*/ 8 h 20"/>
                <a:gd name="T32" fmla="*/ 0 w 11"/>
                <a:gd name="T3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20">
                  <a:moveTo>
                    <a:pt x="0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8" y="17"/>
                    <a:pt x="9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9" y="20"/>
                    <a:pt x="8" y="20"/>
                  </a:cubicBezTo>
                  <a:cubicBezTo>
                    <a:pt x="4" y="20"/>
                    <a:pt x="3" y="19"/>
                    <a:pt x="3" y="16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4" name="Freeform 68">
              <a:extLst>
                <a:ext uri="{FF2B5EF4-FFF2-40B4-BE49-F238E27FC236}">
                  <a16:creationId xmlns:a16="http://schemas.microsoft.com/office/drawing/2014/main" id="{BBCE2731-6765-4D84-9903-AD4472E85F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70" y="2293"/>
              <a:ext cx="10" cy="55"/>
            </a:xfrm>
            <a:custGeom>
              <a:avLst/>
              <a:gdLst>
                <a:gd name="T0" fmla="*/ 0 w 10"/>
                <a:gd name="T1" fmla="*/ 0 h 55"/>
                <a:gd name="T2" fmla="*/ 10 w 10"/>
                <a:gd name="T3" fmla="*/ 0 h 55"/>
                <a:gd name="T4" fmla="*/ 10 w 10"/>
                <a:gd name="T5" fmla="*/ 9 h 55"/>
                <a:gd name="T6" fmla="*/ 0 w 10"/>
                <a:gd name="T7" fmla="*/ 9 h 55"/>
                <a:gd name="T8" fmla="*/ 0 w 10"/>
                <a:gd name="T9" fmla="*/ 0 h 55"/>
                <a:gd name="T10" fmla="*/ 0 w 10"/>
                <a:gd name="T11" fmla="*/ 17 h 55"/>
                <a:gd name="T12" fmla="*/ 10 w 10"/>
                <a:gd name="T13" fmla="*/ 17 h 55"/>
                <a:gd name="T14" fmla="*/ 10 w 10"/>
                <a:gd name="T15" fmla="*/ 55 h 55"/>
                <a:gd name="T16" fmla="*/ 0 w 10"/>
                <a:gd name="T17" fmla="*/ 55 h 55"/>
                <a:gd name="T18" fmla="*/ 0 w 10"/>
                <a:gd name="T19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55">
                  <a:moveTo>
                    <a:pt x="0" y="0"/>
                  </a:moveTo>
                  <a:lnTo>
                    <a:pt x="10" y="0"/>
                  </a:lnTo>
                  <a:lnTo>
                    <a:pt x="10" y="9"/>
                  </a:lnTo>
                  <a:lnTo>
                    <a:pt x="0" y="9"/>
                  </a:lnTo>
                  <a:lnTo>
                    <a:pt x="0" y="0"/>
                  </a:lnTo>
                  <a:close/>
                  <a:moveTo>
                    <a:pt x="0" y="17"/>
                  </a:moveTo>
                  <a:lnTo>
                    <a:pt x="10" y="17"/>
                  </a:lnTo>
                  <a:lnTo>
                    <a:pt x="10" y="55"/>
                  </a:lnTo>
                  <a:lnTo>
                    <a:pt x="0" y="55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5" name="Freeform 69">
              <a:extLst>
                <a:ext uri="{FF2B5EF4-FFF2-40B4-BE49-F238E27FC236}">
                  <a16:creationId xmlns:a16="http://schemas.microsoft.com/office/drawing/2014/main" id="{C216B8F4-C89F-43A7-BB30-27383817D3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" y="2300"/>
              <a:ext cx="24" cy="48"/>
            </a:xfrm>
            <a:custGeom>
              <a:avLst/>
              <a:gdLst>
                <a:gd name="T0" fmla="*/ 0 w 10"/>
                <a:gd name="T1" fmla="*/ 4 h 20"/>
                <a:gd name="T2" fmla="*/ 2 w 10"/>
                <a:gd name="T3" fmla="*/ 4 h 20"/>
                <a:gd name="T4" fmla="*/ 2 w 10"/>
                <a:gd name="T5" fmla="*/ 0 h 20"/>
                <a:gd name="T6" fmla="*/ 7 w 10"/>
                <a:gd name="T7" fmla="*/ 0 h 20"/>
                <a:gd name="T8" fmla="*/ 7 w 10"/>
                <a:gd name="T9" fmla="*/ 4 h 20"/>
                <a:gd name="T10" fmla="*/ 10 w 10"/>
                <a:gd name="T11" fmla="*/ 4 h 20"/>
                <a:gd name="T12" fmla="*/ 10 w 10"/>
                <a:gd name="T13" fmla="*/ 8 h 20"/>
                <a:gd name="T14" fmla="*/ 7 w 10"/>
                <a:gd name="T15" fmla="*/ 8 h 20"/>
                <a:gd name="T16" fmla="*/ 7 w 10"/>
                <a:gd name="T17" fmla="*/ 15 h 20"/>
                <a:gd name="T18" fmla="*/ 8 w 10"/>
                <a:gd name="T19" fmla="*/ 17 h 20"/>
                <a:gd name="T20" fmla="*/ 10 w 10"/>
                <a:gd name="T21" fmla="*/ 17 h 20"/>
                <a:gd name="T22" fmla="*/ 10 w 10"/>
                <a:gd name="T23" fmla="*/ 20 h 20"/>
                <a:gd name="T24" fmla="*/ 7 w 10"/>
                <a:gd name="T25" fmla="*/ 20 h 20"/>
                <a:gd name="T26" fmla="*/ 2 w 10"/>
                <a:gd name="T27" fmla="*/ 16 h 20"/>
                <a:gd name="T28" fmla="*/ 2 w 10"/>
                <a:gd name="T29" fmla="*/ 8 h 20"/>
                <a:gd name="T30" fmla="*/ 0 w 10"/>
                <a:gd name="T31" fmla="*/ 8 h 20"/>
                <a:gd name="T32" fmla="*/ 0 w 10"/>
                <a:gd name="T3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20">
                  <a:moveTo>
                    <a:pt x="0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17"/>
                    <a:pt x="8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9" y="20"/>
                    <a:pt x="8" y="20"/>
                    <a:pt x="7" y="20"/>
                  </a:cubicBezTo>
                  <a:cubicBezTo>
                    <a:pt x="3" y="20"/>
                    <a:pt x="2" y="19"/>
                    <a:pt x="2" y="16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6" name="Freeform 70">
              <a:extLst>
                <a:ext uri="{FF2B5EF4-FFF2-40B4-BE49-F238E27FC236}">
                  <a16:creationId xmlns:a16="http://schemas.microsoft.com/office/drawing/2014/main" id="{292CE3D7-BD46-42D9-95F7-1207CEADB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8" y="2310"/>
              <a:ext cx="36" cy="41"/>
            </a:xfrm>
            <a:custGeom>
              <a:avLst/>
              <a:gdLst>
                <a:gd name="T0" fmla="*/ 15 w 15"/>
                <a:gd name="T1" fmla="*/ 12 h 17"/>
                <a:gd name="T2" fmla="*/ 15 w 15"/>
                <a:gd name="T3" fmla="*/ 16 h 17"/>
                <a:gd name="T4" fmla="*/ 11 w 15"/>
                <a:gd name="T5" fmla="*/ 16 h 17"/>
                <a:gd name="T6" fmla="*/ 11 w 15"/>
                <a:gd name="T7" fmla="*/ 14 h 17"/>
                <a:gd name="T8" fmla="*/ 6 w 15"/>
                <a:gd name="T9" fmla="*/ 17 h 17"/>
                <a:gd name="T10" fmla="*/ 0 w 15"/>
                <a:gd name="T11" fmla="*/ 10 h 17"/>
                <a:gd name="T12" fmla="*/ 0 w 15"/>
                <a:gd name="T13" fmla="*/ 0 h 17"/>
                <a:gd name="T14" fmla="*/ 4 w 15"/>
                <a:gd name="T15" fmla="*/ 0 h 17"/>
                <a:gd name="T16" fmla="*/ 4 w 15"/>
                <a:gd name="T17" fmla="*/ 9 h 17"/>
                <a:gd name="T18" fmla="*/ 7 w 15"/>
                <a:gd name="T19" fmla="*/ 13 h 17"/>
                <a:gd name="T20" fmla="*/ 11 w 15"/>
                <a:gd name="T21" fmla="*/ 8 h 17"/>
                <a:gd name="T22" fmla="*/ 11 w 15"/>
                <a:gd name="T23" fmla="*/ 0 h 17"/>
                <a:gd name="T24" fmla="*/ 15 w 15"/>
                <a:gd name="T25" fmla="*/ 0 h 17"/>
                <a:gd name="T26" fmla="*/ 15 w 15"/>
                <a:gd name="T2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7">
                  <a:moveTo>
                    <a:pt x="15" y="12"/>
                  </a:moveTo>
                  <a:cubicBezTo>
                    <a:pt x="15" y="13"/>
                    <a:pt x="15" y="15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5"/>
                    <a:pt x="11" y="14"/>
                  </a:cubicBezTo>
                  <a:cubicBezTo>
                    <a:pt x="10" y="15"/>
                    <a:pt x="9" y="17"/>
                    <a:pt x="6" y="17"/>
                  </a:cubicBezTo>
                  <a:cubicBezTo>
                    <a:pt x="3" y="17"/>
                    <a:pt x="0" y="15"/>
                    <a:pt x="0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8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15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7" name="Freeform 71">
              <a:extLst>
                <a:ext uri="{FF2B5EF4-FFF2-40B4-BE49-F238E27FC236}">
                  <a16:creationId xmlns:a16="http://schemas.microsoft.com/office/drawing/2014/main" id="{F3AA6CF2-9E3D-4A12-950F-0DDDBF0AC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1" y="2300"/>
              <a:ext cx="24" cy="48"/>
            </a:xfrm>
            <a:custGeom>
              <a:avLst/>
              <a:gdLst>
                <a:gd name="T0" fmla="*/ 0 w 10"/>
                <a:gd name="T1" fmla="*/ 4 h 20"/>
                <a:gd name="T2" fmla="*/ 2 w 10"/>
                <a:gd name="T3" fmla="*/ 4 h 20"/>
                <a:gd name="T4" fmla="*/ 2 w 10"/>
                <a:gd name="T5" fmla="*/ 0 h 20"/>
                <a:gd name="T6" fmla="*/ 7 w 10"/>
                <a:gd name="T7" fmla="*/ 0 h 20"/>
                <a:gd name="T8" fmla="*/ 7 w 10"/>
                <a:gd name="T9" fmla="*/ 4 h 20"/>
                <a:gd name="T10" fmla="*/ 10 w 10"/>
                <a:gd name="T11" fmla="*/ 4 h 20"/>
                <a:gd name="T12" fmla="*/ 10 w 10"/>
                <a:gd name="T13" fmla="*/ 8 h 20"/>
                <a:gd name="T14" fmla="*/ 7 w 10"/>
                <a:gd name="T15" fmla="*/ 8 h 20"/>
                <a:gd name="T16" fmla="*/ 7 w 10"/>
                <a:gd name="T17" fmla="*/ 15 h 20"/>
                <a:gd name="T18" fmla="*/ 8 w 10"/>
                <a:gd name="T19" fmla="*/ 17 h 20"/>
                <a:gd name="T20" fmla="*/ 10 w 10"/>
                <a:gd name="T21" fmla="*/ 17 h 20"/>
                <a:gd name="T22" fmla="*/ 10 w 10"/>
                <a:gd name="T23" fmla="*/ 20 h 20"/>
                <a:gd name="T24" fmla="*/ 7 w 10"/>
                <a:gd name="T25" fmla="*/ 20 h 20"/>
                <a:gd name="T26" fmla="*/ 2 w 10"/>
                <a:gd name="T27" fmla="*/ 16 h 20"/>
                <a:gd name="T28" fmla="*/ 2 w 10"/>
                <a:gd name="T29" fmla="*/ 8 h 20"/>
                <a:gd name="T30" fmla="*/ 0 w 10"/>
                <a:gd name="T31" fmla="*/ 8 h 20"/>
                <a:gd name="T32" fmla="*/ 0 w 10"/>
                <a:gd name="T3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20">
                  <a:moveTo>
                    <a:pt x="0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17"/>
                    <a:pt x="8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9" y="20"/>
                    <a:pt x="8" y="20"/>
                    <a:pt x="7" y="20"/>
                  </a:cubicBezTo>
                  <a:cubicBezTo>
                    <a:pt x="3" y="20"/>
                    <a:pt x="2" y="19"/>
                    <a:pt x="2" y="16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8" name="Freeform 72">
              <a:extLst>
                <a:ext uri="{FF2B5EF4-FFF2-40B4-BE49-F238E27FC236}">
                  <a16:creationId xmlns:a16="http://schemas.microsoft.com/office/drawing/2014/main" id="{E1FB8089-A67F-4F76-BB99-29132EF3B1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9" y="2310"/>
              <a:ext cx="38" cy="41"/>
            </a:xfrm>
            <a:custGeom>
              <a:avLst/>
              <a:gdLst>
                <a:gd name="T0" fmla="*/ 4 w 16"/>
                <a:gd name="T1" fmla="*/ 9 h 17"/>
                <a:gd name="T2" fmla="*/ 8 w 16"/>
                <a:gd name="T3" fmla="*/ 13 h 17"/>
                <a:gd name="T4" fmla="*/ 12 w 16"/>
                <a:gd name="T5" fmla="*/ 11 h 17"/>
                <a:gd name="T6" fmla="*/ 16 w 16"/>
                <a:gd name="T7" fmla="*/ 11 h 17"/>
                <a:gd name="T8" fmla="*/ 8 w 16"/>
                <a:gd name="T9" fmla="*/ 17 h 17"/>
                <a:gd name="T10" fmla="*/ 0 w 16"/>
                <a:gd name="T11" fmla="*/ 8 h 17"/>
                <a:gd name="T12" fmla="*/ 8 w 16"/>
                <a:gd name="T13" fmla="*/ 0 h 17"/>
                <a:gd name="T14" fmla="*/ 16 w 16"/>
                <a:gd name="T15" fmla="*/ 8 h 17"/>
                <a:gd name="T16" fmla="*/ 16 w 16"/>
                <a:gd name="T17" fmla="*/ 9 h 17"/>
                <a:gd name="T18" fmla="*/ 4 w 16"/>
                <a:gd name="T19" fmla="*/ 9 h 17"/>
                <a:gd name="T20" fmla="*/ 12 w 16"/>
                <a:gd name="T21" fmla="*/ 7 h 17"/>
                <a:gd name="T22" fmla="*/ 8 w 16"/>
                <a:gd name="T23" fmla="*/ 3 h 17"/>
                <a:gd name="T24" fmla="*/ 4 w 16"/>
                <a:gd name="T25" fmla="*/ 7 h 17"/>
                <a:gd name="T26" fmla="*/ 12 w 16"/>
                <a:gd name="T27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7">
                  <a:moveTo>
                    <a:pt x="4" y="9"/>
                  </a:moveTo>
                  <a:cubicBezTo>
                    <a:pt x="4" y="12"/>
                    <a:pt x="6" y="13"/>
                    <a:pt x="8" y="13"/>
                  </a:cubicBezTo>
                  <a:cubicBezTo>
                    <a:pt x="10" y="13"/>
                    <a:pt x="11" y="13"/>
                    <a:pt x="12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4"/>
                    <a:pt x="13" y="17"/>
                    <a:pt x="8" y="17"/>
                  </a:cubicBezTo>
                  <a:cubicBezTo>
                    <a:pt x="2" y="17"/>
                    <a:pt x="0" y="12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6" y="4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lnTo>
                    <a:pt x="4" y="9"/>
                  </a:lnTo>
                  <a:close/>
                  <a:moveTo>
                    <a:pt x="12" y="7"/>
                  </a:moveTo>
                  <a:cubicBezTo>
                    <a:pt x="12" y="5"/>
                    <a:pt x="11" y="3"/>
                    <a:pt x="8" y="3"/>
                  </a:cubicBezTo>
                  <a:cubicBezTo>
                    <a:pt x="6" y="3"/>
                    <a:pt x="5" y="5"/>
                    <a:pt x="4" y="7"/>
                  </a:cubicBezTo>
                  <a:lnTo>
                    <a:pt x="12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9" name="Freeform 73">
              <a:extLst>
                <a:ext uri="{FF2B5EF4-FFF2-40B4-BE49-F238E27FC236}">
                  <a16:creationId xmlns:a16="http://schemas.microsoft.com/office/drawing/2014/main" id="{DA57619C-EAD7-472F-8FD7-6282ED125C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1" y="1971"/>
              <a:ext cx="180" cy="165"/>
            </a:xfrm>
            <a:custGeom>
              <a:avLst/>
              <a:gdLst>
                <a:gd name="T0" fmla="*/ 60 w 76"/>
                <a:gd name="T1" fmla="*/ 54 h 68"/>
                <a:gd name="T2" fmla="*/ 60 w 76"/>
                <a:gd name="T3" fmla="*/ 35 h 68"/>
                <a:gd name="T4" fmla="*/ 62 w 76"/>
                <a:gd name="T5" fmla="*/ 24 h 68"/>
                <a:gd name="T6" fmla="*/ 38 w 76"/>
                <a:gd name="T7" fmla="*/ 0 h 68"/>
                <a:gd name="T8" fmla="*/ 14 w 76"/>
                <a:gd name="T9" fmla="*/ 24 h 68"/>
                <a:gd name="T10" fmla="*/ 17 w 76"/>
                <a:gd name="T11" fmla="*/ 35 h 68"/>
                <a:gd name="T12" fmla="*/ 17 w 76"/>
                <a:gd name="T13" fmla="*/ 54 h 68"/>
                <a:gd name="T14" fmla="*/ 0 w 76"/>
                <a:gd name="T15" fmla="*/ 54 h 68"/>
                <a:gd name="T16" fmla="*/ 0 w 76"/>
                <a:gd name="T17" fmla="*/ 68 h 68"/>
                <a:gd name="T18" fmla="*/ 76 w 76"/>
                <a:gd name="T19" fmla="*/ 68 h 68"/>
                <a:gd name="T20" fmla="*/ 76 w 76"/>
                <a:gd name="T21" fmla="*/ 54 h 68"/>
                <a:gd name="T22" fmla="*/ 60 w 76"/>
                <a:gd name="T23" fmla="*/ 54 h 68"/>
                <a:gd name="T24" fmla="*/ 46 w 76"/>
                <a:gd name="T25" fmla="*/ 54 h 68"/>
                <a:gd name="T26" fmla="*/ 30 w 76"/>
                <a:gd name="T27" fmla="*/ 54 h 68"/>
                <a:gd name="T28" fmla="*/ 30 w 76"/>
                <a:gd name="T29" fmla="*/ 47 h 68"/>
                <a:gd name="T30" fmla="*/ 46 w 76"/>
                <a:gd name="T31" fmla="*/ 47 h 68"/>
                <a:gd name="T32" fmla="*/ 46 w 76"/>
                <a:gd name="T33" fmla="*/ 54 h 68"/>
                <a:gd name="T34" fmla="*/ 40 w 76"/>
                <a:gd name="T35" fmla="*/ 35 h 68"/>
                <a:gd name="T36" fmla="*/ 40 w 76"/>
                <a:gd name="T37" fmla="*/ 35 h 68"/>
                <a:gd name="T38" fmla="*/ 38 w 76"/>
                <a:gd name="T39" fmla="*/ 35 h 68"/>
                <a:gd name="T40" fmla="*/ 36 w 76"/>
                <a:gd name="T41" fmla="*/ 35 h 68"/>
                <a:gd name="T42" fmla="*/ 36 w 76"/>
                <a:gd name="T43" fmla="*/ 35 h 68"/>
                <a:gd name="T44" fmla="*/ 28 w 76"/>
                <a:gd name="T45" fmla="*/ 28 h 68"/>
                <a:gd name="T46" fmla="*/ 28 w 76"/>
                <a:gd name="T47" fmla="*/ 27 h 68"/>
                <a:gd name="T48" fmla="*/ 28 w 76"/>
                <a:gd name="T49" fmla="*/ 26 h 68"/>
                <a:gd name="T50" fmla="*/ 27 w 76"/>
                <a:gd name="T51" fmla="*/ 24 h 68"/>
                <a:gd name="T52" fmla="*/ 27 w 76"/>
                <a:gd name="T53" fmla="*/ 24 h 68"/>
                <a:gd name="T54" fmla="*/ 38 w 76"/>
                <a:gd name="T55" fmla="*/ 14 h 68"/>
                <a:gd name="T56" fmla="*/ 49 w 76"/>
                <a:gd name="T57" fmla="*/ 24 h 68"/>
                <a:gd name="T58" fmla="*/ 49 w 76"/>
                <a:gd name="T59" fmla="*/ 24 h 68"/>
                <a:gd name="T60" fmla="*/ 49 w 76"/>
                <a:gd name="T61" fmla="*/ 26 h 68"/>
                <a:gd name="T62" fmla="*/ 48 w 76"/>
                <a:gd name="T63" fmla="*/ 27 h 68"/>
                <a:gd name="T64" fmla="*/ 48 w 76"/>
                <a:gd name="T65" fmla="*/ 28 h 68"/>
                <a:gd name="T66" fmla="*/ 40 w 76"/>
                <a:gd name="T67" fmla="*/ 3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" h="68">
                  <a:moveTo>
                    <a:pt x="60" y="54"/>
                  </a:moveTo>
                  <a:cubicBezTo>
                    <a:pt x="60" y="35"/>
                    <a:pt x="60" y="35"/>
                    <a:pt x="60" y="35"/>
                  </a:cubicBezTo>
                  <a:cubicBezTo>
                    <a:pt x="61" y="32"/>
                    <a:pt x="62" y="28"/>
                    <a:pt x="62" y="24"/>
                  </a:cubicBezTo>
                  <a:cubicBezTo>
                    <a:pt x="62" y="11"/>
                    <a:pt x="51" y="0"/>
                    <a:pt x="38" y="0"/>
                  </a:cubicBezTo>
                  <a:cubicBezTo>
                    <a:pt x="25" y="0"/>
                    <a:pt x="14" y="11"/>
                    <a:pt x="14" y="24"/>
                  </a:cubicBezTo>
                  <a:cubicBezTo>
                    <a:pt x="14" y="28"/>
                    <a:pt x="15" y="32"/>
                    <a:pt x="17" y="35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6" y="54"/>
                    <a:pt x="76" y="54"/>
                    <a:pt x="76" y="54"/>
                  </a:cubicBezTo>
                  <a:lnTo>
                    <a:pt x="60" y="54"/>
                  </a:lnTo>
                  <a:close/>
                  <a:moveTo>
                    <a:pt x="46" y="54"/>
                  </a:moveTo>
                  <a:cubicBezTo>
                    <a:pt x="30" y="54"/>
                    <a:pt x="30" y="54"/>
                    <a:pt x="30" y="54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35" y="49"/>
                    <a:pt x="41" y="49"/>
                    <a:pt x="46" y="47"/>
                  </a:cubicBezTo>
                  <a:lnTo>
                    <a:pt x="46" y="54"/>
                  </a:lnTo>
                  <a:close/>
                  <a:moveTo>
                    <a:pt x="40" y="35"/>
                  </a:moveTo>
                  <a:cubicBezTo>
                    <a:pt x="40" y="35"/>
                    <a:pt x="40" y="35"/>
                    <a:pt x="40" y="35"/>
                  </a:cubicBezTo>
                  <a:cubicBezTo>
                    <a:pt x="40" y="35"/>
                    <a:pt x="39" y="35"/>
                    <a:pt x="38" y="35"/>
                  </a:cubicBezTo>
                  <a:cubicBezTo>
                    <a:pt x="37" y="35"/>
                    <a:pt x="37" y="35"/>
                    <a:pt x="36" y="35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2" y="34"/>
                    <a:pt x="29" y="31"/>
                    <a:pt x="28" y="28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6"/>
                    <a:pt x="28" y="26"/>
                  </a:cubicBezTo>
                  <a:cubicBezTo>
                    <a:pt x="27" y="26"/>
                    <a:pt x="27" y="25"/>
                    <a:pt x="27" y="24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7" y="18"/>
                    <a:pt x="32" y="14"/>
                    <a:pt x="38" y="14"/>
                  </a:cubicBezTo>
                  <a:cubicBezTo>
                    <a:pt x="44" y="14"/>
                    <a:pt x="49" y="18"/>
                    <a:pt x="49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9" y="25"/>
                    <a:pt x="49" y="26"/>
                    <a:pt x="49" y="26"/>
                  </a:cubicBezTo>
                  <a:cubicBezTo>
                    <a:pt x="49" y="26"/>
                    <a:pt x="48" y="27"/>
                    <a:pt x="48" y="27"/>
                  </a:cubicBezTo>
                  <a:cubicBezTo>
                    <a:pt x="48" y="27"/>
                    <a:pt x="48" y="27"/>
                    <a:pt x="48" y="28"/>
                  </a:cubicBezTo>
                  <a:cubicBezTo>
                    <a:pt x="47" y="31"/>
                    <a:pt x="44" y="34"/>
                    <a:pt x="40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0" name="Freeform 74">
              <a:extLst>
                <a:ext uri="{FF2B5EF4-FFF2-40B4-BE49-F238E27FC236}">
                  <a16:creationId xmlns:a16="http://schemas.microsoft.com/office/drawing/2014/main" id="{60BDD123-FE55-4C50-B4B6-3CC9DEFEC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1" y="1957"/>
              <a:ext cx="188" cy="408"/>
            </a:xfrm>
            <a:custGeom>
              <a:avLst/>
              <a:gdLst>
                <a:gd name="T0" fmla="*/ 31 w 79"/>
                <a:gd name="T1" fmla="*/ 84 h 169"/>
                <a:gd name="T2" fmla="*/ 73 w 79"/>
                <a:gd name="T3" fmla="*/ 0 h 169"/>
                <a:gd name="T4" fmla="*/ 41 w 79"/>
                <a:gd name="T5" fmla="*/ 0 h 169"/>
                <a:gd name="T6" fmla="*/ 2 w 79"/>
                <a:gd name="T7" fmla="*/ 78 h 169"/>
                <a:gd name="T8" fmla="*/ 2 w 79"/>
                <a:gd name="T9" fmla="*/ 91 h 169"/>
                <a:gd name="T10" fmla="*/ 47 w 79"/>
                <a:gd name="T11" fmla="*/ 169 h 169"/>
                <a:gd name="T12" fmla="*/ 47 w 79"/>
                <a:gd name="T13" fmla="*/ 169 h 169"/>
                <a:gd name="T14" fmla="*/ 79 w 79"/>
                <a:gd name="T15" fmla="*/ 169 h 169"/>
                <a:gd name="T16" fmla="*/ 79 w 79"/>
                <a:gd name="T17" fmla="*/ 169 h 169"/>
                <a:gd name="T18" fmla="*/ 31 w 79"/>
                <a:gd name="T19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" h="169">
                  <a:moveTo>
                    <a:pt x="31" y="84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0" y="82"/>
                    <a:pt x="0" y="87"/>
                    <a:pt x="2" y="91"/>
                  </a:cubicBezTo>
                  <a:cubicBezTo>
                    <a:pt x="47" y="169"/>
                    <a:pt x="47" y="169"/>
                    <a:pt x="47" y="169"/>
                  </a:cubicBezTo>
                  <a:cubicBezTo>
                    <a:pt x="47" y="169"/>
                    <a:pt x="47" y="169"/>
                    <a:pt x="47" y="169"/>
                  </a:cubicBezTo>
                  <a:cubicBezTo>
                    <a:pt x="79" y="169"/>
                    <a:pt x="79" y="169"/>
                    <a:pt x="79" y="169"/>
                  </a:cubicBezTo>
                  <a:cubicBezTo>
                    <a:pt x="79" y="169"/>
                    <a:pt x="79" y="169"/>
                    <a:pt x="79" y="169"/>
                  </a:cubicBezTo>
                  <a:lnTo>
                    <a:pt x="31" y="84"/>
                  </a:lnTo>
                  <a:close/>
                </a:path>
              </a:pathLst>
            </a:custGeom>
            <a:solidFill>
              <a:srgbClr val="62C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1" name="Freeform 75">
              <a:extLst>
                <a:ext uri="{FF2B5EF4-FFF2-40B4-BE49-F238E27FC236}">
                  <a16:creationId xmlns:a16="http://schemas.microsoft.com/office/drawing/2014/main" id="{863C286C-A1DE-40A2-A4DD-64CEEBFA5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" y="1957"/>
              <a:ext cx="67" cy="408"/>
            </a:xfrm>
            <a:custGeom>
              <a:avLst/>
              <a:gdLst>
                <a:gd name="T0" fmla="*/ 67 w 67"/>
                <a:gd name="T1" fmla="*/ 408 h 408"/>
                <a:gd name="T2" fmla="*/ 67 w 67"/>
                <a:gd name="T3" fmla="*/ 0 h 408"/>
                <a:gd name="T4" fmla="*/ 0 w 67"/>
                <a:gd name="T5" fmla="*/ 0 h 408"/>
                <a:gd name="T6" fmla="*/ 0 w 67"/>
                <a:gd name="T7" fmla="*/ 408 h 408"/>
                <a:gd name="T8" fmla="*/ 0 w 67"/>
                <a:gd name="T9" fmla="*/ 408 h 408"/>
                <a:gd name="T10" fmla="*/ 67 w 67"/>
                <a:gd name="T11" fmla="*/ 408 h 408"/>
                <a:gd name="T12" fmla="*/ 67 w 67"/>
                <a:gd name="T13" fmla="*/ 408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408">
                  <a:moveTo>
                    <a:pt x="67" y="408"/>
                  </a:moveTo>
                  <a:lnTo>
                    <a:pt x="67" y="0"/>
                  </a:lnTo>
                  <a:lnTo>
                    <a:pt x="0" y="0"/>
                  </a:lnTo>
                  <a:lnTo>
                    <a:pt x="0" y="408"/>
                  </a:lnTo>
                  <a:lnTo>
                    <a:pt x="0" y="408"/>
                  </a:lnTo>
                  <a:lnTo>
                    <a:pt x="67" y="408"/>
                  </a:lnTo>
                  <a:lnTo>
                    <a:pt x="67" y="408"/>
                  </a:lnTo>
                  <a:close/>
                </a:path>
              </a:pathLst>
            </a:custGeom>
            <a:solidFill>
              <a:srgbClr val="9070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2" name="Freeform 76">
              <a:extLst>
                <a:ext uri="{FF2B5EF4-FFF2-40B4-BE49-F238E27FC236}">
                  <a16:creationId xmlns:a16="http://schemas.microsoft.com/office/drawing/2014/main" id="{2AFDE432-347E-47C2-8A73-C68E675FE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2" y="1957"/>
              <a:ext cx="181" cy="408"/>
            </a:xfrm>
            <a:custGeom>
              <a:avLst/>
              <a:gdLst>
                <a:gd name="T0" fmla="*/ 181 w 181"/>
                <a:gd name="T1" fmla="*/ 341 h 408"/>
                <a:gd name="T2" fmla="*/ 69 w 181"/>
                <a:gd name="T3" fmla="*/ 341 h 408"/>
                <a:gd name="T4" fmla="*/ 69 w 181"/>
                <a:gd name="T5" fmla="*/ 0 h 408"/>
                <a:gd name="T6" fmla="*/ 0 w 181"/>
                <a:gd name="T7" fmla="*/ 0 h 408"/>
                <a:gd name="T8" fmla="*/ 0 w 181"/>
                <a:gd name="T9" fmla="*/ 408 h 408"/>
                <a:gd name="T10" fmla="*/ 0 w 181"/>
                <a:gd name="T11" fmla="*/ 408 h 408"/>
                <a:gd name="T12" fmla="*/ 19 w 181"/>
                <a:gd name="T13" fmla="*/ 408 h 408"/>
                <a:gd name="T14" fmla="*/ 69 w 181"/>
                <a:gd name="T15" fmla="*/ 408 h 408"/>
                <a:gd name="T16" fmla="*/ 181 w 181"/>
                <a:gd name="T17" fmla="*/ 408 h 408"/>
                <a:gd name="T18" fmla="*/ 181 w 181"/>
                <a:gd name="T19" fmla="*/ 408 h 408"/>
                <a:gd name="T20" fmla="*/ 181 w 181"/>
                <a:gd name="T21" fmla="*/ 341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1" h="408">
                  <a:moveTo>
                    <a:pt x="181" y="341"/>
                  </a:moveTo>
                  <a:lnTo>
                    <a:pt x="69" y="341"/>
                  </a:lnTo>
                  <a:lnTo>
                    <a:pt x="69" y="0"/>
                  </a:lnTo>
                  <a:lnTo>
                    <a:pt x="0" y="0"/>
                  </a:lnTo>
                  <a:lnTo>
                    <a:pt x="0" y="408"/>
                  </a:lnTo>
                  <a:lnTo>
                    <a:pt x="0" y="408"/>
                  </a:lnTo>
                  <a:lnTo>
                    <a:pt x="19" y="408"/>
                  </a:lnTo>
                  <a:lnTo>
                    <a:pt x="69" y="408"/>
                  </a:lnTo>
                  <a:lnTo>
                    <a:pt x="181" y="408"/>
                  </a:lnTo>
                  <a:lnTo>
                    <a:pt x="181" y="408"/>
                  </a:lnTo>
                  <a:lnTo>
                    <a:pt x="181" y="341"/>
                  </a:lnTo>
                  <a:close/>
                </a:path>
              </a:pathLst>
            </a:custGeom>
            <a:solidFill>
              <a:srgbClr val="D70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3" name="Freeform 77">
              <a:extLst>
                <a:ext uri="{FF2B5EF4-FFF2-40B4-BE49-F238E27FC236}">
                  <a16:creationId xmlns:a16="http://schemas.microsoft.com/office/drawing/2014/main" id="{781BF853-D445-4A12-B857-FC85FC5DF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5" y="1957"/>
              <a:ext cx="67" cy="408"/>
            </a:xfrm>
            <a:custGeom>
              <a:avLst/>
              <a:gdLst>
                <a:gd name="T0" fmla="*/ 0 w 67"/>
                <a:gd name="T1" fmla="*/ 408 h 408"/>
                <a:gd name="T2" fmla="*/ 0 w 67"/>
                <a:gd name="T3" fmla="*/ 408 h 408"/>
                <a:gd name="T4" fmla="*/ 67 w 67"/>
                <a:gd name="T5" fmla="*/ 408 h 408"/>
                <a:gd name="T6" fmla="*/ 67 w 67"/>
                <a:gd name="T7" fmla="*/ 408 h 408"/>
                <a:gd name="T8" fmla="*/ 67 w 67"/>
                <a:gd name="T9" fmla="*/ 0 h 408"/>
                <a:gd name="T10" fmla="*/ 0 w 67"/>
                <a:gd name="T11" fmla="*/ 0 h 408"/>
                <a:gd name="T12" fmla="*/ 0 w 67"/>
                <a:gd name="T13" fmla="*/ 408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408">
                  <a:moveTo>
                    <a:pt x="0" y="408"/>
                  </a:moveTo>
                  <a:lnTo>
                    <a:pt x="0" y="408"/>
                  </a:lnTo>
                  <a:lnTo>
                    <a:pt x="67" y="408"/>
                  </a:lnTo>
                  <a:lnTo>
                    <a:pt x="67" y="408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408"/>
                  </a:lnTo>
                  <a:close/>
                </a:path>
              </a:pathLst>
            </a:custGeom>
            <a:solidFill>
              <a:srgbClr val="0047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4" name="Freeform 78">
              <a:extLst>
                <a:ext uri="{FF2B5EF4-FFF2-40B4-BE49-F238E27FC236}">
                  <a16:creationId xmlns:a16="http://schemas.microsoft.com/office/drawing/2014/main" id="{D8AD9EE1-503C-4AC0-9DF7-6B1866D6FF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7" y="1954"/>
              <a:ext cx="195" cy="411"/>
            </a:xfrm>
            <a:custGeom>
              <a:avLst/>
              <a:gdLst>
                <a:gd name="T0" fmla="*/ 82 w 82"/>
                <a:gd name="T1" fmla="*/ 142 h 170"/>
                <a:gd name="T2" fmla="*/ 49 w 82"/>
                <a:gd name="T3" fmla="*/ 142 h 170"/>
                <a:gd name="T4" fmla="*/ 46 w 82"/>
                <a:gd name="T5" fmla="*/ 139 h 170"/>
                <a:gd name="T6" fmla="*/ 46 w 82"/>
                <a:gd name="T7" fmla="*/ 106 h 170"/>
                <a:gd name="T8" fmla="*/ 42 w 82"/>
                <a:gd name="T9" fmla="*/ 96 h 170"/>
                <a:gd name="T10" fmla="*/ 33 w 82"/>
                <a:gd name="T11" fmla="*/ 87 h 170"/>
                <a:gd name="T12" fmla="*/ 43 w 82"/>
                <a:gd name="T13" fmla="*/ 74 h 170"/>
                <a:gd name="T14" fmla="*/ 45 w 82"/>
                <a:gd name="T15" fmla="*/ 65 h 170"/>
                <a:gd name="T16" fmla="*/ 45 w 82"/>
                <a:gd name="T17" fmla="*/ 32 h 170"/>
                <a:gd name="T18" fmla="*/ 49 w 82"/>
                <a:gd name="T19" fmla="*/ 29 h 170"/>
                <a:gd name="T20" fmla="*/ 82 w 82"/>
                <a:gd name="T21" fmla="*/ 29 h 170"/>
                <a:gd name="T22" fmla="*/ 82 w 82"/>
                <a:gd name="T23" fmla="*/ 1 h 170"/>
                <a:gd name="T24" fmla="*/ 82 w 82"/>
                <a:gd name="T25" fmla="*/ 0 h 170"/>
                <a:gd name="T26" fmla="*/ 49 w 82"/>
                <a:gd name="T27" fmla="*/ 0 h 170"/>
                <a:gd name="T28" fmla="*/ 41 w 82"/>
                <a:gd name="T29" fmla="*/ 1 h 170"/>
                <a:gd name="T30" fmla="*/ 17 w 82"/>
                <a:gd name="T31" fmla="*/ 32 h 170"/>
                <a:gd name="T32" fmla="*/ 17 w 82"/>
                <a:gd name="T33" fmla="*/ 61 h 170"/>
                <a:gd name="T34" fmla="*/ 4 w 82"/>
                <a:gd name="T35" fmla="*/ 80 h 170"/>
                <a:gd name="T36" fmla="*/ 5 w 82"/>
                <a:gd name="T37" fmla="*/ 98 h 170"/>
                <a:gd name="T38" fmla="*/ 18 w 82"/>
                <a:gd name="T39" fmla="*/ 111 h 170"/>
                <a:gd name="T40" fmla="*/ 18 w 82"/>
                <a:gd name="T41" fmla="*/ 139 h 170"/>
                <a:gd name="T42" fmla="*/ 45 w 82"/>
                <a:gd name="T43" fmla="*/ 170 h 170"/>
                <a:gd name="T44" fmla="*/ 47 w 82"/>
                <a:gd name="T45" fmla="*/ 170 h 170"/>
                <a:gd name="T46" fmla="*/ 49 w 82"/>
                <a:gd name="T47" fmla="*/ 170 h 170"/>
                <a:gd name="T48" fmla="*/ 82 w 82"/>
                <a:gd name="T49" fmla="*/ 170 h 170"/>
                <a:gd name="T50" fmla="*/ 82 w 82"/>
                <a:gd name="T51" fmla="*/ 170 h 170"/>
                <a:gd name="T52" fmla="*/ 82 w 82"/>
                <a:gd name="T53" fmla="*/ 170 h 170"/>
                <a:gd name="T54" fmla="*/ 82 w 82"/>
                <a:gd name="T55" fmla="*/ 14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2" h="170">
                  <a:moveTo>
                    <a:pt x="82" y="142"/>
                  </a:moveTo>
                  <a:cubicBezTo>
                    <a:pt x="49" y="142"/>
                    <a:pt x="49" y="142"/>
                    <a:pt x="49" y="142"/>
                  </a:cubicBezTo>
                  <a:cubicBezTo>
                    <a:pt x="47" y="142"/>
                    <a:pt x="46" y="140"/>
                    <a:pt x="46" y="139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2"/>
                    <a:pt x="45" y="99"/>
                    <a:pt x="42" y="96"/>
                  </a:cubicBezTo>
                  <a:cubicBezTo>
                    <a:pt x="33" y="87"/>
                    <a:pt x="33" y="87"/>
                    <a:pt x="33" y="87"/>
                  </a:cubicBezTo>
                  <a:cubicBezTo>
                    <a:pt x="43" y="74"/>
                    <a:pt x="43" y="74"/>
                    <a:pt x="43" y="74"/>
                  </a:cubicBezTo>
                  <a:cubicBezTo>
                    <a:pt x="44" y="71"/>
                    <a:pt x="45" y="68"/>
                    <a:pt x="45" y="65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0"/>
                    <a:pt x="47" y="29"/>
                    <a:pt x="49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2" y="1"/>
                    <a:pt x="82" y="1"/>
                    <a:pt x="82" y="1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6" y="0"/>
                    <a:pt x="43" y="1"/>
                    <a:pt x="41" y="1"/>
                  </a:cubicBezTo>
                  <a:cubicBezTo>
                    <a:pt x="27" y="5"/>
                    <a:pt x="17" y="17"/>
                    <a:pt x="17" y="32"/>
                  </a:cubicBezTo>
                  <a:cubicBezTo>
                    <a:pt x="17" y="61"/>
                    <a:pt x="17" y="61"/>
                    <a:pt x="17" y="61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0" y="85"/>
                    <a:pt x="0" y="93"/>
                    <a:pt x="5" y="98"/>
                  </a:cubicBezTo>
                  <a:cubicBezTo>
                    <a:pt x="18" y="111"/>
                    <a:pt x="18" y="111"/>
                    <a:pt x="18" y="111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18" y="155"/>
                    <a:pt x="30" y="168"/>
                    <a:pt x="45" y="170"/>
                  </a:cubicBezTo>
                  <a:cubicBezTo>
                    <a:pt x="46" y="170"/>
                    <a:pt x="46" y="170"/>
                    <a:pt x="47" y="170"/>
                  </a:cubicBezTo>
                  <a:cubicBezTo>
                    <a:pt x="48" y="170"/>
                    <a:pt x="49" y="170"/>
                    <a:pt x="49" y="170"/>
                  </a:cubicBezTo>
                  <a:cubicBezTo>
                    <a:pt x="82" y="170"/>
                    <a:pt x="82" y="170"/>
                    <a:pt x="82" y="170"/>
                  </a:cubicBezTo>
                  <a:cubicBezTo>
                    <a:pt x="82" y="170"/>
                    <a:pt x="82" y="170"/>
                    <a:pt x="82" y="170"/>
                  </a:cubicBezTo>
                  <a:cubicBezTo>
                    <a:pt x="82" y="170"/>
                    <a:pt x="82" y="170"/>
                    <a:pt x="82" y="170"/>
                  </a:cubicBezTo>
                  <a:lnTo>
                    <a:pt x="82" y="142"/>
                  </a:lnTo>
                  <a:close/>
                </a:path>
              </a:pathLst>
            </a:custGeom>
            <a:solidFill>
              <a:srgbClr val="ED9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85" name="텍스트 개체 틀 7">
            <a:extLst>
              <a:ext uri="{FF2B5EF4-FFF2-40B4-BE49-F238E27FC236}">
                <a16:creationId xmlns:a16="http://schemas.microsoft.com/office/drawing/2014/main" id="{CB13E3FA-EFE1-4DD3-924A-2D285CFA2B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4278" y="380897"/>
            <a:ext cx="7116372" cy="153888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ko-KR" altLang="en-US" sz="1000" b="0" i="0" u="none" strike="noStrike" kern="1200" cap="none" spc="-100" normalizeH="0" baseline="0">
                <a:ln>
                  <a:noFill/>
                </a:ln>
                <a:gradFill>
                  <a:gsLst>
                    <a:gs pos="100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맑은 고딕"/>
                <a:ea typeface="맑은 고딕"/>
                <a:cs typeface="+mn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/>
              <a:t>본 자료의 제목을 입력하세요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42C79AC-4B51-4823-B09C-47D6691512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152" y="457841"/>
            <a:ext cx="2162118" cy="46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974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19">
          <p15:clr>
            <a:srgbClr val="A4A3A4"/>
          </p15:clr>
        </p15:guide>
        <p15:guide id="3" orient="horz" pos="4112">
          <p15:clr>
            <a:srgbClr val="A4A3A4"/>
          </p15:clr>
        </p15:guide>
        <p15:guide id="4" pos="5914">
          <p15:clr>
            <a:srgbClr val="A4A3A4"/>
          </p15:clr>
        </p15:guide>
        <p15:guide id="5" orient="horz" pos="785">
          <p15:clr>
            <a:srgbClr val="A4A3A4"/>
          </p15:clr>
        </p15:guide>
        <p15:guide id="6" pos="3118" userDrawn="1">
          <p15:clr>
            <a:srgbClr val="A4A3A4"/>
          </p15:clr>
        </p15:guide>
        <p15:guide id="7" pos="392" userDrawn="1">
          <p15:clr>
            <a:srgbClr val="A4A3A4"/>
          </p15:clr>
        </p15:guide>
        <p15:guide id="8" pos="5840" userDrawn="1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그림 85">
            <a:extLst>
              <a:ext uri="{FF2B5EF4-FFF2-40B4-BE49-F238E27FC236}">
                <a16:creationId xmlns:a16="http://schemas.microsoft.com/office/drawing/2014/main" id="{E7A332A3-C526-4248-8945-D1B5A2D75A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8B1CF97D-8276-426C-BCA2-FE2CBFBE6127}"/>
              </a:ext>
            </a:extLst>
          </p:cNvPr>
          <p:cNvCxnSpPr>
            <a:cxnSpLocks/>
          </p:cNvCxnSpPr>
          <p:nvPr userDrawn="1"/>
        </p:nvCxnSpPr>
        <p:spPr>
          <a:xfrm>
            <a:off x="363019" y="0"/>
            <a:ext cx="0" cy="881063"/>
          </a:xfrm>
          <a:prstGeom prst="line">
            <a:avLst/>
          </a:prstGeom>
          <a:ln w="19050">
            <a:solidFill>
              <a:srgbClr val="0A6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E605AFE8-5E21-49E6-A8EC-E0C3D85D9D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278" y="607258"/>
            <a:ext cx="7116372" cy="369332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ko-KR" altLang="en-US" sz="2400" b="1" spc="-200" baseline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ko-KR" altLang="en-US"/>
              <a:t>마스터 내용을 입력해주세요</a:t>
            </a:r>
            <a:r>
              <a:rPr lang="en-US" altLang="ko-KR"/>
              <a:t>.</a:t>
            </a:r>
            <a:endParaRPr lang="ko-KR" alt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B6C38E0-4965-4B75-BB4B-950E12620F49}"/>
              </a:ext>
            </a:extLst>
          </p:cNvPr>
          <p:cNvSpPr txBox="1">
            <a:spLocks/>
          </p:cNvSpPr>
          <p:nvPr userDrawn="1"/>
        </p:nvSpPr>
        <p:spPr>
          <a:xfrm>
            <a:off x="4872048" y="6615956"/>
            <a:ext cx="16190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5F9ED72-484E-4722-A3BA-6EB04958AF04}" type="slidenum">
              <a:rPr lang="ko-KR" altLang="en-US" sz="1000" smtClean="0">
                <a:gradFill>
                  <a:gsLst>
                    <a:gs pos="100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rPr>
              <a:pPr algn="ctr"/>
              <a:t>‹#›</a:t>
            </a:fld>
            <a:endParaRPr lang="ko-KR" altLang="en-US" sz="1000">
              <a:gradFill>
                <a:gsLst>
                  <a:gs pos="100000">
                    <a:schemeClr val="bg1">
                      <a:lumMod val="6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</a:gradFill>
            </a:endParaRPr>
          </a:p>
        </p:txBody>
      </p:sp>
      <p:grpSp>
        <p:nvGrpSpPr>
          <p:cNvPr id="15" name="Group 9">
            <a:extLst>
              <a:ext uri="{FF2B5EF4-FFF2-40B4-BE49-F238E27FC236}">
                <a16:creationId xmlns:a16="http://schemas.microsoft.com/office/drawing/2014/main" id="{F472C9AB-888E-408A-982A-DC6D4041046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706287" y="628233"/>
            <a:ext cx="1675838" cy="243724"/>
            <a:chOff x="1708" y="1954"/>
            <a:chExt cx="2826" cy="411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C5CC5627-94F9-431E-9884-B390CF57F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1" y="1959"/>
              <a:ext cx="117" cy="66"/>
            </a:xfrm>
            <a:custGeom>
              <a:avLst/>
              <a:gdLst>
                <a:gd name="T0" fmla="*/ 117 w 117"/>
                <a:gd name="T1" fmla="*/ 32 h 66"/>
                <a:gd name="T2" fmla="*/ 31 w 117"/>
                <a:gd name="T3" fmla="*/ 32 h 66"/>
                <a:gd name="T4" fmla="*/ 31 w 117"/>
                <a:gd name="T5" fmla="*/ 0 h 66"/>
                <a:gd name="T6" fmla="*/ 0 w 117"/>
                <a:gd name="T7" fmla="*/ 0 h 66"/>
                <a:gd name="T8" fmla="*/ 0 w 117"/>
                <a:gd name="T9" fmla="*/ 66 h 66"/>
                <a:gd name="T10" fmla="*/ 117 w 117"/>
                <a:gd name="T11" fmla="*/ 66 h 66"/>
                <a:gd name="T12" fmla="*/ 117 w 117"/>
                <a:gd name="T13" fmla="*/ 3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66">
                  <a:moveTo>
                    <a:pt x="117" y="32"/>
                  </a:moveTo>
                  <a:lnTo>
                    <a:pt x="31" y="32"/>
                  </a:lnTo>
                  <a:lnTo>
                    <a:pt x="31" y="0"/>
                  </a:lnTo>
                  <a:lnTo>
                    <a:pt x="0" y="0"/>
                  </a:lnTo>
                  <a:lnTo>
                    <a:pt x="0" y="66"/>
                  </a:lnTo>
                  <a:lnTo>
                    <a:pt x="117" y="66"/>
                  </a:lnTo>
                  <a:lnTo>
                    <a:pt x="117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0DFBA58E-C760-4782-90DC-FC70F6E26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" y="1991"/>
              <a:ext cx="74" cy="159"/>
            </a:xfrm>
            <a:custGeom>
              <a:avLst/>
              <a:gdLst>
                <a:gd name="T0" fmla="*/ 31 w 74"/>
                <a:gd name="T1" fmla="*/ 0 h 159"/>
                <a:gd name="T2" fmla="*/ 0 w 74"/>
                <a:gd name="T3" fmla="*/ 0 h 159"/>
                <a:gd name="T4" fmla="*/ 0 w 74"/>
                <a:gd name="T5" fmla="*/ 159 h 159"/>
                <a:gd name="T6" fmla="*/ 31 w 74"/>
                <a:gd name="T7" fmla="*/ 159 h 159"/>
                <a:gd name="T8" fmla="*/ 31 w 74"/>
                <a:gd name="T9" fmla="*/ 101 h 159"/>
                <a:gd name="T10" fmla="*/ 74 w 74"/>
                <a:gd name="T11" fmla="*/ 101 h 159"/>
                <a:gd name="T12" fmla="*/ 74 w 74"/>
                <a:gd name="T13" fmla="*/ 67 h 159"/>
                <a:gd name="T14" fmla="*/ 31 w 74"/>
                <a:gd name="T15" fmla="*/ 67 h 159"/>
                <a:gd name="T16" fmla="*/ 31 w 74"/>
                <a:gd name="T17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159">
                  <a:moveTo>
                    <a:pt x="31" y="0"/>
                  </a:moveTo>
                  <a:lnTo>
                    <a:pt x="0" y="0"/>
                  </a:lnTo>
                  <a:lnTo>
                    <a:pt x="0" y="159"/>
                  </a:lnTo>
                  <a:lnTo>
                    <a:pt x="31" y="159"/>
                  </a:lnTo>
                  <a:lnTo>
                    <a:pt x="31" y="101"/>
                  </a:lnTo>
                  <a:lnTo>
                    <a:pt x="74" y="101"/>
                  </a:lnTo>
                  <a:lnTo>
                    <a:pt x="74" y="67"/>
                  </a:lnTo>
                  <a:lnTo>
                    <a:pt x="31" y="67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10CE57DE-19A5-43AF-B925-75A0089116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61" y="2037"/>
              <a:ext cx="102" cy="104"/>
            </a:xfrm>
            <a:custGeom>
              <a:avLst/>
              <a:gdLst>
                <a:gd name="T0" fmla="*/ 21 w 43"/>
                <a:gd name="T1" fmla="*/ 43 h 43"/>
                <a:gd name="T2" fmla="*/ 43 w 43"/>
                <a:gd name="T3" fmla="*/ 22 h 43"/>
                <a:gd name="T4" fmla="*/ 21 w 43"/>
                <a:gd name="T5" fmla="*/ 0 h 43"/>
                <a:gd name="T6" fmla="*/ 0 w 43"/>
                <a:gd name="T7" fmla="*/ 22 h 43"/>
                <a:gd name="T8" fmla="*/ 21 w 43"/>
                <a:gd name="T9" fmla="*/ 43 h 43"/>
                <a:gd name="T10" fmla="*/ 21 w 43"/>
                <a:gd name="T11" fmla="*/ 13 h 43"/>
                <a:gd name="T12" fmla="*/ 30 w 43"/>
                <a:gd name="T13" fmla="*/ 22 h 43"/>
                <a:gd name="T14" fmla="*/ 21 w 43"/>
                <a:gd name="T15" fmla="*/ 30 h 43"/>
                <a:gd name="T16" fmla="*/ 13 w 43"/>
                <a:gd name="T17" fmla="*/ 22 h 43"/>
                <a:gd name="T18" fmla="*/ 21 w 43"/>
                <a:gd name="T1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3">
                  <a:moveTo>
                    <a:pt x="21" y="43"/>
                  </a:moveTo>
                  <a:cubicBezTo>
                    <a:pt x="33" y="43"/>
                    <a:pt x="43" y="34"/>
                    <a:pt x="43" y="22"/>
                  </a:cubicBezTo>
                  <a:cubicBezTo>
                    <a:pt x="43" y="10"/>
                    <a:pt x="33" y="0"/>
                    <a:pt x="21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3"/>
                    <a:pt x="21" y="43"/>
                  </a:cubicBezTo>
                  <a:close/>
                  <a:moveTo>
                    <a:pt x="21" y="13"/>
                  </a:moveTo>
                  <a:cubicBezTo>
                    <a:pt x="26" y="13"/>
                    <a:pt x="30" y="17"/>
                    <a:pt x="30" y="22"/>
                  </a:cubicBezTo>
                  <a:cubicBezTo>
                    <a:pt x="30" y="26"/>
                    <a:pt x="26" y="30"/>
                    <a:pt x="21" y="30"/>
                  </a:cubicBezTo>
                  <a:cubicBezTo>
                    <a:pt x="17" y="30"/>
                    <a:pt x="13" y="26"/>
                    <a:pt x="13" y="22"/>
                  </a:cubicBezTo>
                  <a:cubicBezTo>
                    <a:pt x="13" y="17"/>
                    <a:pt x="17" y="13"/>
                    <a:pt x="21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B24036A4-BEF0-4EE3-8417-FFB31ED2A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" y="2153"/>
              <a:ext cx="169" cy="70"/>
            </a:xfrm>
            <a:custGeom>
              <a:avLst/>
              <a:gdLst>
                <a:gd name="T0" fmla="*/ 34 w 169"/>
                <a:gd name="T1" fmla="*/ 0 h 70"/>
                <a:gd name="T2" fmla="*/ 0 w 169"/>
                <a:gd name="T3" fmla="*/ 0 h 70"/>
                <a:gd name="T4" fmla="*/ 0 w 169"/>
                <a:gd name="T5" fmla="*/ 70 h 70"/>
                <a:gd name="T6" fmla="*/ 169 w 169"/>
                <a:gd name="T7" fmla="*/ 70 h 70"/>
                <a:gd name="T8" fmla="*/ 169 w 169"/>
                <a:gd name="T9" fmla="*/ 38 h 70"/>
                <a:gd name="T10" fmla="*/ 34 w 169"/>
                <a:gd name="T11" fmla="*/ 38 h 70"/>
                <a:gd name="T12" fmla="*/ 34 w 169"/>
                <a:gd name="T1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70">
                  <a:moveTo>
                    <a:pt x="34" y="0"/>
                  </a:moveTo>
                  <a:lnTo>
                    <a:pt x="0" y="0"/>
                  </a:lnTo>
                  <a:lnTo>
                    <a:pt x="0" y="70"/>
                  </a:lnTo>
                  <a:lnTo>
                    <a:pt x="169" y="70"/>
                  </a:lnTo>
                  <a:lnTo>
                    <a:pt x="169" y="38"/>
                  </a:lnTo>
                  <a:lnTo>
                    <a:pt x="34" y="3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AB680305-2BEE-446D-924F-760A57BDC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7" y="2104"/>
              <a:ext cx="197" cy="107"/>
            </a:xfrm>
            <a:custGeom>
              <a:avLst/>
              <a:gdLst>
                <a:gd name="T0" fmla="*/ 107 w 197"/>
                <a:gd name="T1" fmla="*/ 0 h 107"/>
                <a:gd name="T2" fmla="*/ 73 w 197"/>
                <a:gd name="T3" fmla="*/ 0 h 107"/>
                <a:gd name="T4" fmla="*/ 73 w 197"/>
                <a:gd name="T5" fmla="*/ 75 h 107"/>
                <a:gd name="T6" fmla="*/ 0 w 197"/>
                <a:gd name="T7" fmla="*/ 75 h 107"/>
                <a:gd name="T8" fmla="*/ 0 w 197"/>
                <a:gd name="T9" fmla="*/ 107 h 107"/>
                <a:gd name="T10" fmla="*/ 197 w 197"/>
                <a:gd name="T11" fmla="*/ 107 h 107"/>
                <a:gd name="T12" fmla="*/ 197 w 197"/>
                <a:gd name="T13" fmla="*/ 75 h 107"/>
                <a:gd name="T14" fmla="*/ 107 w 197"/>
                <a:gd name="T15" fmla="*/ 75 h 107"/>
                <a:gd name="T16" fmla="*/ 107 w 197"/>
                <a:gd name="T1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" h="107">
                  <a:moveTo>
                    <a:pt x="107" y="0"/>
                  </a:moveTo>
                  <a:lnTo>
                    <a:pt x="73" y="0"/>
                  </a:lnTo>
                  <a:lnTo>
                    <a:pt x="73" y="75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197" y="107"/>
                  </a:lnTo>
                  <a:lnTo>
                    <a:pt x="197" y="75"/>
                  </a:lnTo>
                  <a:lnTo>
                    <a:pt x="107" y="75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B6CD9174-911B-47DC-9138-08D4CABD7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9" y="2000"/>
              <a:ext cx="173" cy="141"/>
            </a:xfrm>
            <a:custGeom>
              <a:avLst/>
              <a:gdLst>
                <a:gd name="T0" fmla="*/ 142 w 173"/>
                <a:gd name="T1" fmla="*/ 141 h 141"/>
                <a:gd name="T2" fmla="*/ 173 w 173"/>
                <a:gd name="T3" fmla="*/ 141 h 141"/>
                <a:gd name="T4" fmla="*/ 173 w 173"/>
                <a:gd name="T5" fmla="*/ 0 h 141"/>
                <a:gd name="T6" fmla="*/ 0 w 173"/>
                <a:gd name="T7" fmla="*/ 0 h 141"/>
                <a:gd name="T8" fmla="*/ 0 w 173"/>
                <a:gd name="T9" fmla="*/ 32 h 141"/>
                <a:gd name="T10" fmla="*/ 142 w 173"/>
                <a:gd name="T11" fmla="*/ 32 h 141"/>
                <a:gd name="T12" fmla="*/ 142 w 173"/>
                <a:gd name="T13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" h="141">
                  <a:moveTo>
                    <a:pt x="142" y="141"/>
                  </a:moveTo>
                  <a:lnTo>
                    <a:pt x="173" y="141"/>
                  </a:lnTo>
                  <a:lnTo>
                    <a:pt x="173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142" y="32"/>
                  </a:lnTo>
                  <a:lnTo>
                    <a:pt x="142" y="1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52966C49-9834-4D5F-A7F6-E1E132D9A3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" y="2083"/>
              <a:ext cx="185" cy="135"/>
            </a:xfrm>
            <a:custGeom>
              <a:avLst/>
              <a:gdLst>
                <a:gd name="T0" fmla="*/ 0 w 185"/>
                <a:gd name="T1" fmla="*/ 33 h 135"/>
                <a:gd name="T2" fmla="*/ 71 w 185"/>
                <a:gd name="T3" fmla="*/ 33 h 135"/>
                <a:gd name="T4" fmla="*/ 71 w 185"/>
                <a:gd name="T5" fmla="*/ 50 h 135"/>
                <a:gd name="T6" fmla="*/ 0 w 185"/>
                <a:gd name="T7" fmla="*/ 50 h 135"/>
                <a:gd name="T8" fmla="*/ 0 w 185"/>
                <a:gd name="T9" fmla="*/ 84 h 135"/>
                <a:gd name="T10" fmla="*/ 152 w 185"/>
                <a:gd name="T11" fmla="*/ 84 h 135"/>
                <a:gd name="T12" fmla="*/ 152 w 185"/>
                <a:gd name="T13" fmla="*/ 135 h 135"/>
                <a:gd name="T14" fmla="*/ 185 w 185"/>
                <a:gd name="T15" fmla="*/ 135 h 135"/>
                <a:gd name="T16" fmla="*/ 185 w 185"/>
                <a:gd name="T17" fmla="*/ 50 h 135"/>
                <a:gd name="T18" fmla="*/ 102 w 185"/>
                <a:gd name="T19" fmla="*/ 50 h 135"/>
                <a:gd name="T20" fmla="*/ 102 w 185"/>
                <a:gd name="T21" fmla="*/ 33 h 135"/>
                <a:gd name="T22" fmla="*/ 185 w 185"/>
                <a:gd name="T23" fmla="*/ 33 h 135"/>
                <a:gd name="T24" fmla="*/ 185 w 185"/>
                <a:gd name="T25" fmla="*/ 0 h 135"/>
                <a:gd name="T26" fmla="*/ 0 w 185"/>
                <a:gd name="T27" fmla="*/ 0 h 135"/>
                <a:gd name="T28" fmla="*/ 0 w 185"/>
                <a:gd name="T29" fmla="*/ 3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" h="135">
                  <a:moveTo>
                    <a:pt x="0" y="33"/>
                  </a:moveTo>
                  <a:lnTo>
                    <a:pt x="71" y="33"/>
                  </a:lnTo>
                  <a:lnTo>
                    <a:pt x="71" y="50"/>
                  </a:lnTo>
                  <a:lnTo>
                    <a:pt x="0" y="50"/>
                  </a:lnTo>
                  <a:lnTo>
                    <a:pt x="0" y="84"/>
                  </a:lnTo>
                  <a:lnTo>
                    <a:pt x="152" y="84"/>
                  </a:lnTo>
                  <a:lnTo>
                    <a:pt x="152" y="135"/>
                  </a:lnTo>
                  <a:lnTo>
                    <a:pt x="185" y="135"/>
                  </a:lnTo>
                  <a:lnTo>
                    <a:pt x="185" y="50"/>
                  </a:lnTo>
                  <a:lnTo>
                    <a:pt x="102" y="50"/>
                  </a:lnTo>
                  <a:lnTo>
                    <a:pt x="102" y="33"/>
                  </a:lnTo>
                  <a:lnTo>
                    <a:pt x="185" y="33"/>
                  </a:lnTo>
                  <a:lnTo>
                    <a:pt x="185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88258314-0126-496C-B3A3-E7A539FCF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" y="2000"/>
              <a:ext cx="185" cy="73"/>
            </a:xfrm>
            <a:custGeom>
              <a:avLst/>
              <a:gdLst>
                <a:gd name="T0" fmla="*/ 0 w 185"/>
                <a:gd name="T1" fmla="*/ 32 h 73"/>
                <a:gd name="T2" fmla="*/ 152 w 185"/>
                <a:gd name="T3" fmla="*/ 32 h 73"/>
                <a:gd name="T4" fmla="*/ 152 w 185"/>
                <a:gd name="T5" fmla="*/ 73 h 73"/>
                <a:gd name="T6" fmla="*/ 185 w 185"/>
                <a:gd name="T7" fmla="*/ 73 h 73"/>
                <a:gd name="T8" fmla="*/ 185 w 185"/>
                <a:gd name="T9" fmla="*/ 0 h 73"/>
                <a:gd name="T10" fmla="*/ 0 w 185"/>
                <a:gd name="T11" fmla="*/ 0 h 73"/>
                <a:gd name="T12" fmla="*/ 0 w 185"/>
                <a:gd name="T13" fmla="*/ 3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73">
                  <a:moveTo>
                    <a:pt x="0" y="32"/>
                  </a:moveTo>
                  <a:lnTo>
                    <a:pt x="152" y="32"/>
                  </a:lnTo>
                  <a:lnTo>
                    <a:pt x="152" y="73"/>
                  </a:lnTo>
                  <a:lnTo>
                    <a:pt x="185" y="73"/>
                  </a:lnTo>
                  <a:lnTo>
                    <a:pt x="185" y="0"/>
                  </a:lnTo>
                  <a:lnTo>
                    <a:pt x="0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7516F00E-BB90-4165-827C-E457C4AD5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7" y="2104"/>
              <a:ext cx="200" cy="107"/>
            </a:xfrm>
            <a:custGeom>
              <a:avLst/>
              <a:gdLst>
                <a:gd name="T0" fmla="*/ 133 w 200"/>
                <a:gd name="T1" fmla="*/ 0 h 107"/>
                <a:gd name="T2" fmla="*/ 102 w 200"/>
                <a:gd name="T3" fmla="*/ 0 h 107"/>
                <a:gd name="T4" fmla="*/ 102 w 200"/>
                <a:gd name="T5" fmla="*/ 75 h 107"/>
                <a:gd name="T6" fmla="*/ 71 w 200"/>
                <a:gd name="T7" fmla="*/ 75 h 107"/>
                <a:gd name="T8" fmla="*/ 71 w 200"/>
                <a:gd name="T9" fmla="*/ 0 h 107"/>
                <a:gd name="T10" fmla="*/ 40 w 200"/>
                <a:gd name="T11" fmla="*/ 0 h 107"/>
                <a:gd name="T12" fmla="*/ 40 w 200"/>
                <a:gd name="T13" fmla="*/ 75 h 107"/>
                <a:gd name="T14" fmla="*/ 0 w 200"/>
                <a:gd name="T15" fmla="*/ 75 h 107"/>
                <a:gd name="T16" fmla="*/ 0 w 200"/>
                <a:gd name="T17" fmla="*/ 107 h 107"/>
                <a:gd name="T18" fmla="*/ 200 w 200"/>
                <a:gd name="T19" fmla="*/ 107 h 107"/>
                <a:gd name="T20" fmla="*/ 200 w 200"/>
                <a:gd name="T21" fmla="*/ 75 h 107"/>
                <a:gd name="T22" fmla="*/ 133 w 200"/>
                <a:gd name="T23" fmla="*/ 75 h 107"/>
                <a:gd name="T24" fmla="*/ 133 w 200"/>
                <a:gd name="T25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" h="107">
                  <a:moveTo>
                    <a:pt x="133" y="0"/>
                  </a:moveTo>
                  <a:lnTo>
                    <a:pt x="102" y="0"/>
                  </a:lnTo>
                  <a:lnTo>
                    <a:pt x="102" y="75"/>
                  </a:lnTo>
                  <a:lnTo>
                    <a:pt x="71" y="75"/>
                  </a:lnTo>
                  <a:lnTo>
                    <a:pt x="71" y="0"/>
                  </a:lnTo>
                  <a:lnTo>
                    <a:pt x="40" y="0"/>
                  </a:lnTo>
                  <a:lnTo>
                    <a:pt x="40" y="75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200" y="107"/>
                  </a:lnTo>
                  <a:lnTo>
                    <a:pt x="200" y="75"/>
                  </a:lnTo>
                  <a:lnTo>
                    <a:pt x="133" y="75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C67F667B-3A11-40EF-8B67-BF94E636D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1" y="2000"/>
              <a:ext cx="164" cy="141"/>
            </a:xfrm>
            <a:custGeom>
              <a:avLst/>
              <a:gdLst>
                <a:gd name="T0" fmla="*/ 133 w 164"/>
                <a:gd name="T1" fmla="*/ 141 h 141"/>
                <a:gd name="T2" fmla="*/ 164 w 164"/>
                <a:gd name="T3" fmla="*/ 141 h 141"/>
                <a:gd name="T4" fmla="*/ 164 w 164"/>
                <a:gd name="T5" fmla="*/ 0 h 141"/>
                <a:gd name="T6" fmla="*/ 0 w 164"/>
                <a:gd name="T7" fmla="*/ 0 h 141"/>
                <a:gd name="T8" fmla="*/ 0 w 164"/>
                <a:gd name="T9" fmla="*/ 32 h 141"/>
                <a:gd name="T10" fmla="*/ 133 w 164"/>
                <a:gd name="T11" fmla="*/ 32 h 141"/>
                <a:gd name="T12" fmla="*/ 133 w 164"/>
                <a:gd name="T13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" h="141">
                  <a:moveTo>
                    <a:pt x="133" y="141"/>
                  </a:moveTo>
                  <a:lnTo>
                    <a:pt x="164" y="141"/>
                  </a:lnTo>
                  <a:lnTo>
                    <a:pt x="164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133" y="32"/>
                  </a:lnTo>
                  <a:lnTo>
                    <a:pt x="133" y="1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F77C582F-966E-4464-9916-503626583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1" y="2000"/>
              <a:ext cx="197" cy="211"/>
            </a:xfrm>
            <a:custGeom>
              <a:avLst/>
              <a:gdLst>
                <a:gd name="T0" fmla="*/ 114 w 197"/>
                <a:gd name="T1" fmla="*/ 124 h 211"/>
                <a:gd name="T2" fmla="*/ 185 w 197"/>
                <a:gd name="T3" fmla="*/ 124 h 211"/>
                <a:gd name="T4" fmla="*/ 185 w 197"/>
                <a:gd name="T5" fmla="*/ 92 h 211"/>
                <a:gd name="T6" fmla="*/ 45 w 197"/>
                <a:gd name="T7" fmla="*/ 92 h 211"/>
                <a:gd name="T8" fmla="*/ 45 w 197"/>
                <a:gd name="T9" fmla="*/ 0 h 211"/>
                <a:gd name="T10" fmla="*/ 12 w 197"/>
                <a:gd name="T11" fmla="*/ 0 h 211"/>
                <a:gd name="T12" fmla="*/ 12 w 197"/>
                <a:gd name="T13" fmla="*/ 124 h 211"/>
                <a:gd name="T14" fmla="*/ 83 w 197"/>
                <a:gd name="T15" fmla="*/ 124 h 211"/>
                <a:gd name="T16" fmla="*/ 83 w 197"/>
                <a:gd name="T17" fmla="*/ 179 h 211"/>
                <a:gd name="T18" fmla="*/ 0 w 197"/>
                <a:gd name="T19" fmla="*/ 179 h 211"/>
                <a:gd name="T20" fmla="*/ 0 w 197"/>
                <a:gd name="T21" fmla="*/ 211 h 211"/>
                <a:gd name="T22" fmla="*/ 197 w 197"/>
                <a:gd name="T23" fmla="*/ 211 h 211"/>
                <a:gd name="T24" fmla="*/ 197 w 197"/>
                <a:gd name="T25" fmla="*/ 179 h 211"/>
                <a:gd name="T26" fmla="*/ 114 w 197"/>
                <a:gd name="T27" fmla="*/ 179 h 211"/>
                <a:gd name="T28" fmla="*/ 114 w 197"/>
                <a:gd name="T29" fmla="*/ 12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7" h="211">
                  <a:moveTo>
                    <a:pt x="114" y="124"/>
                  </a:moveTo>
                  <a:lnTo>
                    <a:pt x="185" y="124"/>
                  </a:lnTo>
                  <a:lnTo>
                    <a:pt x="185" y="92"/>
                  </a:lnTo>
                  <a:lnTo>
                    <a:pt x="45" y="92"/>
                  </a:lnTo>
                  <a:lnTo>
                    <a:pt x="45" y="0"/>
                  </a:lnTo>
                  <a:lnTo>
                    <a:pt x="12" y="0"/>
                  </a:lnTo>
                  <a:lnTo>
                    <a:pt x="12" y="124"/>
                  </a:lnTo>
                  <a:lnTo>
                    <a:pt x="83" y="124"/>
                  </a:lnTo>
                  <a:lnTo>
                    <a:pt x="83" y="179"/>
                  </a:lnTo>
                  <a:lnTo>
                    <a:pt x="0" y="179"/>
                  </a:lnTo>
                  <a:lnTo>
                    <a:pt x="0" y="211"/>
                  </a:lnTo>
                  <a:lnTo>
                    <a:pt x="197" y="211"/>
                  </a:lnTo>
                  <a:lnTo>
                    <a:pt x="197" y="179"/>
                  </a:lnTo>
                  <a:lnTo>
                    <a:pt x="114" y="179"/>
                  </a:lnTo>
                  <a:lnTo>
                    <a:pt x="114" y="1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5172A033-D6FE-4396-A2D0-1DB92F293F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16" y="2099"/>
              <a:ext cx="197" cy="141"/>
            </a:xfrm>
            <a:custGeom>
              <a:avLst/>
              <a:gdLst>
                <a:gd name="T0" fmla="*/ 0 w 197"/>
                <a:gd name="T1" fmla="*/ 34 h 141"/>
                <a:gd name="T2" fmla="*/ 48 w 197"/>
                <a:gd name="T3" fmla="*/ 34 h 141"/>
                <a:gd name="T4" fmla="*/ 48 w 197"/>
                <a:gd name="T5" fmla="*/ 56 h 141"/>
                <a:gd name="T6" fmla="*/ 10 w 197"/>
                <a:gd name="T7" fmla="*/ 56 h 141"/>
                <a:gd name="T8" fmla="*/ 10 w 197"/>
                <a:gd name="T9" fmla="*/ 90 h 141"/>
                <a:gd name="T10" fmla="*/ 159 w 197"/>
                <a:gd name="T11" fmla="*/ 90 h 141"/>
                <a:gd name="T12" fmla="*/ 159 w 197"/>
                <a:gd name="T13" fmla="*/ 141 h 141"/>
                <a:gd name="T14" fmla="*/ 190 w 197"/>
                <a:gd name="T15" fmla="*/ 141 h 141"/>
                <a:gd name="T16" fmla="*/ 190 w 197"/>
                <a:gd name="T17" fmla="*/ 56 h 141"/>
                <a:gd name="T18" fmla="*/ 150 w 197"/>
                <a:gd name="T19" fmla="*/ 56 h 141"/>
                <a:gd name="T20" fmla="*/ 150 w 197"/>
                <a:gd name="T21" fmla="*/ 34 h 141"/>
                <a:gd name="T22" fmla="*/ 197 w 197"/>
                <a:gd name="T23" fmla="*/ 34 h 141"/>
                <a:gd name="T24" fmla="*/ 197 w 197"/>
                <a:gd name="T25" fmla="*/ 0 h 141"/>
                <a:gd name="T26" fmla="*/ 0 w 197"/>
                <a:gd name="T27" fmla="*/ 0 h 141"/>
                <a:gd name="T28" fmla="*/ 0 w 197"/>
                <a:gd name="T29" fmla="*/ 34 h 141"/>
                <a:gd name="T30" fmla="*/ 81 w 197"/>
                <a:gd name="T31" fmla="*/ 34 h 141"/>
                <a:gd name="T32" fmla="*/ 119 w 197"/>
                <a:gd name="T33" fmla="*/ 34 h 141"/>
                <a:gd name="T34" fmla="*/ 119 w 197"/>
                <a:gd name="T35" fmla="*/ 56 h 141"/>
                <a:gd name="T36" fmla="*/ 81 w 197"/>
                <a:gd name="T37" fmla="*/ 56 h 141"/>
                <a:gd name="T38" fmla="*/ 81 w 197"/>
                <a:gd name="T39" fmla="*/ 3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7" h="141">
                  <a:moveTo>
                    <a:pt x="0" y="34"/>
                  </a:moveTo>
                  <a:lnTo>
                    <a:pt x="48" y="34"/>
                  </a:lnTo>
                  <a:lnTo>
                    <a:pt x="48" y="56"/>
                  </a:lnTo>
                  <a:lnTo>
                    <a:pt x="10" y="56"/>
                  </a:lnTo>
                  <a:lnTo>
                    <a:pt x="10" y="90"/>
                  </a:lnTo>
                  <a:lnTo>
                    <a:pt x="159" y="90"/>
                  </a:lnTo>
                  <a:lnTo>
                    <a:pt x="159" y="141"/>
                  </a:lnTo>
                  <a:lnTo>
                    <a:pt x="190" y="141"/>
                  </a:lnTo>
                  <a:lnTo>
                    <a:pt x="190" y="56"/>
                  </a:lnTo>
                  <a:lnTo>
                    <a:pt x="150" y="56"/>
                  </a:lnTo>
                  <a:lnTo>
                    <a:pt x="150" y="34"/>
                  </a:lnTo>
                  <a:lnTo>
                    <a:pt x="197" y="34"/>
                  </a:lnTo>
                  <a:lnTo>
                    <a:pt x="197" y="0"/>
                  </a:lnTo>
                  <a:lnTo>
                    <a:pt x="0" y="0"/>
                  </a:lnTo>
                  <a:lnTo>
                    <a:pt x="0" y="34"/>
                  </a:lnTo>
                  <a:close/>
                  <a:moveTo>
                    <a:pt x="81" y="34"/>
                  </a:moveTo>
                  <a:lnTo>
                    <a:pt x="119" y="34"/>
                  </a:lnTo>
                  <a:lnTo>
                    <a:pt x="119" y="56"/>
                  </a:lnTo>
                  <a:lnTo>
                    <a:pt x="81" y="56"/>
                  </a:lnTo>
                  <a:lnTo>
                    <a:pt x="81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66452C66-DA02-4714-9E9B-569F6901E6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9" y="1976"/>
              <a:ext cx="114" cy="116"/>
            </a:xfrm>
            <a:custGeom>
              <a:avLst/>
              <a:gdLst>
                <a:gd name="T0" fmla="*/ 24 w 48"/>
                <a:gd name="T1" fmla="*/ 48 h 48"/>
                <a:gd name="T2" fmla="*/ 48 w 48"/>
                <a:gd name="T3" fmla="*/ 24 h 48"/>
                <a:gd name="T4" fmla="*/ 24 w 48"/>
                <a:gd name="T5" fmla="*/ 0 h 48"/>
                <a:gd name="T6" fmla="*/ 0 w 48"/>
                <a:gd name="T7" fmla="*/ 24 h 48"/>
                <a:gd name="T8" fmla="*/ 24 w 48"/>
                <a:gd name="T9" fmla="*/ 48 h 48"/>
                <a:gd name="T10" fmla="*/ 24 w 48"/>
                <a:gd name="T11" fmla="*/ 13 h 48"/>
                <a:gd name="T12" fmla="*/ 35 w 48"/>
                <a:gd name="T13" fmla="*/ 24 h 48"/>
                <a:gd name="T14" fmla="*/ 24 w 48"/>
                <a:gd name="T15" fmla="*/ 34 h 48"/>
                <a:gd name="T16" fmla="*/ 13 w 48"/>
                <a:gd name="T17" fmla="*/ 24 h 48"/>
                <a:gd name="T18" fmla="*/ 24 w 48"/>
                <a:gd name="T19" fmla="*/ 1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37" y="48"/>
                    <a:pt x="48" y="37"/>
                    <a:pt x="48" y="24"/>
                  </a:cubicBezTo>
                  <a:cubicBezTo>
                    <a:pt x="48" y="10"/>
                    <a:pt x="37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lose/>
                  <a:moveTo>
                    <a:pt x="24" y="13"/>
                  </a:moveTo>
                  <a:cubicBezTo>
                    <a:pt x="30" y="13"/>
                    <a:pt x="35" y="18"/>
                    <a:pt x="35" y="24"/>
                  </a:cubicBezTo>
                  <a:cubicBezTo>
                    <a:pt x="35" y="30"/>
                    <a:pt x="30" y="34"/>
                    <a:pt x="24" y="34"/>
                  </a:cubicBezTo>
                  <a:cubicBezTo>
                    <a:pt x="18" y="34"/>
                    <a:pt x="13" y="30"/>
                    <a:pt x="13" y="24"/>
                  </a:cubicBezTo>
                  <a:cubicBezTo>
                    <a:pt x="13" y="18"/>
                    <a:pt x="18" y="13"/>
                    <a:pt x="24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C57A8DA2-5934-4DC1-B542-07B6594764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4" y="2141"/>
              <a:ext cx="114" cy="116"/>
            </a:xfrm>
            <a:custGeom>
              <a:avLst/>
              <a:gdLst>
                <a:gd name="T0" fmla="*/ 24 w 48"/>
                <a:gd name="T1" fmla="*/ 0 h 48"/>
                <a:gd name="T2" fmla="*/ 0 w 48"/>
                <a:gd name="T3" fmla="*/ 24 h 48"/>
                <a:gd name="T4" fmla="*/ 24 w 48"/>
                <a:gd name="T5" fmla="*/ 48 h 48"/>
                <a:gd name="T6" fmla="*/ 48 w 48"/>
                <a:gd name="T7" fmla="*/ 24 h 48"/>
                <a:gd name="T8" fmla="*/ 24 w 48"/>
                <a:gd name="T9" fmla="*/ 0 h 48"/>
                <a:gd name="T10" fmla="*/ 24 w 48"/>
                <a:gd name="T11" fmla="*/ 35 h 48"/>
                <a:gd name="T12" fmla="*/ 13 w 48"/>
                <a:gd name="T13" fmla="*/ 24 h 48"/>
                <a:gd name="T14" fmla="*/ 24 w 48"/>
                <a:gd name="T15" fmla="*/ 13 h 48"/>
                <a:gd name="T16" fmla="*/ 35 w 48"/>
                <a:gd name="T17" fmla="*/ 24 h 48"/>
                <a:gd name="T18" fmla="*/ 24 w 48"/>
                <a:gd name="T19" fmla="*/ 3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8"/>
                    <a:pt x="24" y="48"/>
                  </a:cubicBezTo>
                  <a:cubicBezTo>
                    <a:pt x="37" y="48"/>
                    <a:pt x="48" y="38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lose/>
                  <a:moveTo>
                    <a:pt x="24" y="35"/>
                  </a:moveTo>
                  <a:cubicBezTo>
                    <a:pt x="18" y="35"/>
                    <a:pt x="13" y="30"/>
                    <a:pt x="13" y="24"/>
                  </a:cubicBezTo>
                  <a:cubicBezTo>
                    <a:pt x="13" y="18"/>
                    <a:pt x="18" y="13"/>
                    <a:pt x="24" y="13"/>
                  </a:cubicBezTo>
                  <a:cubicBezTo>
                    <a:pt x="30" y="13"/>
                    <a:pt x="35" y="18"/>
                    <a:pt x="35" y="24"/>
                  </a:cubicBezTo>
                  <a:cubicBezTo>
                    <a:pt x="35" y="30"/>
                    <a:pt x="30" y="35"/>
                    <a:pt x="24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72C0A261-6AD2-4281-BBA4-522C8F351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2" y="2000"/>
              <a:ext cx="183" cy="133"/>
            </a:xfrm>
            <a:custGeom>
              <a:avLst/>
              <a:gdLst>
                <a:gd name="T0" fmla="*/ 0 w 183"/>
                <a:gd name="T1" fmla="*/ 85 h 133"/>
                <a:gd name="T2" fmla="*/ 76 w 183"/>
                <a:gd name="T3" fmla="*/ 85 h 133"/>
                <a:gd name="T4" fmla="*/ 76 w 183"/>
                <a:gd name="T5" fmla="*/ 102 h 133"/>
                <a:gd name="T6" fmla="*/ 0 w 183"/>
                <a:gd name="T7" fmla="*/ 102 h 133"/>
                <a:gd name="T8" fmla="*/ 0 w 183"/>
                <a:gd name="T9" fmla="*/ 133 h 133"/>
                <a:gd name="T10" fmla="*/ 183 w 183"/>
                <a:gd name="T11" fmla="*/ 133 h 133"/>
                <a:gd name="T12" fmla="*/ 183 w 183"/>
                <a:gd name="T13" fmla="*/ 102 h 133"/>
                <a:gd name="T14" fmla="*/ 107 w 183"/>
                <a:gd name="T15" fmla="*/ 102 h 133"/>
                <a:gd name="T16" fmla="*/ 107 w 183"/>
                <a:gd name="T17" fmla="*/ 85 h 133"/>
                <a:gd name="T18" fmla="*/ 183 w 183"/>
                <a:gd name="T19" fmla="*/ 85 h 133"/>
                <a:gd name="T20" fmla="*/ 183 w 183"/>
                <a:gd name="T21" fmla="*/ 51 h 133"/>
                <a:gd name="T22" fmla="*/ 33 w 183"/>
                <a:gd name="T23" fmla="*/ 51 h 133"/>
                <a:gd name="T24" fmla="*/ 33 w 183"/>
                <a:gd name="T25" fmla="*/ 32 h 133"/>
                <a:gd name="T26" fmla="*/ 183 w 183"/>
                <a:gd name="T27" fmla="*/ 32 h 133"/>
                <a:gd name="T28" fmla="*/ 183 w 183"/>
                <a:gd name="T29" fmla="*/ 0 h 133"/>
                <a:gd name="T30" fmla="*/ 0 w 183"/>
                <a:gd name="T31" fmla="*/ 0 h 133"/>
                <a:gd name="T32" fmla="*/ 0 w 183"/>
                <a:gd name="T33" fmla="*/ 8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" h="133">
                  <a:moveTo>
                    <a:pt x="0" y="85"/>
                  </a:moveTo>
                  <a:lnTo>
                    <a:pt x="76" y="85"/>
                  </a:lnTo>
                  <a:lnTo>
                    <a:pt x="76" y="102"/>
                  </a:lnTo>
                  <a:lnTo>
                    <a:pt x="0" y="102"/>
                  </a:lnTo>
                  <a:lnTo>
                    <a:pt x="0" y="133"/>
                  </a:lnTo>
                  <a:lnTo>
                    <a:pt x="183" y="133"/>
                  </a:lnTo>
                  <a:lnTo>
                    <a:pt x="183" y="102"/>
                  </a:lnTo>
                  <a:lnTo>
                    <a:pt x="107" y="102"/>
                  </a:lnTo>
                  <a:lnTo>
                    <a:pt x="107" y="85"/>
                  </a:lnTo>
                  <a:lnTo>
                    <a:pt x="183" y="85"/>
                  </a:lnTo>
                  <a:lnTo>
                    <a:pt x="183" y="51"/>
                  </a:lnTo>
                  <a:lnTo>
                    <a:pt x="33" y="51"/>
                  </a:lnTo>
                  <a:lnTo>
                    <a:pt x="33" y="32"/>
                  </a:lnTo>
                  <a:lnTo>
                    <a:pt x="183" y="32"/>
                  </a:lnTo>
                  <a:lnTo>
                    <a:pt x="183" y="0"/>
                  </a:lnTo>
                  <a:lnTo>
                    <a:pt x="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4860CAAD-AA67-449C-A727-53BAA33A03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45" y="2141"/>
              <a:ext cx="117" cy="116"/>
            </a:xfrm>
            <a:custGeom>
              <a:avLst/>
              <a:gdLst>
                <a:gd name="T0" fmla="*/ 25 w 49"/>
                <a:gd name="T1" fmla="*/ 0 h 48"/>
                <a:gd name="T2" fmla="*/ 0 w 49"/>
                <a:gd name="T3" fmla="*/ 24 h 48"/>
                <a:gd name="T4" fmla="*/ 25 w 49"/>
                <a:gd name="T5" fmla="*/ 48 h 48"/>
                <a:gd name="T6" fmla="*/ 49 w 49"/>
                <a:gd name="T7" fmla="*/ 24 h 48"/>
                <a:gd name="T8" fmla="*/ 25 w 49"/>
                <a:gd name="T9" fmla="*/ 0 h 48"/>
                <a:gd name="T10" fmla="*/ 25 w 49"/>
                <a:gd name="T11" fmla="*/ 35 h 48"/>
                <a:gd name="T12" fmla="*/ 14 w 49"/>
                <a:gd name="T13" fmla="*/ 24 h 48"/>
                <a:gd name="T14" fmla="*/ 25 w 49"/>
                <a:gd name="T15" fmla="*/ 13 h 48"/>
                <a:gd name="T16" fmla="*/ 35 w 49"/>
                <a:gd name="T17" fmla="*/ 24 h 48"/>
                <a:gd name="T18" fmla="*/ 25 w 49"/>
                <a:gd name="T19" fmla="*/ 3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8">
                  <a:moveTo>
                    <a:pt x="25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8"/>
                    <a:pt x="25" y="48"/>
                  </a:cubicBezTo>
                  <a:cubicBezTo>
                    <a:pt x="38" y="48"/>
                    <a:pt x="49" y="38"/>
                    <a:pt x="49" y="24"/>
                  </a:cubicBezTo>
                  <a:cubicBezTo>
                    <a:pt x="49" y="11"/>
                    <a:pt x="38" y="0"/>
                    <a:pt x="25" y="0"/>
                  </a:cubicBezTo>
                  <a:close/>
                  <a:moveTo>
                    <a:pt x="25" y="35"/>
                  </a:moveTo>
                  <a:cubicBezTo>
                    <a:pt x="19" y="35"/>
                    <a:pt x="14" y="30"/>
                    <a:pt x="14" y="24"/>
                  </a:cubicBezTo>
                  <a:cubicBezTo>
                    <a:pt x="14" y="18"/>
                    <a:pt x="19" y="13"/>
                    <a:pt x="25" y="13"/>
                  </a:cubicBezTo>
                  <a:cubicBezTo>
                    <a:pt x="30" y="13"/>
                    <a:pt x="35" y="18"/>
                    <a:pt x="35" y="24"/>
                  </a:cubicBezTo>
                  <a:cubicBezTo>
                    <a:pt x="35" y="30"/>
                    <a:pt x="30" y="35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439E6FDA-B385-43B7-9EDB-0C2DF2AED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" y="2095"/>
              <a:ext cx="148" cy="79"/>
            </a:xfrm>
            <a:custGeom>
              <a:avLst/>
              <a:gdLst>
                <a:gd name="T0" fmla="*/ 57 w 148"/>
                <a:gd name="T1" fmla="*/ 79 h 79"/>
                <a:gd name="T2" fmla="*/ 91 w 148"/>
                <a:gd name="T3" fmla="*/ 79 h 79"/>
                <a:gd name="T4" fmla="*/ 91 w 148"/>
                <a:gd name="T5" fmla="*/ 31 h 79"/>
                <a:gd name="T6" fmla="*/ 148 w 148"/>
                <a:gd name="T7" fmla="*/ 31 h 79"/>
                <a:gd name="T8" fmla="*/ 148 w 148"/>
                <a:gd name="T9" fmla="*/ 0 h 79"/>
                <a:gd name="T10" fmla="*/ 0 w 148"/>
                <a:gd name="T11" fmla="*/ 0 h 79"/>
                <a:gd name="T12" fmla="*/ 0 w 148"/>
                <a:gd name="T13" fmla="*/ 31 h 79"/>
                <a:gd name="T14" fmla="*/ 57 w 148"/>
                <a:gd name="T15" fmla="*/ 31 h 79"/>
                <a:gd name="T16" fmla="*/ 57 w 148"/>
                <a:gd name="T1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79">
                  <a:moveTo>
                    <a:pt x="57" y="79"/>
                  </a:moveTo>
                  <a:lnTo>
                    <a:pt x="91" y="79"/>
                  </a:lnTo>
                  <a:lnTo>
                    <a:pt x="91" y="31"/>
                  </a:lnTo>
                  <a:lnTo>
                    <a:pt x="148" y="31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31"/>
                  </a:lnTo>
                  <a:lnTo>
                    <a:pt x="57" y="31"/>
                  </a:lnTo>
                  <a:lnTo>
                    <a:pt x="57" y="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D14CA403-A23F-4BAA-9D5A-50D126D5F1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1" y="1979"/>
              <a:ext cx="76" cy="203"/>
            </a:xfrm>
            <a:custGeom>
              <a:avLst/>
              <a:gdLst>
                <a:gd name="T0" fmla="*/ 0 w 76"/>
                <a:gd name="T1" fmla="*/ 188 h 203"/>
                <a:gd name="T2" fmla="*/ 45 w 76"/>
                <a:gd name="T3" fmla="*/ 188 h 203"/>
                <a:gd name="T4" fmla="*/ 45 w 76"/>
                <a:gd name="T5" fmla="*/ 203 h 203"/>
                <a:gd name="T6" fmla="*/ 76 w 76"/>
                <a:gd name="T7" fmla="*/ 203 h 203"/>
                <a:gd name="T8" fmla="*/ 76 w 76"/>
                <a:gd name="T9" fmla="*/ 0 h 203"/>
                <a:gd name="T10" fmla="*/ 45 w 76"/>
                <a:gd name="T11" fmla="*/ 0 h 203"/>
                <a:gd name="T12" fmla="*/ 45 w 76"/>
                <a:gd name="T13" fmla="*/ 154 h 203"/>
                <a:gd name="T14" fmla="*/ 0 w 76"/>
                <a:gd name="T15" fmla="*/ 154 h 203"/>
                <a:gd name="T16" fmla="*/ 0 w 76"/>
                <a:gd name="T17" fmla="*/ 188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203">
                  <a:moveTo>
                    <a:pt x="0" y="188"/>
                  </a:moveTo>
                  <a:lnTo>
                    <a:pt x="45" y="188"/>
                  </a:lnTo>
                  <a:lnTo>
                    <a:pt x="45" y="203"/>
                  </a:lnTo>
                  <a:lnTo>
                    <a:pt x="76" y="203"/>
                  </a:lnTo>
                  <a:lnTo>
                    <a:pt x="76" y="0"/>
                  </a:lnTo>
                  <a:lnTo>
                    <a:pt x="45" y="0"/>
                  </a:lnTo>
                  <a:lnTo>
                    <a:pt x="45" y="154"/>
                  </a:lnTo>
                  <a:lnTo>
                    <a:pt x="0" y="154"/>
                  </a:lnTo>
                  <a:lnTo>
                    <a:pt x="0" y="1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7C820448-FC3F-4333-919C-F26930E66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" y="2155"/>
              <a:ext cx="202" cy="85"/>
            </a:xfrm>
            <a:custGeom>
              <a:avLst/>
              <a:gdLst>
                <a:gd name="T0" fmla="*/ 34 w 202"/>
                <a:gd name="T1" fmla="*/ 51 h 85"/>
                <a:gd name="T2" fmla="*/ 34 w 202"/>
                <a:gd name="T3" fmla="*/ 0 h 85"/>
                <a:gd name="T4" fmla="*/ 0 w 202"/>
                <a:gd name="T5" fmla="*/ 0 h 85"/>
                <a:gd name="T6" fmla="*/ 0 w 202"/>
                <a:gd name="T7" fmla="*/ 85 h 85"/>
                <a:gd name="T8" fmla="*/ 202 w 202"/>
                <a:gd name="T9" fmla="*/ 85 h 85"/>
                <a:gd name="T10" fmla="*/ 202 w 202"/>
                <a:gd name="T11" fmla="*/ 51 h 85"/>
                <a:gd name="T12" fmla="*/ 34 w 202"/>
                <a:gd name="T13" fmla="*/ 5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2" h="85">
                  <a:moveTo>
                    <a:pt x="34" y="51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85"/>
                  </a:lnTo>
                  <a:lnTo>
                    <a:pt x="202" y="85"/>
                  </a:lnTo>
                  <a:lnTo>
                    <a:pt x="202" y="51"/>
                  </a:lnTo>
                  <a:lnTo>
                    <a:pt x="34" y="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C8905636-1110-4005-80E4-2A8AE9B2C3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1" y="1976"/>
              <a:ext cx="110" cy="111"/>
            </a:xfrm>
            <a:custGeom>
              <a:avLst/>
              <a:gdLst>
                <a:gd name="T0" fmla="*/ 23 w 46"/>
                <a:gd name="T1" fmla="*/ 46 h 46"/>
                <a:gd name="T2" fmla="*/ 46 w 46"/>
                <a:gd name="T3" fmla="*/ 23 h 46"/>
                <a:gd name="T4" fmla="*/ 23 w 46"/>
                <a:gd name="T5" fmla="*/ 0 h 46"/>
                <a:gd name="T6" fmla="*/ 0 w 46"/>
                <a:gd name="T7" fmla="*/ 23 h 46"/>
                <a:gd name="T8" fmla="*/ 23 w 46"/>
                <a:gd name="T9" fmla="*/ 46 h 46"/>
                <a:gd name="T10" fmla="*/ 23 w 46"/>
                <a:gd name="T11" fmla="*/ 13 h 46"/>
                <a:gd name="T12" fmla="*/ 33 w 46"/>
                <a:gd name="T13" fmla="*/ 23 h 46"/>
                <a:gd name="T14" fmla="*/ 23 w 46"/>
                <a:gd name="T15" fmla="*/ 33 h 46"/>
                <a:gd name="T16" fmla="*/ 13 w 46"/>
                <a:gd name="T17" fmla="*/ 23 h 46"/>
                <a:gd name="T18" fmla="*/ 23 w 46"/>
                <a:gd name="T19" fmla="*/ 1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46"/>
                  </a:move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lose/>
                  <a:moveTo>
                    <a:pt x="23" y="13"/>
                  </a:moveTo>
                  <a:cubicBezTo>
                    <a:pt x="28" y="13"/>
                    <a:pt x="33" y="18"/>
                    <a:pt x="33" y="23"/>
                  </a:cubicBezTo>
                  <a:cubicBezTo>
                    <a:pt x="33" y="28"/>
                    <a:pt x="28" y="33"/>
                    <a:pt x="23" y="33"/>
                  </a:cubicBezTo>
                  <a:cubicBezTo>
                    <a:pt x="18" y="33"/>
                    <a:pt x="13" y="28"/>
                    <a:pt x="13" y="23"/>
                  </a:cubicBezTo>
                  <a:cubicBezTo>
                    <a:pt x="13" y="18"/>
                    <a:pt x="18" y="13"/>
                    <a:pt x="23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40502F66-0FAF-4AAA-B96F-412F612A0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" y="2295"/>
              <a:ext cx="50" cy="53"/>
            </a:xfrm>
            <a:custGeom>
              <a:avLst/>
              <a:gdLst>
                <a:gd name="T0" fmla="*/ 0 w 21"/>
                <a:gd name="T1" fmla="*/ 0 h 22"/>
                <a:gd name="T2" fmla="*/ 5 w 21"/>
                <a:gd name="T3" fmla="*/ 0 h 22"/>
                <a:gd name="T4" fmla="*/ 5 w 21"/>
                <a:gd name="T5" fmla="*/ 10 h 22"/>
                <a:gd name="T6" fmla="*/ 15 w 21"/>
                <a:gd name="T7" fmla="*/ 0 h 22"/>
                <a:gd name="T8" fmla="*/ 21 w 21"/>
                <a:gd name="T9" fmla="*/ 0 h 22"/>
                <a:gd name="T10" fmla="*/ 11 w 21"/>
                <a:gd name="T11" fmla="*/ 10 h 22"/>
                <a:gd name="T12" fmla="*/ 21 w 21"/>
                <a:gd name="T13" fmla="*/ 22 h 22"/>
                <a:gd name="T14" fmla="*/ 16 w 21"/>
                <a:gd name="T15" fmla="*/ 22 h 22"/>
                <a:gd name="T16" fmla="*/ 8 w 21"/>
                <a:gd name="T17" fmla="*/ 12 h 22"/>
                <a:gd name="T18" fmla="*/ 5 w 21"/>
                <a:gd name="T19" fmla="*/ 15 h 22"/>
                <a:gd name="T20" fmla="*/ 5 w 21"/>
                <a:gd name="T21" fmla="*/ 22 h 22"/>
                <a:gd name="T22" fmla="*/ 0 w 21"/>
                <a:gd name="T23" fmla="*/ 22 h 22"/>
                <a:gd name="T24" fmla="*/ 0 w 21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22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8" y="7"/>
                    <a:pt x="11" y="4"/>
                    <a:pt x="15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B88AF02D-DEBE-43A5-87B2-14CE821448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21" y="2310"/>
              <a:ext cx="38" cy="41"/>
            </a:xfrm>
            <a:custGeom>
              <a:avLst/>
              <a:gdLst>
                <a:gd name="T0" fmla="*/ 16 w 16"/>
                <a:gd name="T1" fmla="*/ 8 h 17"/>
                <a:gd name="T2" fmla="*/ 8 w 16"/>
                <a:gd name="T3" fmla="*/ 17 h 17"/>
                <a:gd name="T4" fmla="*/ 0 w 16"/>
                <a:gd name="T5" fmla="*/ 8 h 17"/>
                <a:gd name="T6" fmla="*/ 8 w 16"/>
                <a:gd name="T7" fmla="*/ 0 h 17"/>
                <a:gd name="T8" fmla="*/ 16 w 16"/>
                <a:gd name="T9" fmla="*/ 8 h 17"/>
                <a:gd name="T10" fmla="*/ 4 w 16"/>
                <a:gd name="T11" fmla="*/ 8 h 17"/>
                <a:gd name="T12" fmla="*/ 8 w 16"/>
                <a:gd name="T13" fmla="*/ 13 h 17"/>
                <a:gd name="T14" fmla="*/ 12 w 16"/>
                <a:gd name="T15" fmla="*/ 8 h 17"/>
                <a:gd name="T16" fmla="*/ 8 w 16"/>
                <a:gd name="T17" fmla="*/ 3 h 17"/>
                <a:gd name="T18" fmla="*/ 4 w 16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7">
                  <a:moveTo>
                    <a:pt x="16" y="8"/>
                  </a:moveTo>
                  <a:cubicBezTo>
                    <a:pt x="16" y="13"/>
                    <a:pt x="13" y="17"/>
                    <a:pt x="8" y="17"/>
                  </a:cubicBezTo>
                  <a:cubicBezTo>
                    <a:pt x="2" y="17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6" y="4"/>
                    <a:pt x="16" y="8"/>
                  </a:cubicBezTo>
                  <a:close/>
                  <a:moveTo>
                    <a:pt x="4" y="8"/>
                  </a:moveTo>
                  <a:cubicBezTo>
                    <a:pt x="4" y="11"/>
                    <a:pt x="5" y="13"/>
                    <a:pt x="8" y="13"/>
                  </a:cubicBezTo>
                  <a:cubicBezTo>
                    <a:pt x="11" y="13"/>
                    <a:pt x="12" y="11"/>
                    <a:pt x="12" y="8"/>
                  </a:cubicBezTo>
                  <a:cubicBezTo>
                    <a:pt x="12" y="6"/>
                    <a:pt x="11" y="3"/>
                    <a:pt x="8" y="3"/>
                  </a:cubicBezTo>
                  <a:cubicBezTo>
                    <a:pt x="5" y="3"/>
                    <a:pt x="4" y="6"/>
                    <a:pt x="4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32">
              <a:extLst>
                <a:ext uri="{FF2B5EF4-FFF2-40B4-BE49-F238E27FC236}">
                  <a16:creationId xmlns:a16="http://schemas.microsoft.com/office/drawing/2014/main" id="{80705408-1D65-4B37-A965-B9699B34F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8" y="2310"/>
              <a:ext cx="24" cy="38"/>
            </a:xfrm>
            <a:custGeom>
              <a:avLst/>
              <a:gdLst>
                <a:gd name="T0" fmla="*/ 0 w 10"/>
                <a:gd name="T1" fmla="*/ 5 h 16"/>
                <a:gd name="T2" fmla="*/ 0 w 10"/>
                <a:gd name="T3" fmla="*/ 0 h 16"/>
                <a:gd name="T4" fmla="*/ 4 w 10"/>
                <a:gd name="T5" fmla="*/ 0 h 16"/>
                <a:gd name="T6" fmla="*/ 4 w 10"/>
                <a:gd name="T7" fmla="*/ 4 h 16"/>
                <a:gd name="T8" fmla="*/ 10 w 10"/>
                <a:gd name="T9" fmla="*/ 0 h 16"/>
                <a:gd name="T10" fmla="*/ 10 w 10"/>
                <a:gd name="T11" fmla="*/ 4 h 16"/>
                <a:gd name="T12" fmla="*/ 4 w 10"/>
                <a:gd name="T13" fmla="*/ 10 h 16"/>
                <a:gd name="T14" fmla="*/ 4 w 10"/>
                <a:gd name="T15" fmla="*/ 16 h 16"/>
                <a:gd name="T16" fmla="*/ 0 w 10"/>
                <a:gd name="T17" fmla="*/ 16 h 16"/>
                <a:gd name="T18" fmla="*/ 0 w 10"/>
                <a:gd name="T19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6">
                  <a:moveTo>
                    <a:pt x="0" y="5"/>
                  </a:move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4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6" y="4"/>
                    <a:pt x="4" y="6"/>
                    <a:pt x="4" y="1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33">
              <a:extLst>
                <a:ext uri="{FF2B5EF4-FFF2-40B4-BE49-F238E27FC236}">
                  <a16:creationId xmlns:a16="http://schemas.microsoft.com/office/drawing/2014/main" id="{92112B7D-4D31-4DF0-8E8C-C8309FDF98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7" y="2310"/>
              <a:ext cx="38" cy="41"/>
            </a:xfrm>
            <a:custGeom>
              <a:avLst/>
              <a:gdLst>
                <a:gd name="T0" fmla="*/ 4 w 16"/>
                <a:gd name="T1" fmla="*/ 9 h 17"/>
                <a:gd name="T2" fmla="*/ 8 w 16"/>
                <a:gd name="T3" fmla="*/ 13 h 17"/>
                <a:gd name="T4" fmla="*/ 11 w 16"/>
                <a:gd name="T5" fmla="*/ 11 h 17"/>
                <a:gd name="T6" fmla="*/ 16 w 16"/>
                <a:gd name="T7" fmla="*/ 11 h 17"/>
                <a:gd name="T8" fmla="*/ 8 w 16"/>
                <a:gd name="T9" fmla="*/ 17 h 17"/>
                <a:gd name="T10" fmla="*/ 0 w 16"/>
                <a:gd name="T11" fmla="*/ 8 h 17"/>
                <a:gd name="T12" fmla="*/ 8 w 16"/>
                <a:gd name="T13" fmla="*/ 0 h 17"/>
                <a:gd name="T14" fmla="*/ 16 w 16"/>
                <a:gd name="T15" fmla="*/ 8 h 17"/>
                <a:gd name="T16" fmla="*/ 16 w 16"/>
                <a:gd name="T17" fmla="*/ 9 h 17"/>
                <a:gd name="T18" fmla="*/ 4 w 16"/>
                <a:gd name="T19" fmla="*/ 9 h 17"/>
                <a:gd name="T20" fmla="*/ 12 w 16"/>
                <a:gd name="T21" fmla="*/ 7 h 17"/>
                <a:gd name="T22" fmla="*/ 8 w 16"/>
                <a:gd name="T23" fmla="*/ 3 h 17"/>
                <a:gd name="T24" fmla="*/ 4 w 16"/>
                <a:gd name="T25" fmla="*/ 7 h 17"/>
                <a:gd name="T26" fmla="*/ 12 w 16"/>
                <a:gd name="T27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7">
                  <a:moveTo>
                    <a:pt x="4" y="9"/>
                  </a:moveTo>
                  <a:cubicBezTo>
                    <a:pt x="4" y="12"/>
                    <a:pt x="5" y="13"/>
                    <a:pt x="8" y="13"/>
                  </a:cubicBezTo>
                  <a:cubicBezTo>
                    <a:pt x="10" y="13"/>
                    <a:pt x="11" y="13"/>
                    <a:pt x="11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4"/>
                    <a:pt x="12" y="17"/>
                    <a:pt x="8" y="17"/>
                  </a:cubicBezTo>
                  <a:cubicBezTo>
                    <a:pt x="2" y="17"/>
                    <a:pt x="0" y="12"/>
                    <a:pt x="0" y="8"/>
                  </a:cubicBezTo>
                  <a:cubicBezTo>
                    <a:pt x="0" y="4"/>
                    <a:pt x="2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lnTo>
                    <a:pt x="4" y="9"/>
                  </a:lnTo>
                  <a:close/>
                  <a:moveTo>
                    <a:pt x="12" y="7"/>
                  </a:moveTo>
                  <a:cubicBezTo>
                    <a:pt x="11" y="5"/>
                    <a:pt x="11" y="3"/>
                    <a:pt x="8" y="3"/>
                  </a:cubicBezTo>
                  <a:cubicBezTo>
                    <a:pt x="5" y="3"/>
                    <a:pt x="4" y="5"/>
                    <a:pt x="4" y="7"/>
                  </a:cubicBezTo>
                  <a:lnTo>
                    <a:pt x="12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34">
              <a:extLst>
                <a:ext uri="{FF2B5EF4-FFF2-40B4-BE49-F238E27FC236}">
                  <a16:creationId xmlns:a16="http://schemas.microsoft.com/office/drawing/2014/main" id="{B9449837-4705-4BDA-B609-A0E2A6F2DC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0" y="2310"/>
              <a:ext cx="35" cy="41"/>
            </a:xfrm>
            <a:custGeom>
              <a:avLst/>
              <a:gdLst>
                <a:gd name="T0" fmla="*/ 15 w 15"/>
                <a:gd name="T1" fmla="*/ 12 h 17"/>
                <a:gd name="T2" fmla="*/ 15 w 15"/>
                <a:gd name="T3" fmla="*/ 16 h 17"/>
                <a:gd name="T4" fmla="*/ 12 w 15"/>
                <a:gd name="T5" fmla="*/ 16 h 17"/>
                <a:gd name="T6" fmla="*/ 11 w 15"/>
                <a:gd name="T7" fmla="*/ 14 h 17"/>
                <a:gd name="T8" fmla="*/ 6 w 15"/>
                <a:gd name="T9" fmla="*/ 17 h 17"/>
                <a:gd name="T10" fmla="*/ 0 w 15"/>
                <a:gd name="T11" fmla="*/ 11 h 17"/>
                <a:gd name="T12" fmla="*/ 8 w 15"/>
                <a:gd name="T13" fmla="*/ 6 h 17"/>
                <a:gd name="T14" fmla="*/ 11 w 15"/>
                <a:gd name="T15" fmla="*/ 6 h 17"/>
                <a:gd name="T16" fmla="*/ 11 w 15"/>
                <a:gd name="T17" fmla="*/ 6 h 17"/>
                <a:gd name="T18" fmla="*/ 8 w 15"/>
                <a:gd name="T19" fmla="*/ 3 h 17"/>
                <a:gd name="T20" fmla="*/ 5 w 15"/>
                <a:gd name="T21" fmla="*/ 5 h 17"/>
                <a:gd name="T22" fmla="*/ 1 w 15"/>
                <a:gd name="T23" fmla="*/ 5 h 17"/>
                <a:gd name="T24" fmla="*/ 8 w 15"/>
                <a:gd name="T25" fmla="*/ 0 h 17"/>
                <a:gd name="T26" fmla="*/ 15 w 15"/>
                <a:gd name="T27" fmla="*/ 6 h 17"/>
                <a:gd name="T28" fmla="*/ 15 w 15"/>
                <a:gd name="T29" fmla="*/ 12 h 17"/>
                <a:gd name="T30" fmla="*/ 11 w 15"/>
                <a:gd name="T31" fmla="*/ 9 h 17"/>
                <a:gd name="T32" fmla="*/ 8 w 15"/>
                <a:gd name="T33" fmla="*/ 9 h 17"/>
                <a:gd name="T34" fmla="*/ 4 w 15"/>
                <a:gd name="T35" fmla="*/ 11 h 17"/>
                <a:gd name="T36" fmla="*/ 7 w 15"/>
                <a:gd name="T37" fmla="*/ 13 h 17"/>
                <a:gd name="T38" fmla="*/ 11 w 15"/>
                <a:gd name="T3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7">
                  <a:moveTo>
                    <a:pt x="15" y="12"/>
                  </a:moveTo>
                  <a:cubicBezTo>
                    <a:pt x="15" y="14"/>
                    <a:pt x="15" y="16"/>
                    <a:pt x="15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1" y="16"/>
                    <a:pt x="11" y="15"/>
                    <a:pt x="11" y="14"/>
                  </a:cubicBezTo>
                  <a:cubicBezTo>
                    <a:pt x="11" y="16"/>
                    <a:pt x="9" y="17"/>
                    <a:pt x="6" y="17"/>
                  </a:cubicBezTo>
                  <a:cubicBezTo>
                    <a:pt x="2" y="17"/>
                    <a:pt x="0" y="14"/>
                    <a:pt x="0" y="11"/>
                  </a:cubicBezTo>
                  <a:cubicBezTo>
                    <a:pt x="0" y="7"/>
                    <a:pt x="4" y="6"/>
                    <a:pt x="8" y="6"/>
                  </a:cubicBezTo>
                  <a:cubicBezTo>
                    <a:pt x="9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4"/>
                    <a:pt x="11" y="3"/>
                    <a:pt x="8" y="3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2" y="0"/>
                    <a:pt x="8" y="0"/>
                  </a:cubicBezTo>
                  <a:cubicBezTo>
                    <a:pt x="14" y="0"/>
                    <a:pt x="15" y="3"/>
                    <a:pt x="15" y="6"/>
                  </a:cubicBezTo>
                  <a:lnTo>
                    <a:pt x="15" y="12"/>
                  </a:lnTo>
                  <a:close/>
                  <a:moveTo>
                    <a:pt x="11" y="9"/>
                  </a:moveTo>
                  <a:cubicBezTo>
                    <a:pt x="11" y="9"/>
                    <a:pt x="10" y="9"/>
                    <a:pt x="8" y="9"/>
                  </a:cubicBezTo>
                  <a:cubicBezTo>
                    <a:pt x="5" y="9"/>
                    <a:pt x="4" y="10"/>
                    <a:pt x="4" y="11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35">
              <a:extLst>
                <a:ext uri="{FF2B5EF4-FFF2-40B4-BE49-F238E27FC236}">
                  <a16:creationId xmlns:a16="http://schemas.microsoft.com/office/drawing/2014/main" id="{E432C069-C5DC-4F91-9B42-41A2D2D7E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" y="2295"/>
              <a:ext cx="41" cy="53"/>
            </a:xfrm>
            <a:custGeom>
              <a:avLst/>
              <a:gdLst>
                <a:gd name="T0" fmla="*/ 39 w 41"/>
                <a:gd name="T1" fmla="*/ 32 h 53"/>
                <a:gd name="T2" fmla="*/ 10 w 41"/>
                <a:gd name="T3" fmla="*/ 32 h 53"/>
                <a:gd name="T4" fmla="*/ 10 w 41"/>
                <a:gd name="T5" fmla="*/ 44 h 53"/>
                <a:gd name="T6" fmla="*/ 41 w 41"/>
                <a:gd name="T7" fmla="*/ 44 h 53"/>
                <a:gd name="T8" fmla="*/ 41 w 41"/>
                <a:gd name="T9" fmla="*/ 53 h 53"/>
                <a:gd name="T10" fmla="*/ 0 w 41"/>
                <a:gd name="T11" fmla="*/ 53 h 53"/>
                <a:gd name="T12" fmla="*/ 0 w 41"/>
                <a:gd name="T13" fmla="*/ 0 h 53"/>
                <a:gd name="T14" fmla="*/ 39 w 41"/>
                <a:gd name="T15" fmla="*/ 0 h 53"/>
                <a:gd name="T16" fmla="*/ 39 w 41"/>
                <a:gd name="T17" fmla="*/ 10 h 53"/>
                <a:gd name="T18" fmla="*/ 10 w 41"/>
                <a:gd name="T19" fmla="*/ 10 h 53"/>
                <a:gd name="T20" fmla="*/ 10 w 41"/>
                <a:gd name="T21" fmla="*/ 22 h 53"/>
                <a:gd name="T22" fmla="*/ 39 w 41"/>
                <a:gd name="T23" fmla="*/ 22 h 53"/>
                <a:gd name="T24" fmla="*/ 39 w 41"/>
                <a:gd name="T25" fmla="*/ 3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53">
                  <a:moveTo>
                    <a:pt x="39" y="32"/>
                  </a:moveTo>
                  <a:lnTo>
                    <a:pt x="10" y="32"/>
                  </a:lnTo>
                  <a:lnTo>
                    <a:pt x="10" y="44"/>
                  </a:lnTo>
                  <a:lnTo>
                    <a:pt x="41" y="44"/>
                  </a:lnTo>
                  <a:lnTo>
                    <a:pt x="41" y="53"/>
                  </a:lnTo>
                  <a:lnTo>
                    <a:pt x="0" y="53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10"/>
                  </a:lnTo>
                  <a:lnTo>
                    <a:pt x="10" y="10"/>
                  </a:lnTo>
                  <a:lnTo>
                    <a:pt x="10" y="22"/>
                  </a:lnTo>
                  <a:lnTo>
                    <a:pt x="39" y="22"/>
                  </a:lnTo>
                  <a:lnTo>
                    <a:pt x="39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36">
              <a:extLst>
                <a:ext uri="{FF2B5EF4-FFF2-40B4-BE49-F238E27FC236}">
                  <a16:creationId xmlns:a16="http://schemas.microsoft.com/office/drawing/2014/main" id="{CF5A5FD2-82CB-4775-8905-1F2ED8926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6" y="2310"/>
              <a:ext cx="57" cy="38"/>
            </a:xfrm>
            <a:custGeom>
              <a:avLst/>
              <a:gdLst>
                <a:gd name="T0" fmla="*/ 0 w 24"/>
                <a:gd name="T1" fmla="*/ 4 h 16"/>
                <a:gd name="T2" fmla="*/ 0 w 24"/>
                <a:gd name="T3" fmla="*/ 0 h 16"/>
                <a:gd name="T4" fmla="*/ 4 w 24"/>
                <a:gd name="T5" fmla="*/ 0 h 16"/>
                <a:gd name="T6" fmla="*/ 4 w 24"/>
                <a:gd name="T7" fmla="*/ 2 h 16"/>
                <a:gd name="T8" fmla="*/ 9 w 24"/>
                <a:gd name="T9" fmla="*/ 0 h 16"/>
                <a:gd name="T10" fmla="*/ 14 w 24"/>
                <a:gd name="T11" fmla="*/ 3 h 16"/>
                <a:gd name="T12" fmla="*/ 19 w 24"/>
                <a:gd name="T13" fmla="*/ 0 h 16"/>
                <a:gd name="T14" fmla="*/ 24 w 24"/>
                <a:gd name="T15" fmla="*/ 7 h 16"/>
                <a:gd name="T16" fmla="*/ 24 w 24"/>
                <a:gd name="T17" fmla="*/ 16 h 16"/>
                <a:gd name="T18" fmla="*/ 20 w 24"/>
                <a:gd name="T19" fmla="*/ 16 h 16"/>
                <a:gd name="T20" fmla="*/ 20 w 24"/>
                <a:gd name="T21" fmla="*/ 7 h 16"/>
                <a:gd name="T22" fmla="*/ 17 w 24"/>
                <a:gd name="T23" fmla="*/ 3 h 16"/>
                <a:gd name="T24" fmla="*/ 14 w 24"/>
                <a:gd name="T25" fmla="*/ 7 h 16"/>
                <a:gd name="T26" fmla="*/ 14 w 24"/>
                <a:gd name="T27" fmla="*/ 16 h 16"/>
                <a:gd name="T28" fmla="*/ 10 w 24"/>
                <a:gd name="T29" fmla="*/ 16 h 16"/>
                <a:gd name="T30" fmla="*/ 10 w 24"/>
                <a:gd name="T31" fmla="*/ 7 h 16"/>
                <a:gd name="T32" fmla="*/ 7 w 24"/>
                <a:gd name="T33" fmla="*/ 3 h 16"/>
                <a:gd name="T34" fmla="*/ 4 w 24"/>
                <a:gd name="T35" fmla="*/ 8 h 16"/>
                <a:gd name="T36" fmla="*/ 4 w 24"/>
                <a:gd name="T37" fmla="*/ 16 h 16"/>
                <a:gd name="T38" fmla="*/ 0 w 24"/>
                <a:gd name="T39" fmla="*/ 16 h 16"/>
                <a:gd name="T40" fmla="*/ 0 w 24"/>
                <a:gd name="T41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" h="16">
                  <a:moveTo>
                    <a:pt x="0" y="4"/>
                  </a:move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2" y="0"/>
                    <a:pt x="13" y="1"/>
                    <a:pt x="14" y="3"/>
                  </a:cubicBezTo>
                  <a:cubicBezTo>
                    <a:pt x="14" y="1"/>
                    <a:pt x="16" y="0"/>
                    <a:pt x="19" y="0"/>
                  </a:cubicBezTo>
                  <a:cubicBezTo>
                    <a:pt x="22" y="0"/>
                    <a:pt x="24" y="2"/>
                    <a:pt x="24" y="7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5"/>
                    <a:pt x="20" y="3"/>
                    <a:pt x="17" y="3"/>
                  </a:cubicBezTo>
                  <a:cubicBezTo>
                    <a:pt x="15" y="3"/>
                    <a:pt x="14" y="5"/>
                    <a:pt x="14" y="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5"/>
                    <a:pt x="10" y="3"/>
                    <a:pt x="7" y="3"/>
                  </a:cubicBezTo>
                  <a:cubicBezTo>
                    <a:pt x="5" y="3"/>
                    <a:pt x="4" y="5"/>
                    <a:pt x="4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" name="Freeform 37">
              <a:extLst>
                <a:ext uri="{FF2B5EF4-FFF2-40B4-BE49-F238E27FC236}">
                  <a16:creationId xmlns:a16="http://schemas.microsoft.com/office/drawing/2014/main" id="{D99D40EA-8BA9-47EE-9192-85D882B822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23" y="2310"/>
              <a:ext cx="40" cy="55"/>
            </a:xfrm>
            <a:custGeom>
              <a:avLst/>
              <a:gdLst>
                <a:gd name="T0" fmla="*/ 5 w 17"/>
                <a:gd name="T1" fmla="*/ 14 h 23"/>
                <a:gd name="T2" fmla="*/ 5 w 17"/>
                <a:gd name="T3" fmla="*/ 23 h 23"/>
                <a:gd name="T4" fmla="*/ 0 w 17"/>
                <a:gd name="T5" fmla="*/ 23 h 23"/>
                <a:gd name="T6" fmla="*/ 0 w 17"/>
                <a:gd name="T7" fmla="*/ 4 h 23"/>
                <a:gd name="T8" fmla="*/ 0 w 17"/>
                <a:gd name="T9" fmla="*/ 0 h 23"/>
                <a:gd name="T10" fmla="*/ 4 w 17"/>
                <a:gd name="T11" fmla="*/ 0 h 23"/>
                <a:gd name="T12" fmla="*/ 5 w 17"/>
                <a:gd name="T13" fmla="*/ 3 h 23"/>
                <a:gd name="T14" fmla="*/ 10 w 17"/>
                <a:gd name="T15" fmla="*/ 0 h 23"/>
                <a:gd name="T16" fmla="*/ 17 w 17"/>
                <a:gd name="T17" fmla="*/ 8 h 23"/>
                <a:gd name="T18" fmla="*/ 9 w 17"/>
                <a:gd name="T19" fmla="*/ 17 h 23"/>
                <a:gd name="T20" fmla="*/ 5 w 17"/>
                <a:gd name="T21" fmla="*/ 14 h 23"/>
                <a:gd name="T22" fmla="*/ 13 w 17"/>
                <a:gd name="T23" fmla="*/ 8 h 23"/>
                <a:gd name="T24" fmla="*/ 9 w 17"/>
                <a:gd name="T25" fmla="*/ 3 h 23"/>
                <a:gd name="T26" fmla="*/ 5 w 17"/>
                <a:gd name="T27" fmla="*/ 8 h 23"/>
                <a:gd name="T28" fmla="*/ 9 w 17"/>
                <a:gd name="T29" fmla="*/ 13 h 23"/>
                <a:gd name="T30" fmla="*/ 13 w 17"/>
                <a:gd name="T31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3">
                  <a:moveTo>
                    <a:pt x="5" y="14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1"/>
                    <a:pt x="5" y="2"/>
                    <a:pt x="5" y="3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4" y="0"/>
                    <a:pt x="17" y="3"/>
                    <a:pt x="17" y="8"/>
                  </a:cubicBezTo>
                  <a:cubicBezTo>
                    <a:pt x="17" y="13"/>
                    <a:pt x="13" y="17"/>
                    <a:pt x="9" y="17"/>
                  </a:cubicBezTo>
                  <a:cubicBezTo>
                    <a:pt x="7" y="17"/>
                    <a:pt x="5" y="15"/>
                    <a:pt x="5" y="14"/>
                  </a:cubicBezTo>
                  <a:close/>
                  <a:moveTo>
                    <a:pt x="13" y="8"/>
                  </a:moveTo>
                  <a:cubicBezTo>
                    <a:pt x="13" y="6"/>
                    <a:pt x="11" y="3"/>
                    <a:pt x="9" y="3"/>
                  </a:cubicBezTo>
                  <a:cubicBezTo>
                    <a:pt x="6" y="3"/>
                    <a:pt x="5" y="5"/>
                    <a:pt x="5" y="8"/>
                  </a:cubicBezTo>
                  <a:cubicBezTo>
                    <a:pt x="5" y="11"/>
                    <a:pt x="6" y="13"/>
                    <a:pt x="9" y="13"/>
                  </a:cubicBezTo>
                  <a:cubicBezTo>
                    <a:pt x="11" y="13"/>
                    <a:pt x="13" y="11"/>
                    <a:pt x="13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" name="Rectangle 38">
              <a:extLst>
                <a:ext uri="{FF2B5EF4-FFF2-40B4-BE49-F238E27FC236}">
                  <a16:creationId xmlns:a16="http://schemas.microsoft.com/office/drawing/2014/main" id="{026E58BF-BAF3-45B5-9998-D5D99A04BF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" y="2293"/>
              <a:ext cx="12" cy="5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5" name="Freeform 39">
              <a:extLst>
                <a:ext uri="{FF2B5EF4-FFF2-40B4-BE49-F238E27FC236}">
                  <a16:creationId xmlns:a16="http://schemas.microsoft.com/office/drawing/2014/main" id="{950F588D-B933-490B-9C5A-C436B67D6A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9" y="2310"/>
              <a:ext cx="41" cy="41"/>
            </a:xfrm>
            <a:custGeom>
              <a:avLst/>
              <a:gdLst>
                <a:gd name="T0" fmla="*/ 17 w 17"/>
                <a:gd name="T1" fmla="*/ 8 h 17"/>
                <a:gd name="T2" fmla="*/ 8 w 17"/>
                <a:gd name="T3" fmla="*/ 17 h 17"/>
                <a:gd name="T4" fmla="*/ 0 w 17"/>
                <a:gd name="T5" fmla="*/ 8 h 17"/>
                <a:gd name="T6" fmla="*/ 8 w 17"/>
                <a:gd name="T7" fmla="*/ 0 h 17"/>
                <a:gd name="T8" fmla="*/ 17 w 17"/>
                <a:gd name="T9" fmla="*/ 8 h 17"/>
                <a:gd name="T10" fmla="*/ 4 w 17"/>
                <a:gd name="T11" fmla="*/ 8 h 17"/>
                <a:gd name="T12" fmla="*/ 8 w 17"/>
                <a:gd name="T13" fmla="*/ 13 h 17"/>
                <a:gd name="T14" fmla="*/ 12 w 17"/>
                <a:gd name="T15" fmla="*/ 8 h 17"/>
                <a:gd name="T16" fmla="*/ 8 w 17"/>
                <a:gd name="T17" fmla="*/ 3 h 17"/>
                <a:gd name="T18" fmla="*/ 4 w 17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7">
                  <a:moveTo>
                    <a:pt x="17" y="8"/>
                  </a:moveTo>
                  <a:cubicBezTo>
                    <a:pt x="17" y="13"/>
                    <a:pt x="14" y="17"/>
                    <a:pt x="8" y="17"/>
                  </a:cubicBezTo>
                  <a:cubicBezTo>
                    <a:pt x="3" y="17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7" y="4"/>
                    <a:pt x="17" y="8"/>
                  </a:cubicBezTo>
                  <a:close/>
                  <a:moveTo>
                    <a:pt x="4" y="8"/>
                  </a:moveTo>
                  <a:cubicBezTo>
                    <a:pt x="4" y="11"/>
                    <a:pt x="6" y="13"/>
                    <a:pt x="8" y="13"/>
                  </a:cubicBezTo>
                  <a:cubicBezTo>
                    <a:pt x="11" y="13"/>
                    <a:pt x="12" y="11"/>
                    <a:pt x="12" y="8"/>
                  </a:cubicBezTo>
                  <a:cubicBezTo>
                    <a:pt x="12" y="6"/>
                    <a:pt x="11" y="3"/>
                    <a:pt x="8" y="3"/>
                  </a:cubicBezTo>
                  <a:cubicBezTo>
                    <a:pt x="5" y="3"/>
                    <a:pt x="4" y="6"/>
                    <a:pt x="4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6" name="Freeform 40">
              <a:extLst>
                <a:ext uri="{FF2B5EF4-FFF2-40B4-BE49-F238E27FC236}">
                  <a16:creationId xmlns:a16="http://schemas.microsoft.com/office/drawing/2014/main" id="{29DA9D44-8FEA-4DF1-86EC-1BA80D025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2" y="2310"/>
              <a:ext cx="40" cy="55"/>
            </a:xfrm>
            <a:custGeom>
              <a:avLst/>
              <a:gdLst>
                <a:gd name="T0" fmla="*/ 5 w 17"/>
                <a:gd name="T1" fmla="*/ 0 h 23"/>
                <a:gd name="T2" fmla="*/ 9 w 17"/>
                <a:gd name="T3" fmla="*/ 13 h 23"/>
                <a:gd name="T4" fmla="*/ 9 w 17"/>
                <a:gd name="T5" fmla="*/ 13 h 23"/>
                <a:gd name="T6" fmla="*/ 13 w 17"/>
                <a:gd name="T7" fmla="*/ 0 h 23"/>
                <a:gd name="T8" fmla="*/ 17 w 17"/>
                <a:gd name="T9" fmla="*/ 0 h 23"/>
                <a:gd name="T10" fmla="*/ 12 w 17"/>
                <a:gd name="T11" fmla="*/ 14 h 23"/>
                <a:gd name="T12" fmla="*/ 4 w 17"/>
                <a:gd name="T13" fmla="*/ 23 h 23"/>
                <a:gd name="T14" fmla="*/ 2 w 17"/>
                <a:gd name="T15" fmla="*/ 23 h 23"/>
                <a:gd name="T16" fmla="*/ 2 w 17"/>
                <a:gd name="T17" fmla="*/ 20 h 23"/>
                <a:gd name="T18" fmla="*/ 3 w 17"/>
                <a:gd name="T19" fmla="*/ 20 h 23"/>
                <a:gd name="T20" fmla="*/ 7 w 17"/>
                <a:gd name="T21" fmla="*/ 17 h 23"/>
                <a:gd name="T22" fmla="*/ 0 w 17"/>
                <a:gd name="T23" fmla="*/ 0 h 23"/>
                <a:gd name="T24" fmla="*/ 5 w 17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23">
                  <a:moveTo>
                    <a:pt x="5" y="0"/>
                  </a:moveTo>
                  <a:cubicBezTo>
                    <a:pt x="7" y="7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1"/>
                    <a:pt x="11" y="7"/>
                    <a:pt x="13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21"/>
                    <a:pt x="9" y="23"/>
                    <a:pt x="4" y="23"/>
                  </a:cubicBezTo>
                  <a:cubicBezTo>
                    <a:pt x="3" y="23"/>
                    <a:pt x="2" y="23"/>
                    <a:pt x="2" y="23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3" y="20"/>
                    <a:pt x="3" y="20"/>
                  </a:cubicBezTo>
                  <a:cubicBezTo>
                    <a:pt x="5" y="20"/>
                    <a:pt x="6" y="19"/>
                    <a:pt x="7" y="1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7" name="Freeform 41">
              <a:extLst>
                <a:ext uri="{FF2B5EF4-FFF2-40B4-BE49-F238E27FC236}">
                  <a16:creationId xmlns:a16="http://schemas.microsoft.com/office/drawing/2014/main" id="{59123BF1-4F37-4591-B353-E7D3ED373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9" y="2310"/>
              <a:ext cx="58" cy="38"/>
            </a:xfrm>
            <a:custGeom>
              <a:avLst/>
              <a:gdLst>
                <a:gd name="T0" fmla="*/ 0 w 24"/>
                <a:gd name="T1" fmla="*/ 4 h 16"/>
                <a:gd name="T2" fmla="*/ 0 w 24"/>
                <a:gd name="T3" fmla="*/ 0 h 16"/>
                <a:gd name="T4" fmla="*/ 4 w 24"/>
                <a:gd name="T5" fmla="*/ 0 h 16"/>
                <a:gd name="T6" fmla="*/ 4 w 24"/>
                <a:gd name="T7" fmla="*/ 2 h 16"/>
                <a:gd name="T8" fmla="*/ 9 w 24"/>
                <a:gd name="T9" fmla="*/ 0 h 16"/>
                <a:gd name="T10" fmla="*/ 13 w 24"/>
                <a:gd name="T11" fmla="*/ 3 h 16"/>
                <a:gd name="T12" fmla="*/ 18 w 24"/>
                <a:gd name="T13" fmla="*/ 0 h 16"/>
                <a:gd name="T14" fmla="*/ 24 w 24"/>
                <a:gd name="T15" fmla="*/ 7 h 16"/>
                <a:gd name="T16" fmla="*/ 24 w 24"/>
                <a:gd name="T17" fmla="*/ 16 h 16"/>
                <a:gd name="T18" fmla="*/ 20 w 24"/>
                <a:gd name="T19" fmla="*/ 16 h 16"/>
                <a:gd name="T20" fmla="*/ 20 w 24"/>
                <a:gd name="T21" fmla="*/ 7 h 16"/>
                <a:gd name="T22" fmla="*/ 17 w 24"/>
                <a:gd name="T23" fmla="*/ 3 h 16"/>
                <a:gd name="T24" fmla="*/ 14 w 24"/>
                <a:gd name="T25" fmla="*/ 7 h 16"/>
                <a:gd name="T26" fmla="*/ 14 w 24"/>
                <a:gd name="T27" fmla="*/ 16 h 16"/>
                <a:gd name="T28" fmla="*/ 10 w 24"/>
                <a:gd name="T29" fmla="*/ 16 h 16"/>
                <a:gd name="T30" fmla="*/ 10 w 24"/>
                <a:gd name="T31" fmla="*/ 7 h 16"/>
                <a:gd name="T32" fmla="*/ 7 w 24"/>
                <a:gd name="T33" fmla="*/ 3 h 16"/>
                <a:gd name="T34" fmla="*/ 4 w 24"/>
                <a:gd name="T35" fmla="*/ 8 h 16"/>
                <a:gd name="T36" fmla="*/ 4 w 24"/>
                <a:gd name="T37" fmla="*/ 16 h 16"/>
                <a:gd name="T38" fmla="*/ 0 w 24"/>
                <a:gd name="T39" fmla="*/ 16 h 16"/>
                <a:gd name="T40" fmla="*/ 0 w 24"/>
                <a:gd name="T41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" h="16">
                  <a:moveTo>
                    <a:pt x="0" y="4"/>
                  </a:move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5" y="1"/>
                    <a:pt x="6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1"/>
                    <a:pt x="15" y="0"/>
                    <a:pt x="18" y="0"/>
                  </a:cubicBezTo>
                  <a:cubicBezTo>
                    <a:pt x="21" y="0"/>
                    <a:pt x="24" y="2"/>
                    <a:pt x="24" y="7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5"/>
                    <a:pt x="19" y="3"/>
                    <a:pt x="17" y="3"/>
                  </a:cubicBezTo>
                  <a:cubicBezTo>
                    <a:pt x="15" y="3"/>
                    <a:pt x="14" y="5"/>
                    <a:pt x="14" y="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5"/>
                    <a:pt x="9" y="3"/>
                    <a:pt x="7" y="3"/>
                  </a:cubicBezTo>
                  <a:cubicBezTo>
                    <a:pt x="5" y="3"/>
                    <a:pt x="4" y="5"/>
                    <a:pt x="4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8" name="Freeform 42">
              <a:extLst>
                <a:ext uri="{FF2B5EF4-FFF2-40B4-BE49-F238E27FC236}">
                  <a16:creationId xmlns:a16="http://schemas.microsoft.com/office/drawing/2014/main" id="{5B270224-B03B-4B7D-A51B-9B281471FA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" y="2310"/>
              <a:ext cx="38" cy="41"/>
            </a:xfrm>
            <a:custGeom>
              <a:avLst/>
              <a:gdLst>
                <a:gd name="T0" fmla="*/ 4 w 16"/>
                <a:gd name="T1" fmla="*/ 9 h 17"/>
                <a:gd name="T2" fmla="*/ 8 w 16"/>
                <a:gd name="T3" fmla="*/ 13 h 17"/>
                <a:gd name="T4" fmla="*/ 12 w 16"/>
                <a:gd name="T5" fmla="*/ 11 h 17"/>
                <a:gd name="T6" fmla="*/ 16 w 16"/>
                <a:gd name="T7" fmla="*/ 11 h 17"/>
                <a:gd name="T8" fmla="*/ 8 w 16"/>
                <a:gd name="T9" fmla="*/ 17 h 17"/>
                <a:gd name="T10" fmla="*/ 0 w 16"/>
                <a:gd name="T11" fmla="*/ 8 h 17"/>
                <a:gd name="T12" fmla="*/ 8 w 16"/>
                <a:gd name="T13" fmla="*/ 0 h 17"/>
                <a:gd name="T14" fmla="*/ 16 w 16"/>
                <a:gd name="T15" fmla="*/ 8 h 17"/>
                <a:gd name="T16" fmla="*/ 16 w 16"/>
                <a:gd name="T17" fmla="*/ 9 h 17"/>
                <a:gd name="T18" fmla="*/ 4 w 16"/>
                <a:gd name="T19" fmla="*/ 9 h 17"/>
                <a:gd name="T20" fmla="*/ 12 w 16"/>
                <a:gd name="T21" fmla="*/ 7 h 17"/>
                <a:gd name="T22" fmla="*/ 8 w 16"/>
                <a:gd name="T23" fmla="*/ 3 h 17"/>
                <a:gd name="T24" fmla="*/ 4 w 16"/>
                <a:gd name="T25" fmla="*/ 7 h 17"/>
                <a:gd name="T26" fmla="*/ 12 w 16"/>
                <a:gd name="T27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7">
                  <a:moveTo>
                    <a:pt x="4" y="9"/>
                  </a:moveTo>
                  <a:cubicBezTo>
                    <a:pt x="4" y="12"/>
                    <a:pt x="6" y="13"/>
                    <a:pt x="8" y="13"/>
                  </a:cubicBezTo>
                  <a:cubicBezTo>
                    <a:pt x="10" y="13"/>
                    <a:pt x="11" y="13"/>
                    <a:pt x="12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4"/>
                    <a:pt x="13" y="17"/>
                    <a:pt x="8" y="17"/>
                  </a:cubicBezTo>
                  <a:cubicBezTo>
                    <a:pt x="2" y="17"/>
                    <a:pt x="0" y="12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6" y="4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lnTo>
                    <a:pt x="4" y="9"/>
                  </a:lnTo>
                  <a:close/>
                  <a:moveTo>
                    <a:pt x="12" y="7"/>
                  </a:moveTo>
                  <a:cubicBezTo>
                    <a:pt x="12" y="5"/>
                    <a:pt x="11" y="3"/>
                    <a:pt x="8" y="3"/>
                  </a:cubicBezTo>
                  <a:cubicBezTo>
                    <a:pt x="6" y="3"/>
                    <a:pt x="5" y="5"/>
                    <a:pt x="4" y="7"/>
                  </a:cubicBezTo>
                  <a:lnTo>
                    <a:pt x="12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9" name="Freeform 43">
              <a:extLst>
                <a:ext uri="{FF2B5EF4-FFF2-40B4-BE49-F238E27FC236}">
                  <a16:creationId xmlns:a16="http://schemas.microsoft.com/office/drawing/2014/main" id="{AB2C44F7-6585-4AC4-8381-99827CA56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" y="2310"/>
              <a:ext cx="36" cy="38"/>
            </a:xfrm>
            <a:custGeom>
              <a:avLst/>
              <a:gdLst>
                <a:gd name="T0" fmla="*/ 0 w 15"/>
                <a:gd name="T1" fmla="*/ 4 h 16"/>
                <a:gd name="T2" fmla="*/ 0 w 15"/>
                <a:gd name="T3" fmla="*/ 0 h 16"/>
                <a:gd name="T4" fmla="*/ 4 w 15"/>
                <a:gd name="T5" fmla="*/ 0 h 16"/>
                <a:gd name="T6" fmla="*/ 4 w 15"/>
                <a:gd name="T7" fmla="*/ 3 h 16"/>
                <a:gd name="T8" fmla="*/ 9 w 15"/>
                <a:gd name="T9" fmla="*/ 0 h 16"/>
                <a:gd name="T10" fmla="*/ 15 w 15"/>
                <a:gd name="T11" fmla="*/ 6 h 16"/>
                <a:gd name="T12" fmla="*/ 15 w 15"/>
                <a:gd name="T13" fmla="*/ 16 h 16"/>
                <a:gd name="T14" fmla="*/ 11 w 15"/>
                <a:gd name="T15" fmla="*/ 16 h 16"/>
                <a:gd name="T16" fmla="*/ 11 w 15"/>
                <a:gd name="T17" fmla="*/ 7 h 16"/>
                <a:gd name="T18" fmla="*/ 7 w 15"/>
                <a:gd name="T19" fmla="*/ 3 h 16"/>
                <a:gd name="T20" fmla="*/ 4 w 15"/>
                <a:gd name="T21" fmla="*/ 8 h 16"/>
                <a:gd name="T22" fmla="*/ 4 w 15"/>
                <a:gd name="T23" fmla="*/ 16 h 16"/>
                <a:gd name="T24" fmla="*/ 0 w 15"/>
                <a:gd name="T25" fmla="*/ 16 h 16"/>
                <a:gd name="T26" fmla="*/ 0 w 15"/>
                <a:gd name="T27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6">
                  <a:moveTo>
                    <a:pt x="0" y="4"/>
                  </a:moveTo>
                  <a:cubicBezTo>
                    <a:pt x="0" y="3"/>
                    <a:pt x="0" y="1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2"/>
                    <a:pt x="4" y="3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3" y="0"/>
                    <a:pt x="15" y="2"/>
                    <a:pt x="15" y="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5"/>
                    <a:pt x="10" y="3"/>
                    <a:pt x="7" y="3"/>
                  </a:cubicBezTo>
                  <a:cubicBezTo>
                    <a:pt x="5" y="3"/>
                    <a:pt x="4" y="5"/>
                    <a:pt x="4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0" name="Freeform 44">
              <a:extLst>
                <a:ext uri="{FF2B5EF4-FFF2-40B4-BE49-F238E27FC236}">
                  <a16:creationId xmlns:a16="http://schemas.microsoft.com/office/drawing/2014/main" id="{BAD291E9-9EFD-458B-B7CB-974C3582B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2" y="2300"/>
              <a:ext cx="26" cy="48"/>
            </a:xfrm>
            <a:custGeom>
              <a:avLst/>
              <a:gdLst>
                <a:gd name="T0" fmla="*/ 0 w 11"/>
                <a:gd name="T1" fmla="*/ 4 h 20"/>
                <a:gd name="T2" fmla="*/ 3 w 11"/>
                <a:gd name="T3" fmla="*/ 4 h 20"/>
                <a:gd name="T4" fmla="*/ 3 w 11"/>
                <a:gd name="T5" fmla="*/ 0 h 20"/>
                <a:gd name="T6" fmla="*/ 7 w 11"/>
                <a:gd name="T7" fmla="*/ 0 h 20"/>
                <a:gd name="T8" fmla="*/ 7 w 11"/>
                <a:gd name="T9" fmla="*/ 4 h 20"/>
                <a:gd name="T10" fmla="*/ 11 w 11"/>
                <a:gd name="T11" fmla="*/ 4 h 20"/>
                <a:gd name="T12" fmla="*/ 11 w 11"/>
                <a:gd name="T13" fmla="*/ 8 h 20"/>
                <a:gd name="T14" fmla="*/ 7 w 11"/>
                <a:gd name="T15" fmla="*/ 8 h 20"/>
                <a:gd name="T16" fmla="*/ 7 w 11"/>
                <a:gd name="T17" fmla="*/ 15 h 20"/>
                <a:gd name="T18" fmla="*/ 9 w 11"/>
                <a:gd name="T19" fmla="*/ 17 h 20"/>
                <a:gd name="T20" fmla="*/ 10 w 11"/>
                <a:gd name="T21" fmla="*/ 17 h 20"/>
                <a:gd name="T22" fmla="*/ 10 w 11"/>
                <a:gd name="T23" fmla="*/ 20 h 20"/>
                <a:gd name="T24" fmla="*/ 8 w 11"/>
                <a:gd name="T25" fmla="*/ 20 h 20"/>
                <a:gd name="T26" fmla="*/ 3 w 11"/>
                <a:gd name="T27" fmla="*/ 16 h 20"/>
                <a:gd name="T28" fmla="*/ 3 w 11"/>
                <a:gd name="T29" fmla="*/ 8 h 20"/>
                <a:gd name="T30" fmla="*/ 0 w 11"/>
                <a:gd name="T31" fmla="*/ 8 h 20"/>
                <a:gd name="T32" fmla="*/ 0 w 11"/>
                <a:gd name="T3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20">
                  <a:moveTo>
                    <a:pt x="0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8" y="17"/>
                    <a:pt x="9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9" y="20"/>
                    <a:pt x="8" y="20"/>
                  </a:cubicBezTo>
                  <a:cubicBezTo>
                    <a:pt x="4" y="20"/>
                    <a:pt x="3" y="19"/>
                    <a:pt x="3" y="16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1" name="Freeform 45">
              <a:extLst>
                <a:ext uri="{FF2B5EF4-FFF2-40B4-BE49-F238E27FC236}">
                  <a16:creationId xmlns:a16="http://schemas.microsoft.com/office/drawing/2014/main" id="{0E5FF9EF-C9A5-41DC-8E6C-3C3C4D8CE0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84" y="2310"/>
              <a:ext cx="36" cy="41"/>
            </a:xfrm>
            <a:custGeom>
              <a:avLst/>
              <a:gdLst>
                <a:gd name="T0" fmla="*/ 15 w 15"/>
                <a:gd name="T1" fmla="*/ 12 h 17"/>
                <a:gd name="T2" fmla="*/ 15 w 15"/>
                <a:gd name="T3" fmla="*/ 16 h 17"/>
                <a:gd name="T4" fmla="*/ 11 w 15"/>
                <a:gd name="T5" fmla="*/ 16 h 17"/>
                <a:gd name="T6" fmla="*/ 11 w 15"/>
                <a:gd name="T7" fmla="*/ 14 h 17"/>
                <a:gd name="T8" fmla="*/ 6 w 15"/>
                <a:gd name="T9" fmla="*/ 17 h 17"/>
                <a:gd name="T10" fmla="*/ 0 w 15"/>
                <a:gd name="T11" fmla="*/ 11 h 17"/>
                <a:gd name="T12" fmla="*/ 8 w 15"/>
                <a:gd name="T13" fmla="*/ 6 h 17"/>
                <a:gd name="T14" fmla="*/ 11 w 15"/>
                <a:gd name="T15" fmla="*/ 6 h 17"/>
                <a:gd name="T16" fmla="*/ 11 w 15"/>
                <a:gd name="T17" fmla="*/ 6 h 17"/>
                <a:gd name="T18" fmla="*/ 8 w 15"/>
                <a:gd name="T19" fmla="*/ 3 h 17"/>
                <a:gd name="T20" fmla="*/ 5 w 15"/>
                <a:gd name="T21" fmla="*/ 5 h 17"/>
                <a:gd name="T22" fmla="*/ 1 w 15"/>
                <a:gd name="T23" fmla="*/ 5 h 17"/>
                <a:gd name="T24" fmla="*/ 8 w 15"/>
                <a:gd name="T25" fmla="*/ 0 h 17"/>
                <a:gd name="T26" fmla="*/ 15 w 15"/>
                <a:gd name="T27" fmla="*/ 6 h 17"/>
                <a:gd name="T28" fmla="*/ 15 w 15"/>
                <a:gd name="T29" fmla="*/ 12 h 17"/>
                <a:gd name="T30" fmla="*/ 11 w 15"/>
                <a:gd name="T31" fmla="*/ 9 h 17"/>
                <a:gd name="T32" fmla="*/ 8 w 15"/>
                <a:gd name="T33" fmla="*/ 9 h 17"/>
                <a:gd name="T34" fmla="*/ 4 w 15"/>
                <a:gd name="T35" fmla="*/ 11 h 17"/>
                <a:gd name="T36" fmla="*/ 7 w 15"/>
                <a:gd name="T37" fmla="*/ 13 h 17"/>
                <a:gd name="T38" fmla="*/ 11 w 15"/>
                <a:gd name="T3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7">
                  <a:moveTo>
                    <a:pt x="15" y="12"/>
                  </a:moveTo>
                  <a:cubicBezTo>
                    <a:pt x="15" y="14"/>
                    <a:pt x="15" y="16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5"/>
                    <a:pt x="11" y="14"/>
                  </a:cubicBezTo>
                  <a:cubicBezTo>
                    <a:pt x="10" y="16"/>
                    <a:pt x="9" y="17"/>
                    <a:pt x="6" y="17"/>
                  </a:cubicBezTo>
                  <a:cubicBezTo>
                    <a:pt x="2" y="17"/>
                    <a:pt x="0" y="14"/>
                    <a:pt x="0" y="11"/>
                  </a:cubicBezTo>
                  <a:cubicBezTo>
                    <a:pt x="0" y="7"/>
                    <a:pt x="3" y="6"/>
                    <a:pt x="8" y="6"/>
                  </a:cubicBezTo>
                  <a:cubicBezTo>
                    <a:pt x="9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4"/>
                    <a:pt x="11" y="3"/>
                    <a:pt x="8" y="3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2" y="0"/>
                    <a:pt x="8" y="0"/>
                  </a:cubicBezTo>
                  <a:cubicBezTo>
                    <a:pt x="14" y="0"/>
                    <a:pt x="15" y="3"/>
                    <a:pt x="15" y="6"/>
                  </a:cubicBezTo>
                  <a:lnTo>
                    <a:pt x="15" y="12"/>
                  </a:lnTo>
                  <a:close/>
                  <a:moveTo>
                    <a:pt x="11" y="9"/>
                  </a:moveTo>
                  <a:cubicBezTo>
                    <a:pt x="11" y="9"/>
                    <a:pt x="10" y="9"/>
                    <a:pt x="8" y="9"/>
                  </a:cubicBezTo>
                  <a:cubicBezTo>
                    <a:pt x="5" y="9"/>
                    <a:pt x="4" y="10"/>
                    <a:pt x="4" y="11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2" name="Freeform 46">
              <a:extLst>
                <a:ext uri="{FF2B5EF4-FFF2-40B4-BE49-F238E27FC236}">
                  <a16:creationId xmlns:a16="http://schemas.microsoft.com/office/drawing/2014/main" id="{FBE95DB3-4A31-4A8C-BB20-6D7E0A4E4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9" y="2310"/>
              <a:ext cx="36" cy="38"/>
            </a:xfrm>
            <a:custGeom>
              <a:avLst/>
              <a:gdLst>
                <a:gd name="T0" fmla="*/ 0 w 15"/>
                <a:gd name="T1" fmla="*/ 4 h 16"/>
                <a:gd name="T2" fmla="*/ 0 w 15"/>
                <a:gd name="T3" fmla="*/ 0 h 16"/>
                <a:gd name="T4" fmla="*/ 4 w 15"/>
                <a:gd name="T5" fmla="*/ 0 h 16"/>
                <a:gd name="T6" fmla="*/ 4 w 15"/>
                <a:gd name="T7" fmla="*/ 3 h 16"/>
                <a:gd name="T8" fmla="*/ 9 w 15"/>
                <a:gd name="T9" fmla="*/ 0 h 16"/>
                <a:gd name="T10" fmla="*/ 15 w 15"/>
                <a:gd name="T11" fmla="*/ 6 h 16"/>
                <a:gd name="T12" fmla="*/ 15 w 15"/>
                <a:gd name="T13" fmla="*/ 16 h 16"/>
                <a:gd name="T14" fmla="*/ 11 w 15"/>
                <a:gd name="T15" fmla="*/ 16 h 16"/>
                <a:gd name="T16" fmla="*/ 11 w 15"/>
                <a:gd name="T17" fmla="*/ 7 h 16"/>
                <a:gd name="T18" fmla="*/ 8 w 15"/>
                <a:gd name="T19" fmla="*/ 3 h 16"/>
                <a:gd name="T20" fmla="*/ 4 w 15"/>
                <a:gd name="T21" fmla="*/ 8 h 16"/>
                <a:gd name="T22" fmla="*/ 4 w 15"/>
                <a:gd name="T23" fmla="*/ 16 h 16"/>
                <a:gd name="T24" fmla="*/ 0 w 15"/>
                <a:gd name="T25" fmla="*/ 16 h 16"/>
                <a:gd name="T26" fmla="*/ 0 w 15"/>
                <a:gd name="T27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6">
                  <a:moveTo>
                    <a:pt x="0" y="4"/>
                  </a:moveTo>
                  <a:cubicBezTo>
                    <a:pt x="0" y="3"/>
                    <a:pt x="0" y="1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2"/>
                    <a:pt x="4" y="3"/>
                  </a:cubicBezTo>
                  <a:cubicBezTo>
                    <a:pt x="5" y="1"/>
                    <a:pt x="6" y="0"/>
                    <a:pt x="9" y="0"/>
                  </a:cubicBezTo>
                  <a:cubicBezTo>
                    <a:pt x="13" y="0"/>
                    <a:pt x="15" y="2"/>
                    <a:pt x="15" y="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5"/>
                    <a:pt x="10" y="3"/>
                    <a:pt x="8" y="3"/>
                  </a:cubicBezTo>
                  <a:cubicBezTo>
                    <a:pt x="6" y="3"/>
                    <a:pt x="4" y="5"/>
                    <a:pt x="4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3" name="Freeform 47">
              <a:extLst>
                <a:ext uri="{FF2B5EF4-FFF2-40B4-BE49-F238E27FC236}">
                  <a16:creationId xmlns:a16="http://schemas.microsoft.com/office/drawing/2014/main" id="{1FA29D6E-C28C-4BE9-96CA-E5EBC44184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2" y="2293"/>
              <a:ext cx="40" cy="58"/>
            </a:xfrm>
            <a:custGeom>
              <a:avLst/>
              <a:gdLst>
                <a:gd name="T0" fmla="*/ 17 w 17"/>
                <a:gd name="T1" fmla="*/ 0 h 24"/>
                <a:gd name="T2" fmla="*/ 17 w 17"/>
                <a:gd name="T3" fmla="*/ 19 h 24"/>
                <a:gd name="T4" fmla="*/ 17 w 17"/>
                <a:gd name="T5" fmla="*/ 23 h 24"/>
                <a:gd name="T6" fmla="*/ 13 w 17"/>
                <a:gd name="T7" fmla="*/ 23 h 24"/>
                <a:gd name="T8" fmla="*/ 13 w 17"/>
                <a:gd name="T9" fmla="*/ 21 h 24"/>
                <a:gd name="T10" fmla="*/ 8 w 17"/>
                <a:gd name="T11" fmla="*/ 24 h 24"/>
                <a:gd name="T12" fmla="*/ 0 w 17"/>
                <a:gd name="T13" fmla="*/ 15 h 24"/>
                <a:gd name="T14" fmla="*/ 8 w 17"/>
                <a:gd name="T15" fmla="*/ 7 h 24"/>
                <a:gd name="T16" fmla="*/ 13 w 17"/>
                <a:gd name="T17" fmla="*/ 9 h 24"/>
                <a:gd name="T18" fmla="*/ 13 w 17"/>
                <a:gd name="T19" fmla="*/ 0 h 24"/>
                <a:gd name="T20" fmla="*/ 17 w 17"/>
                <a:gd name="T21" fmla="*/ 0 h 24"/>
                <a:gd name="T22" fmla="*/ 5 w 17"/>
                <a:gd name="T23" fmla="*/ 15 h 24"/>
                <a:gd name="T24" fmla="*/ 9 w 17"/>
                <a:gd name="T25" fmla="*/ 20 h 24"/>
                <a:gd name="T26" fmla="*/ 13 w 17"/>
                <a:gd name="T27" fmla="*/ 15 h 24"/>
                <a:gd name="T28" fmla="*/ 9 w 17"/>
                <a:gd name="T29" fmla="*/ 10 h 24"/>
                <a:gd name="T30" fmla="*/ 5 w 17"/>
                <a:gd name="T31" fmla="*/ 1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4">
                  <a:moveTo>
                    <a:pt x="17" y="0"/>
                  </a:move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7" y="22"/>
                    <a:pt x="17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2"/>
                    <a:pt x="13" y="21"/>
                  </a:cubicBezTo>
                  <a:cubicBezTo>
                    <a:pt x="12" y="22"/>
                    <a:pt x="11" y="24"/>
                    <a:pt x="8" y="24"/>
                  </a:cubicBezTo>
                  <a:cubicBezTo>
                    <a:pt x="4" y="24"/>
                    <a:pt x="0" y="20"/>
                    <a:pt x="0" y="15"/>
                  </a:cubicBezTo>
                  <a:cubicBezTo>
                    <a:pt x="0" y="10"/>
                    <a:pt x="4" y="7"/>
                    <a:pt x="8" y="7"/>
                  </a:cubicBezTo>
                  <a:cubicBezTo>
                    <a:pt x="11" y="7"/>
                    <a:pt x="12" y="8"/>
                    <a:pt x="13" y="9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17" y="0"/>
                  </a:lnTo>
                  <a:close/>
                  <a:moveTo>
                    <a:pt x="5" y="15"/>
                  </a:moveTo>
                  <a:cubicBezTo>
                    <a:pt x="5" y="18"/>
                    <a:pt x="6" y="20"/>
                    <a:pt x="9" y="20"/>
                  </a:cubicBezTo>
                  <a:cubicBezTo>
                    <a:pt x="12" y="20"/>
                    <a:pt x="13" y="18"/>
                    <a:pt x="13" y="15"/>
                  </a:cubicBezTo>
                  <a:cubicBezTo>
                    <a:pt x="13" y="12"/>
                    <a:pt x="12" y="10"/>
                    <a:pt x="9" y="10"/>
                  </a:cubicBezTo>
                  <a:cubicBezTo>
                    <a:pt x="6" y="10"/>
                    <a:pt x="5" y="13"/>
                    <a:pt x="5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4" name="Freeform 48">
              <a:extLst>
                <a:ext uri="{FF2B5EF4-FFF2-40B4-BE49-F238E27FC236}">
                  <a16:creationId xmlns:a16="http://schemas.microsoft.com/office/drawing/2014/main" id="{ADA1956F-FD7F-4B60-823A-6851D7DCE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3" y="2295"/>
              <a:ext cx="41" cy="53"/>
            </a:xfrm>
            <a:custGeom>
              <a:avLst/>
              <a:gdLst>
                <a:gd name="T0" fmla="*/ 0 w 41"/>
                <a:gd name="T1" fmla="*/ 0 h 53"/>
                <a:gd name="T2" fmla="*/ 12 w 41"/>
                <a:gd name="T3" fmla="*/ 0 h 53"/>
                <a:gd name="T4" fmla="*/ 12 w 41"/>
                <a:gd name="T5" fmla="*/ 44 h 53"/>
                <a:gd name="T6" fmla="*/ 41 w 41"/>
                <a:gd name="T7" fmla="*/ 44 h 53"/>
                <a:gd name="T8" fmla="*/ 38 w 41"/>
                <a:gd name="T9" fmla="*/ 53 h 53"/>
                <a:gd name="T10" fmla="*/ 0 w 41"/>
                <a:gd name="T11" fmla="*/ 53 h 53"/>
                <a:gd name="T12" fmla="*/ 0 w 41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53">
                  <a:moveTo>
                    <a:pt x="0" y="0"/>
                  </a:moveTo>
                  <a:lnTo>
                    <a:pt x="12" y="0"/>
                  </a:lnTo>
                  <a:lnTo>
                    <a:pt x="12" y="44"/>
                  </a:lnTo>
                  <a:lnTo>
                    <a:pt x="41" y="44"/>
                  </a:lnTo>
                  <a:lnTo>
                    <a:pt x="38" y="53"/>
                  </a:lnTo>
                  <a:lnTo>
                    <a:pt x="0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5" name="Freeform 49">
              <a:extLst>
                <a:ext uri="{FF2B5EF4-FFF2-40B4-BE49-F238E27FC236}">
                  <a16:creationId xmlns:a16="http://schemas.microsoft.com/office/drawing/2014/main" id="{6FBC4422-BD67-4939-A6FB-D69346F8F5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6" y="2310"/>
              <a:ext cx="38" cy="41"/>
            </a:xfrm>
            <a:custGeom>
              <a:avLst/>
              <a:gdLst>
                <a:gd name="T0" fmla="*/ 15 w 16"/>
                <a:gd name="T1" fmla="*/ 12 h 17"/>
                <a:gd name="T2" fmla="*/ 16 w 16"/>
                <a:gd name="T3" fmla="*/ 16 h 17"/>
                <a:gd name="T4" fmla="*/ 12 w 16"/>
                <a:gd name="T5" fmla="*/ 16 h 17"/>
                <a:gd name="T6" fmla="*/ 12 w 16"/>
                <a:gd name="T7" fmla="*/ 14 h 17"/>
                <a:gd name="T8" fmla="*/ 6 w 16"/>
                <a:gd name="T9" fmla="*/ 17 h 17"/>
                <a:gd name="T10" fmla="*/ 0 w 16"/>
                <a:gd name="T11" fmla="*/ 11 h 17"/>
                <a:gd name="T12" fmla="*/ 8 w 16"/>
                <a:gd name="T13" fmla="*/ 6 h 17"/>
                <a:gd name="T14" fmla="*/ 11 w 16"/>
                <a:gd name="T15" fmla="*/ 6 h 17"/>
                <a:gd name="T16" fmla="*/ 11 w 16"/>
                <a:gd name="T17" fmla="*/ 6 h 17"/>
                <a:gd name="T18" fmla="*/ 8 w 16"/>
                <a:gd name="T19" fmla="*/ 3 h 17"/>
                <a:gd name="T20" fmla="*/ 5 w 16"/>
                <a:gd name="T21" fmla="*/ 5 h 17"/>
                <a:gd name="T22" fmla="*/ 1 w 16"/>
                <a:gd name="T23" fmla="*/ 5 h 17"/>
                <a:gd name="T24" fmla="*/ 8 w 16"/>
                <a:gd name="T25" fmla="*/ 0 h 17"/>
                <a:gd name="T26" fmla="*/ 15 w 16"/>
                <a:gd name="T27" fmla="*/ 6 h 17"/>
                <a:gd name="T28" fmla="*/ 15 w 16"/>
                <a:gd name="T29" fmla="*/ 12 h 17"/>
                <a:gd name="T30" fmla="*/ 11 w 16"/>
                <a:gd name="T31" fmla="*/ 9 h 17"/>
                <a:gd name="T32" fmla="*/ 8 w 16"/>
                <a:gd name="T33" fmla="*/ 9 h 17"/>
                <a:gd name="T34" fmla="*/ 4 w 16"/>
                <a:gd name="T35" fmla="*/ 11 h 17"/>
                <a:gd name="T36" fmla="*/ 7 w 16"/>
                <a:gd name="T37" fmla="*/ 13 h 17"/>
                <a:gd name="T38" fmla="*/ 11 w 16"/>
                <a:gd name="T3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" h="17">
                  <a:moveTo>
                    <a:pt x="15" y="12"/>
                  </a:moveTo>
                  <a:cubicBezTo>
                    <a:pt x="15" y="14"/>
                    <a:pt x="16" y="16"/>
                    <a:pt x="16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5"/>
                    <a:pt x="12" y="14"/>
                  </a:cubicBezTo>
                  <a:cubicBezTo>
                    <a:pt x="11" y="16"/>
                    <a:pt x="9" y="17"/>
                    <a:pt x="6" y="17"/>
                  </a:cubicBezTo>
                  <a:cubicBezTo>
                    <a:pt x="2" y="17"/>
                    <a:pt x="0" y="14"/>
                    <a:pt x="0" y="11"/>
                  </a:cubicBezTo>
                  <a:cubicBezTo>
                    <a:pt x="0" y="7"/>
                    <a:pt x="4" y="6"/>
                    <a:pt x="8" y="6"/>
                  </a:cubicBezTo>
                  <a:cubicBezTo>
                    <a:pt x="10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4"/>
                    <a:pt x="11" y="3"/>
                    <a:pt x="8" y="3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3" y="0"/>
                    <a:pt x="8" y="0"/>
                  </a:cubicBezTo>
                  <a:cubicBezTo>
                    <a:pt x="14" y="0"/>
                    <a:pt x="15" y="3"/>
                    <a:pt x="15" y="6"/>
                  </a:cubicBezTo>
                  <a:lnTo>
                    <a:pt x="15" y="12"/>
                  </a:lnTo>
                  <a:close/>
                  <a:moveTo>
                    <a:pt x="11" y="9"/>
                  </a:moveTo>
                  <a:cubicBezTo>
                    <a:pt x="11" y="9"/>
                    <a:pt x="10" y="9"/>
                    <a:pt x="8" y="9"/>
                  </a:cubicBezTo>
                  <a:cubicBezTo>
                    <a:pt x="5" y="9"/>
                    <a:pt x="4" y="10"/>
                    <a:pt x="4" y="11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6" name="Freeform 50">
              <a:extLst>
                <a:ext uri="{FF2B5EF4-FFF2-40B4-BE49-F238E27FC236}">
                  <a16:creationId xmlns:a16="http://schemas.microsoft.com/office/drawing/2014/main" id="{C0A71565-62D1-452E-9EF3-B155D6FE7D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4" y="2293"/>
              <a:ext cx="38" cy="58"/>
            </a:xfrm>
            <a:custGeom>
              <a:avLst/>
              <a:gdLst>
                <a:gd name="T0" fmla="*/ 0 w 16"/>
                <a:gd name="T1" fmla="*/ 0 h 24"/>
                <a:gd name="T2" fmla="*/ 4 w 16"/>
                <a:gd name="T3" fmla="*/ 0 h 24"/>
                <a:gd name="T4" fmla="*/ 4 w 16"/>
                <a:gd name="T5" fmla="*/ 9 h 24"/>
                <a:gd name="T6" fmla="*/ 9 w 16"/>
                <a:gd name="T7" fmla="*/ 7 h 24"/>
                <a:gd name="T8" fmla="*/ 16 w 16"/>
                <a:gd name="T9" fmla="*/ 15 h 24"/>
                <a:gd name="T10" fmla="*/ 9 w 16"/>
                <a:gd name="T11" fmla="*/ 24 h 24"/>
                <a:gd name="T12" fmla="*/ 4 w 16"/>
                <a:gd name="T13" fmla="*/ 21 h 24"/>
                <a:gd name="T14" fmla="*/ 4 w 16"/>
                <a:gd name="T15" fmla="*/ 23 h 24"/>
                <a:gd name="T16" fmla="*/ 0 w 16"/>
                <a:gd name="T17" fmla="*/ 23 h 24"/>
                <a:gd name="T18" fmla="*/ 0 w 16"/>
                <a:gd name="T19" fmla="*/ 18 h 24"/>
                <a:gd name="T20" fmla="*/ 0 w 16"/>
                <a:gd name="T21" fmla="*/ 0 h 24"/>
                <a:gd name="T22" fmla="*/ 12 w 16"/>
                <a:gd name="T23" fmla="*/ 15 h 24"/>
                <a:gd name="T24" fmla="*/ 8 w 16"/>
                <a:gd name="T25" fmla="*/ 10 h 24"/>
                <a:gd name="T26" fmla="*/ 4 w 16"/>
                <a:gd name="T27" fmla="*/ 15 h 24"/>
                <a:gd name="T28" fmla="*/ 8 w 16"/>
                <a:gd name="T29" fmla="*/ 20 h 24"/>
                <a:gd name="T30" fmla="*/ 12 w 16"/>
                <a:gd name="T31" fmla="*/ 1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2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8"/>
                    <a:pt x="6" y="7"/>
                    <a:pt x="9" y="7"/>
                  </a:cubicBezTo>
                  <a:cubicBezTo>
                    <a:pt x="13" y="7"/>
                    <a:pt x="16" y="10"/>
                    <a:pt x="16" y="15"/>
                  </a:cubicBezTo>
                  <a:cubicBezTo>
                    <a:pt x="16" y="20"/>
                    <a:pt x="13" y="24"/>
                    <a:pt x="9" y="24"/>
                  </a:cubicBezTo>
                  <a:cubicBezTo>
                    <a:pt x="6" y="24"/>
                    <a:pt x="5" y="22"/>
                    <a:pt x="4" y="21"/>
                  </a:cubicBezTo>
                  <a:cubicBezTo>
                    <a:pt x="4" y="22"/>
                    <a:pt x="4" y="23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1"/>
                    <a:pt x="0" y="20"/>
                    <a:pt x="0" y="18"/>
                  </a:cubicBezTo>
                  <a:lnTo>
                    <a:pt x="0" y="0"/>
                  </a:lnTo>
                  <a:close/>
                  <a:moveTo>
                    <a:pt x="12" y="15"/>
                  </a:moveTo>
                  <a:cubicBezTo>
                    <a:pt x="12" y="13"/>
                    <a:pt x="11" y="10"/>
                    <a:pt x="8" y="10"/>
                  </a:cubicBezTo>
                  <a:cubicBezTo>
                    <a:pt x="5" y="10"/>
                    <a:pt x="4" y="12"/>
                    <a:pt x="4" y="15"/>
                  </a:cubicBezTo>
                  <a:cubicBezTo>
                    <a:pt x="4" y="18"/>
                    <a:pt x="5" y="20"/>
                    <a:pt x="8" y="20"/>
                  </a:cubicBezTo>
                  <a:cubicBezTo>
                    <a:pt x="11" y="20"/>
                    <a:pt x="12" y="18"/>
                    <a:pt x="12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7" name="Freeform 51">
              <a:extLst>
                <a:ext uri="{FF2B5EF4-FFF2-40B4-BE49-F238E27FC236}">
                  <a16:creationId xmlns:a16="http://schemas.microsoft.com/office/drawing/2014/main" id="{BEB77077-69B8-4407-9424-9DB2AA5EA2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9" y="2310"/>
              <a:ext cx="40" cy="41"/>
            </a:xfrm>
            <a:custGeom>
              <a:avLst/>
              <a:gdLst>
                <a:gd name="T0" fmla="*/ 17 w 17"/>
                <a:gd name="T1" fmla="*/ 8 h 17"/>
                <a:gd name="T2" fmla="*/ 8 w 17"/>
                <a:gd name="T3" fmla="*/ 17 h 17"/>
                <a:gd name="T4" fmla="*/ 0 w 17"/>
                <a:gd name="T5" fmla="*/ 8 h 17"/>
                <a:gd name="T6" fmla="*/ 8 w 17"/>
                <a:gd name="T7" fmla="*/ 0 h 17"/>
                <a:gd name="T8" fmla="*/ 17 w 17"/>
                <a:gd name="T9" fmla="*/ 8 h 17"/>
                <a:gd name="T10" fmla="*/ 4 w 17"/>
                <a:gd name="T11" fmla="*/ 8 h 17"/>
                <a:gd name="T12" fmla="*/ 8 w 17"/>
                <a:gd name="T13" fmla="*/ 13 h 17"/>
                <a:gd name="T14" fmla="*/ 12 w 17"/>
                <a:gd name="T15" fmla="*/ 8 h 17"/>
                <a:gd name="T16" fmla="*/ 8 w 17"/>
                <a:gd name="T17" fmla="*/ 3 h 17"/>
                <a:gd name="T18" fmla="*/ 4 w 17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7">
                  <a:moveTo>
                    <a:pt x="17" y="8"/>
                  </a:moveTo>
                  <a:cubicBezTo>
                    <a:pt x="17" y="13"/>
                    <a:pt x="14" y="17"/>
                    <a:pt x="8" y="17"/>
                  </a:cubicBezTo>
                  <a:cubicBezTo>
                    <a:pt x="3" y="17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7" y="4"/>
                    <a:pt x="17" y="8"/>
                  </a:cubicBezTo>
                  <a:close/>
                  <a:moveTo>
                    <a:pt x="4" y="8"/>
                  </a:moveTo>
                  <a:cubicBezTo>
                    <a:pt x="4" y="11"/>
                    <a:pt x="5" y="13"/>
                    <a:pt x="8" y="13"/>
                  </a:cubicBezTo>
                  <a:cubicBezTo>
                    <a:pt x="11" y="13"/>
                    <a:pt x="12" y="11"/>
                    <a:pt x="12" y="8"/>
                  </a:cubicBezTo>
                  <a:cubicBezTo>
                    <a:pt x="12" y="6"/>
                    <a:pt x="11" y="3"/>
                    <a:pt x="8" y="3"/>
                  </a:cubicBezTo>
                  <a:cubicBezTo>
                    <a:pt x="5" y="3"/>
                    <a:pt x="4" y="6"/>
                    <a:pt x="4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8" name="Freeform 52">
              <a:extLst>
                <a:ext uri="{FF2B5EF4-FFF2-40B4-BE49-F238E27FC236}">
                  <a16:creationId xmlns:a16="http://schemas.microsoft.com/office/drawing/2014/main" id="{F9319508-43AB-4257-A78E-E947A04F3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6" y="2310"/>
              <a:ext cx="24" cy="38"/>
            </a:xfrm>
            <a:custGeom>
              <a:avLst/>
              <a:gdLst>
                <a:gd name="T0" fmla="*/ 0 w 10"/>
                <a:gd name="T1" fmla="*/ 5 h 16"/>
                <a:gd name="T2" fmla="*/ 0 w 10"/>
                <a:gd name="T3" fmla="*/ 0 h 16"/>
                <a:gd name="T4" fmla="*/ 4 w 10"/>
                <a:gd name="T5" fmla="*/ 0 h 16"/>
                <a:gd name="T6" fmla="*/ 4 w 10"/>
                <a:gd name="T7" fmla="*/ 4 h 16"/>
                <a:gd name="T8" fmla="*/ 10 w 10"/>
                <a:gd name="T9" fmla="*/ 0 h 16"/>
                <a:gd name="T10" fmla="*/ 10 w 10"/>
                <a:gd name="T11" fmla="*/ 4 h 16"/>
                <a:gd name="T12" fmla="*/ 4 w 10"/>
                <a:gd name="T13" fmla="*/ 10 h 16"/>
                <a:gd name="T14" fmla="*/ 4 w 10"/>
                <a:gd name="T15" fmla="*/ 16 h 16"/>
                <a:gd name="T16" fmla="*/ 0 w 10"/>
                <a:gd name="T17" fmla="*/ 16 h 16"/>
                <a:gd name="T18" fmla="*/ 0 w 10"/>
                <a:gd name="T19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6">
                  <a:moveTo>
                    <a:pt x="0" y="5"/>
                  </a:move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4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7" y="4"/>
                    <a:pt x="4" y="6"/>
                    <a:pt x="4" y="1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9" name="Freeform 53">
              <a:extLst>
                <a:ext uri="{FF2B5EF4-FFF2-40B4-BE49-F238E27FC236}">
                  <a16:creationId xmlns:a16="http://schemas.microsoft.com/office/drawing/2014/main" id="{0933D598-894D-4885-8FC8-A9DBAA899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9" y="2295"/>
              <a:ext cx="40" cy="53"/>
            </a:xfrm>
            <a:custGeom>
              <a:avLst/>
              <a:gdLst>
                <a:gd name="T0" fmla="*/ 38 w 40"/>
                <a:gd name="T1" fmla="*/ 32 h 53"/>
                <a:gd name="T2" fmla="*/ 9 w 40"/>
                <a:gd name="T3" fmla="*/ 32 h 53"/>
                <a:gd name="T4" fmla="*/ 9 w 40"/>
                <a:gd name="T5" fmla="*/ 44 h 53"/>
                <a:gd name="T6" fmla="*/ 40 w 40"/>
                <a:gd name="T7" fmla="*/ 44 h 53"/>
                <a:gd name="T8" fmla="*/ 40 w 40"/>
                <a:gd name="T9" fmla="*/ 53 h 53"/>
                <a:gd name="T10" fmla="*/ 0 w 40"/>
                <a:gd name="T11" fmla="*/ 53 h 53"/>
                <a:gd name="T12" fmla="*/ 0 w 40"/>
                <a:gd name="T13" fmla="*/ 0 h 53"/>
                <a:gd name="T14" fmla="*/ 40 w 40"/>
                <a:gd name="T15" fmla="*/ 0 h 53"/>
                <a:gd name="T16" fmla="*/ 40 w 40"/>
                <a:gd name="T17" fmla="*/ 10 h 53"/>
                <a:gd name="T18" fmla="*/ 9 w 40"/>
                <a:gd name="T19" fmla="*/ 10 h 53"/>
                <a:gd name="T20" fmla="*/ 9 w 40"/>
                <a:gd name="T21" fmla="*/ 22 h 53"/>
                <a:gd name="T22" fmla="*/ 38 w 40"/>
                <a:gd name="T23" fmla="*/ 22 h 53"/>
                <a:gd name="T24" fmla="*/ 38 w 40"/>
                <a:gd name="T25" fmla="*/ 3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53">
                  <a:moveTo>
                    <a:pt x="38" y="32"/>
                  </a:moveTo>
                  <a:lnTo>
                    <a:pt x="9" y="32"/>
                  </a:lnTo>
                  <a:lnTo>
                    <a:pt x="9" y="44"/>
                  </a:lnTo>
                  <a:lnTo>
                    <a:pt x="40" y="44"/>
                  </a:lnTo>
                  <a:lnTo>
                    <a:pt x="40" y="53"/>
                  </a:lnTo>
                  <a:lnTo>
                    <a:pt x="0" y="53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10"/>
                  </a:lnTo>
                  <a:lnTo>
                    <a:pt x="9" y="10"/>
                  </a:lnTo>
                  <a:lnTo>
                    <a:pt x="9" y="22"/>
                  </a:lnTo>
                  <a:lnTo>
                    <a:pt x="38" y="22"/>
                  </a:lnTo>
                  <a:lnTo>
                    <a:pt x="38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0" name="Freeform 54">
              <a:extLst>
                <a:ext uri="{FF2B5EF4-FFF2-40B4-BE49-F238E27FC236}">
                  <a16:creationId xmlns:a16="http://schemas.microsoft.com/office/drawing/2014/main" id="{86F2C306-678D-4E30-87FF-55BD46EC63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24" y="2293"/>
              <a:ext cx="40" cy="58"/>
            </a:xfrm>
            <a:custGeom>
              <a:avLst/>
              <a:gdLst>
                <a:gd name="T0" fmla="*/ 17 w 17"/>
                <a:gd name="T1" fmla="*/ 0 h 24"/>
                <a:gd name="T2" fmla="*/ 17 w 17"/>
                <a:gd name="T3" fmla="*/ 19 h 24"/>
                <a:gd name="T4" fmla="*/ 17 w 17"/>
                <a:gd name="T5" fmla="*/ 23 h 24"/>
                <a:gd name="T6" fmla="*/ 13 w 17"/>
                <a:gd name="T7" fmla="*/ 23 h 24"/>
                <a:gd name="T8" fmla="*/ 13 w 17"/>
                <a:gd name="T9" fmla="*/ 21 h 24"/>
                <a:gd name="T10" fmla="*/ 8 w 17"/>
                <a:gd name="T11" fmla="*/ 24 h 24"/>
                <a:gd name="T12" fmla="*/ 0 w 17"/>
                <a:gd name="T13" fmla="*/ 15 h 24"/>
                <a:gd name="T14" fmla="*/ 8 w 17"/>
                <a:gd name="T15" fmla="*/ 7 h 24"/>
                <a:gd name="T16" fmla="*/ 13 w 17"/>
                <a:gd name="T17" fmla="*/ 9 h 24"/>
                <a:gd name="T18" fmla="*/ 13 w 17"/>
                <a:gd name="T19" fmla="*/ 0 h 24"/>
                <a:gd name="T20" fmla="*/ 17 w 17"/>
                <a:gd name="T21" fmla="*/ 0 h 24"/>
                <a:gd name="T22" fmla="*/ 5 w 17"/>
                <a:gd name="T23" fmla="*/ 15 h 24"/>
                <a:gd name="T24" fmla="*/ 9 w 17"/>
                <a:gd name="T25" fmla="*/ 20 h 24"/>
                <a:gd name="T26" fmla="*/ 13 w 17"/>
                <a:gd name="T27" fmla="*/ 15 h 24"/>
                <a:gd name="T28" fmla="*/ 9 w 17"/>
                <a:gd name="T29" fmla="*/ 10 h 24"/>
                <a:gd name="T30" fmla="*/ 5 w 17"/>
                <a:gd name="T31" fmla="*/ 1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4">
                  <a:moveTo>
                    <a:pt x="17" y="0"/>
                  </a:move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7" y="22"/>
                    <a:pt x="17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2"/>
                    <a:pt x="13" y="21"/>
                  </a:cubicBezTo>
                  <a:cubicBezTo>
                    <a:pt x="12" y="22"/>
                    <a:pt x="11" y="24"/>
                    <a:pt x="8" y="24"/>
                  </a:cubicBezTo>
                  <a:cubicBezTo>
                    <a:pt x="3" y="24"/>
                    <a:pt x="0" y="20"/>
                    <a:pt x="0" y="15"/>
                  </a:cubicBezTo>
                  <a:cubicBezTo>
                    <a:pt x="0" y="10"/>
                    <a:pt x="4" y="7"/>
                    <a:pt x="8" y="7"/>
                  </a:cubicBezTo>
                  <a:cubicBezTo>
                    <a:pt x="11" y="7"/>
                    <a:pt x="12" y="8"/>
                    <a:pt x="13" y="9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17" y="0"/>
                  </a:lnTo>
                  <a:close/>
                  <a:moveTo>
                    <a:pt x="5" y="15"/>
                  </a:moveTo>
                  <a:cubicBezTo>
                    <a:pt x="5" y="18"/>
                    <a:pt x="6" y="20"/>
                    <a:pt x="9" y="20"/>
                  </a:cubicBezTo>
                  <a:cubicBezTo>
                    <a:pt x="12" y="20"/>
                    <a:pt x="13" y="18"/>
                    <a:pt x="13" y="15"/>
                  </a:cubicBezTo>
                  <a:cubicBezTo>
                    <a:pt x="13" y="12"/>
                    <a:pt x="12" y="10"/>
                    <a:pt x="9" y="10"/>
                  </a:cubicBezTo>
                  <a:cubicBezTo>
                    <a:pt x="6" y="10"/>
                    <a:pt x="5" y="13"/>
                    <a:pt x="5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1" name="Freeform 55">
              <a:extLst>
                <a:ext uri="{FF2B5EF4-FFF2-40B4-BE49-F238E27FC236}">
                  <a16:creationId xmlns:a16="http://schemas.microsoft.com/office/drawing/2014/main" id="{34F77522-AF4C-4088-9039-1D3344827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4" y="2310"/>
              <a:ext cx="35" cy="41"/>
            </a:xfrm>
            <a:custGeom>
              <a:avLst/>
              <a:gdLst>
                <a:gd name="T0" fmla="*/ 15 w 15"/>
                <a:gd name="T1" fmla="*/ 12 h 17"/>
                <a:gd name="T2" fmla="*/ 15 w 15"/>
                <a:gd name="T3" fmla="*/ 16 h 17"/>
                <a:gd name="T4" fmla="*/ 11 w 15"/>
                <a:gd name="T5" fmla="*/ 16 h 17"/>
                <a:gd name="T6" fmla="*/ 11 w 15"/>
                <a:gd name="T7" fmla="*/ 14 h 17"/>
                <a:gd name="T8" fmla="*/ 6 w 15"/>
                <a:gd name="T9" fmla="*/ 17 h 17"/>
                <a:gd name="T10" fmla="*/ 0 w 15"/>
                <a:gd name="T11" fmla="*/ 10 h 17"/>
                <a:gd name="T12" fmla="*/ 0 w 15"/>
                <a:gd name="T13" fmla="*/ 0 h 17"/>
                <a:gd name="T14" fmla="*/ 4 w 15"/>
                <a:gd name="T15" fmla="*/ 0 h 17"/>
                <a:gd name="T16" fmla="*/ 4 w 15"/>
                <a:gd name="T17" fmla="*/ 9 h 17"/>
                <a:gd name="T18" fmla="*/ 7 w 15"/>
                <a:gd name="T19" fmla="*/ 13 h 17"/>
                <a:gd name="T20" fmla="*/ 11 w 15"/>
                <a:gd name="T21" fmla="*/ 8 h 17"/>
                <a:gd name="T22" fmla="*/ 11 w 15"/>
                <a:gd name="T23" fmla="*/ 0 h 17"/>
                <a:gd name="T24" fmla="*/ 15 w 15"/>
                <a:gd name="T25" fmla="*/ 0 h 17"/>
                <a:gd name="T26" fmla="*/ 15 w 15"/>
                <a:gd name="T2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7">
                  <a:moveTo>
                    <a:pt x="15" y="12"/>
                  </a:moveTo>
                  <a:cubicBezTo>
                    <a:pt x="15" y="13"/>
                    <a:pt x="15" y="15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5"/>
                    <a:pt x="11" y="14"/>
                  </a:cubicBezTo>
                  <a:cubicBezTo>
                    <a:pt x="10" y="15"/>
                    <a:pt x="9" y="17"/>
                    <a:pt x="6" y="17"/>
                  </a:cubicBezTo>
                  <a:cubicBezTo>
                    <a:pt x="3" y="17"/>
                    <a:pt x="0" y="15"/>
                    <a:pt x="0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8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15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2" name="Freeform 56">
              <a:extLst>
                <a:ext uri="{FF2B5EF4-FFF2-40B4-BE49-F238E27FC236}">
                  <a16:creationId xmlns:a16="http://schemas.microsoft.com/office/drawing/2014/main" id="{3C4610C7-7C1F-4B64-9384-2A1DA8180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9" y="2310"/>
              <a:ext cx="38" cy="41"/>
            </a:xfrm>
            <a:custGeom>
              <a:avLst/>
              <a:gdLst>
                <a:gd name="T0" fmla="*/ 16 w 16"/>
                <a:gd name="T1" fmla="*/ 11 h 17"/>
                <a:gd name="T2" fmla="*/ 8 w 16"/>
                <a:gd name="T3" fmla="*/ 17 h 17"/>
                <a:gd name="T4" fmla="*/ 0 w 16"/>
                <a:gd name="T5" fmla="*/ 8 h 17"/>
                <a:gd name="T6" fmla="*/ 8 w 16"/>
                <a:gd name="T7" fmla="*/ 0 h 17"/>
                <a:gd name="T8" fmla="*/ 15 w 16"/>
                <a:gd name="T9" fmla="*/ 6 h 17"/>
                <a:gd name="T10" fmla="*/ 11 w 16"/>
                <a:gd name="T11" fmla="*/ 6 h 17"/>
                <a:gd name="T12" fmla="*/ 8 w 16"/>
                <a:gd name="T13" fmla="*/ 3 h 17"/>
                <a:gd name="T14" fmla="*/ 4 w 16"/>
                <a:gd name="T15" fmla="*/ 8 h 17"/>
                <a:gd name="T16" fmla="*/ 8 w 16"/>
                <a:gd name="T17" fmla="*/ 13 h 17"/>
                <a:gd name="T18" fmla="*/ 11 w 16"/>
                <a:gd name="T19" fmla="*/ 11 h 17"/>
                <a:gd name="T20" fmla="*/ 16 w 16"/>
                <a:gd name="T21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7">
                  <a:moveTo>
                    <a:pt x="16" y="11"/>
                  </a:moveTo>
                  <a:cubicBezTo>
                    <a:pt x="15" y="14"/>
                    <a:pt x="12" y="17"/>
                    <a:pt x="8" y="17"/>
                  </a:cubicBezTo>
                  <a:cubicBezTo>
                    <a:pt x="2" y="17"/>
                    <a:pt x="0" y="13"/>
                    <a:pt x="0" y="8"/>
                  </a:cubicBezTo>
                  <a:cubicBezTo>
                    <a:pt x="0" y="4"/>
                    <a:pt x="2" y="0"/>
                    <a:pt x="8" y="0"/>
                  </a:cubicBezTo>
                  <a:cubicBezTo>
                    <a:pt x="13" y="0"/>
                    <a:pt x="15" y="4"/>
                    <a:pt x="15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0" y="3"/>
                    <a:pt x="8" y="3"/>
                  </a:cubicBezTo>
                  <a:cubicBezTo>
                    <a:pt x="5" y="3"/>
                    <a:pt x="4" y="5"/>
                    <a:pt x="4" y="8"/>
                  </a:cubicBezTo>
                  <a:cubicBezTo>
                    <a:pt x="4" y="11"/>
                    <a:pt x="5" y="13"/>
                    <a:pt x="8" y="13"/>
                  </a:cubicBezTo>
                  <a:cubicBezTo>
                    <a:pt x="10" y="13"/>
                    <a:pt x="11" y="12"/>
                    <a:pt x="11" y="11"/>
                  </a:cubicBezTo>
                  <a:lnTo>
                    <a:pt x="16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3" name="Freeform 57">
              <a:extLst>
                <a:ext uri="{FF2B5EF4-FFF2-40B4-BE49-F238E27FC236}">
                  <a16:creationId xmlns:a16="http://schemas.microsoft.com/office/drawing/2014/main" id="{6C6F45E3-92A4-4709-95F7-EB674750DF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62" y="2310"/>
              <a:ext cx="35" cy="41"/>
            </a:xfrm>
            <a:custGeom>
              <a:avLst/>
              <a:gdLst>
                <a:gd name="T0" fmla="*/ 15 w 15"/>
                <a:gd name="T1" fmla="*/ 12 h 17"/>
                <a:gd name="T2" fmla="*/ 15 w 15"/>
                <a:gd name="T3" fmla="*/ 16 h 17"/>
                <a:gd name="T4" fmla="*/ 11 w 15"/>
                <a:gd name="T5" fmla="*/ 16 h 17"/>
                <a:gd name="T6" fmla="*/ 11 w 15"/>
                <a:gd name="T7" fmla="*/ 14 h 17"/>
                <a:gd name="T8" fmla="*/ 6 w 15"/>
                <a:gd name="T9" fmla="*/ 17 h 17"/>
                <a:gd name="T10" fmla="*/ 0 w 15"/>
                <a:gd name="T11" fmla="*/ 11 h 17"/>
                <a:gd name="T12" fmla="*/ 8 w 15"/>
                <a:gd name="T13" fmla="*/ 6 h 17"/>
                <a:gd name="T14" fmla="*/ 11 w 15"/>
                <a:gd name="T15" fmla="*/ 6 h 17"/>
                <a:gd name="T16" fmla="*/ 11 w 15"/>
                <a:gd name="T17" fmla="*/ 6 h 17"/>
                <a:gd name="T18" fmla="*/ 8 w 15"/>
                <a:gd name="T19" fmla="*/ 3 h 17"/>
                <a:gd name="T20" fmla="*/ 5 w 15"/>
                <a:gd name="T21" fmla="*/ 5 h 17"/>
                <a:gd name="T22" fmla="*/ 1 w 15"/>
                <a:gd name="T23" fmla="*/ 5 h 17"/>
                <a:gd name="T24" fmla="*/ 8 w 15"/>
                <a:gd name="T25" fmla="*/ 0 h 17"/>
                <a:gd name="T26" fmla="*/ 15 w 15"/>
                <a:gd name="T27" fmla="*/ 6 h 17"/>
                <a:gd name="T28" fmla="*/ 15 w 15"/>
                <a:gd name="T29" fmla="*/ 12 h 17"/>
                <a:gd name="T30" fmla="*/ 11 w 15"/>
                <a:gd name="T31" fmla="*/ 9 h 17"/>
                <a:gd name="T32" fmla="*/ 8 w 15"/>
                <a:gd name="T33" fmla="*/ 9 h 17"/>
                <a:gd name="T34" fmla="*/ 4 w 15"/>
                <a:gd name="T35" fmla="*/ 11 h 17"/>
                <a:gd name="T36" fmla="*/ 7 w 15"/>
                <a:gd name="T37" fmla="*/ 13 h 17"/>
                <a:gd name="T38" fmla="*/ 11 w 15"/>
                <a:gd name="T3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7">
                  <a:moveTo>
                    <a:pt x="15" y="12"/>
                  </a:moveTo>
                  <a:cubicBezTo>
                    <a:pt x="15" y="14"/>
                    <a:pt x="15" y="16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5"/>
                    <a:pt x="11" y="14"/>
                  </a:cubicBezTo>
                  <a:cubicBezTo>
                    <a:pt x="10" y="16"/>
                    <a:pt x="9" y="17"/>
                    <a:pt x="6" y="17"/>
                  </a:cubicBezTo>
                  <a:cubicBezTo>
                    <a:pt x="1" y="17"/>
                    <a:pt x="0" y="14"/>
                    <a:pt x="0" y="11"/>
                  </a:cubicBezTo>
                  <a:cubicBezTo>
                    <a:pt x="0" y="7"/>
                    <a:pt x="3" y="6"/>
                    <a:pt x="8" y="6"/>
                  </a:cubicBezTo>
                  <a:cubicBezTo>
                    <a:pt x="9" y="6"/>
                    <a:pt x="10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4"/>
                    <a:pt x="10" y="3"/>
                    <a:pt x="8" y="3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2" y="0"/>
                    <a:pt x="8" y="0"/>
                  </a:cubicBezTo>
                  <a:cubicBezTo>
                    <a:pt x="14" y="0"/>
                    <a:pt x="15" y="3"/>
                    <a:pt x="15" y="6"/>
                  </a:cubicBezTo>
                  <a:lnTo>
                    <a:pt x="15" y="12"/>
                  </a:lnTo>
                  <a:close/>
                  <a:moveTo>
                    <a:pt x="11" y="9"/>
                  </a:moveTo>
                  <a:cubicBezTo>
                    <a:pt x="11" y="9"/>
                    <a:pt x="10" y="9"/>
                    <a:pt x="8" y="9"/>
                  </a:cubicBezTo>
                  <a:cubicBezTo>
                    <a:pt x="5" y="9"/>
                    <a:pt x="4" y="10"/>
                    <a:pt x="4" y="11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4" name="Freeform 58">
              <a:extLst>
                <a:ext uri="{FF2B5EF4-FFF2-40B4-BE49-F238E27FC236}">
                  <a16:creationId xmlns:a16="http://schemas.microsoft.com/office/drawing/2014/main" id="{2E5B8B2B-07CF-41DE-A5BA-C68925D4B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4" y="2300"/>
              <a:ext cx="24" cy="48"/>
            </a:xfrm>
            <a:custGeom>
              <a:avLst/>
              <a:gdLst>
                <a:gd name="T0" fmla="*/ 0 w 10"/>
                <a:gd name="T1" fmla="*/ 4 h 20"/>
                <a:gd name="T2" fmla="*/ 2 w 10"/>
                <a:gd name="T3" fmla="*/ 4 h 20"/>
                <a:gd name="T4" fmla="*/ 2 w 10"/>
                <a:gd name="T5" fmla="*/ 0 h 20"/>
                <a:gd name="T6" fmla="*/ 7 w 10"/>
                <a:gd name="T7" fmla="*/ 0 h 20"/>
                <a:gd name="T8" fmla="*/ 7 w 10"/>
                <a:gd name="T9" fmla="*/ 4 h 20"/>
                <a:gd name="T10" fmla="*/ 10 w 10"/>
                <a:gd name="T11" fmla="*/ 4 h 20"/>
                <a:gd name="T12" fmla="*/ 10 w 10"/>
                <a:gd name="T13" fmla="*/ 8 h 20"/>
                <a:gd name="T14" fmla="*/ 7 w 10"/>
                <a:gd name="T15" fmla="*/ 8 h 20"/>
                <a:gd name="T16" fmla="*/ 7 w 10"/>
                <a:gd name="T17" fmla="*/ 15 h 20"/>
                <a:gd name="T18" fmla="*/ 8 w 10"/>
                <a:gd name="T19" fmla="*/ 17 h 20"/>
                <a:gd name="T20" fmla="*/ 10 w 10"/>
                <a:gd name="T21" fmla="*/ 17 h 20"/>
                <a:gd name="T22" fmla="*/ 10 w 10"/>
                <a:gd name="T23" fmla="*/ 20 h 20"/>
                <a:gd name="T24" fmla="*/ 7 w 10"/>
                <a:gd name="T25" fmla="*/ 20 h 20"/>
                <a:gd name="T26" fmla="*/ 2 w 10"/>
                <a:gd name="T27" fmla="*/ 16 h 20"/>
                <a:gd name="T28" fmla="*/ 2 w 10"/>
                <a:gd name="T29" fmla="*/ 8 h 20"/>
                <a:gd name="T30" fmla="*/ 0 w 10"/>
                <a:gd name="T31" fmla="*/ 8 h 20"/>
                <a:gd name="T32" fmla="*/ 0 w 10"/>
                <a:gd name="T3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20">
                  <a:moveTo>
                    <a:pt x="0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17"/>
                    <a:pt x="8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9" y="20"/>
                    <a:pt x="8" y="20"/>
                    <a:pt x="7" y="20"/>
                  </a:cubicBezTo>
                  <a:cubicBezTo>
                    <a:pt x="3" y="20"/>
                    <a:pt x="2" y="19"/>
                    <a:pt x="2" y="16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5" name="Freeform 59">
              <a:extLst>
                <a:ext uri="{FF2B5EF4-FFF2-40B4-BE49-F238E27FC236}">
                  <a16:creationId xmlns:a16="http://schemas.microsoft.com/office/drawing/2014/main" id="{8DC7E810-869F-4BB3-AADE-7713C8E75A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35" y="2293"/>
              <a:ext cx="10" cy="55"/>
            </a:xfrm>
            <a:custGeom>
              <a:avLst/>
              <a:gdLst>
                <a:gd name="T0" fmla="*/ 0 w 10"/>
                <a:gd name="T1" fmla="*/ 0 h 55"/>
                <a:gd name="T2" fmla="*/ 10 w 10"/>
                <a:gd name="T3" fmla="*/ 0 h 55"/>
                <a:gd name="T4" fmla="*/ 10 w 10"/>
                <a:gd name="T5" fmla="*/ 9 h 55"/>
                <a:gd name="T6" fmla="*/ 0 w 10"/>
                <a:gd name="T7" fmla="*/ 9 h 55"/>
                <a:gd name="T8" fmla="*/ 0 w 10"/>
                <a:gd name="T9" fmla="*/ 0 h 55"/>
                <a:gd name="T10" fmla="*/ 0 w 10"/>
                <a:gd name="T11" fmla="*/ 17 h 55"/>
                <a:gd name="T12" fmla="*/ 10 w 10"/>
                <a:gd name="T13" fmla="*/ 17 h 55"/>
                <a:gd name="T14" fmla="*/ 10 w 10"/>
                <a:gd name="T15" fmla="*/ 55 h 55"/>
                <a:gd name="T16" fmla="*/ 0 w 10"/>
                <a:gd name="T17" fmla="*/ 55 h 55"/>
                <a:gd name="T18" fmla="*/ 0 w 10"/>
                <a:gd name="T19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55">
                  <a:moveTo>
                    <a:pt x="0" y="0"/>
                  </a:moveTo>
                  <a:lnTo>
                    <a:pt x="10" y="0"/>
                  </a:lnTo>
                  <a:lnTo>
                    <a:pt x="10" y="9"/>
                  </a:lnTo>
                  <a:lnTo>
                    <a:pt x="0" y="9"/>
                  </a:lnTo>
                  <a:lnTo>
                    <a:pt x="0" y="0"/>
                  </a:lnTo>
                  <a:close/>
                  <a:moveTo>
                    <a:pt x="0" y="17"/>
                  </a:moveTo>
                  <a:lnTo>
                    <a:pt x="10" y="17"/>
                  </a:lnTo>
                  <a:lnTo>
                    <a:pt x="10" y="55"/>
                  </a:lnTo>
                  <a:lnTo>
                    <a:pt x="0" y="55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6" name="Freeform 60">
              <a:extLst>
                <a:ext uri="{FF2B5EF4-FFF2-40B4-BE49-F238E27FC236}">
                  <a16:creationId xmlns:a16="http://schemas.microsoft.com/office/drawing/2014/main" id="{31DF4F1E-BD5B-4978-9B67-388566EE8A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4" y="2310"/>
              <a:ext cx="38" cy="41"/>
            </a:xfrm>
            <a:custGeom>
              <a:avLst/>
              <a:gdLst>
                <a:gd name="T0" fmla="*/ 16 w 16"/>
                <a:gd name="T1" fmla="*/ 8 h 17"/>
                <a:gd name="T2" fmla="*/ 8 w 16"/>
                <a:gd name="T3" fmla="*/ 17 h 17"/>
                <a:gd name="T4" fmla="*/ 0 w 16"/>
                <a:gd name="T5" fmla="*/ 8 h 17"/>
                <a:gd name="T6" fmla="*/ 8 w 16"/>
                <a:gd name="T7" fmla="*/ 0 h 17"/>
                <a:gd name="T8" fmla="*/ 16 w 16"/>
                <a:gd name="T9" fmla="*/ 8 h 17"/>
                <a:gd name="T10" fmla="*/ 4 w 16"/>
                <a:gd name="T11" fmla="*/ 8 h 17"/>
                <a:gd name="T12" fmla="*/ 8 w 16"/>
                <a:gd name="T13" fmla="*/ 13 h 17"/>
                <a:gd name="T14" fmla="*/ 12 w 16"/>
                <a:gd name="T15" fmla="*/ 8 h 17"/>
                <a:gd name="T16" fmla="*/ 8 w 16"/>
                <a:gd name="T17" fmla="*/ 3 h 17"/>
                <a:gd name="T18" fmla="*/ 4 w 16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7">
                  <a:moveTo>
                    <a:pt x="16" y="8"/>
                  </a:moveTo>
                  <a:cubicBezTo>
                    <a:pt x="16" y="13"/>
                    <a:pt x="13" y="17"/>
                    <a:pt x="8" y="17"/>
                  </a:cubicBezTo>
                  <a:cubicBezTo>
                    <a:pt x="2" y="17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6" y="4"/>
                    <a:pt x="16" y="8"/>
                  </a:cubicBezTo>
                  <a:close/>
                  <a:moveTo>
                    <a:pt x="4" y="8"/>
                  </a:moveTo>
                  <a:cubicBezTo>
                    <a:pt x="4" y="11"/>
                    <a:pt x="5" y="13"/>
                    <a:pt x="8" y="13"/>
                  </a:cubicBezTo>
                  <a:cubicBezTo>
                    <a:pt x="11" y="13"/>
                    <a:pt x="12" y="11"/>
                    <a:pt x="12" y="8"/>
                  </a:cubicBezTo>
                  <a:cubicBezTo>
                    <a:pt x="12" y="6"/>
                    <a:pt x="11" y="3"/>
                    <a:pt x="8" y="3"/>
                  </a:cubicBezTo>
                  <a:cubicBezTo>
                    <a:pt x="5" y="3"/>
                    <a:pt x="4" y="6"/>
                    <a:pt x="4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7" name="Freeform 61">
              <a:extLst>
                <a:ext uri="{FF2B5EF4-FFF2-40B4-BE49-F238E27FC236}">
                  <a16:creationId xmlns:a16="http://schemas.microsoft.com/office/drawing/2014/main" id="{AF6CF677-6FBE-4964-8566-3BBEB2252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2" y="2310"/>
              <a:ext cx="35" cy="38"/>
            </a:xfrm>
            <a:custGeom>
              <a:avLst/>
              <a:gdLst>
                <a:gd name="T0" fmla="*/ 0 w 15"/>
                <a:gd name="T1" fmla="*/ 4 h 16"/>
                <a:gd name="T2" fmla="*/ 0 w 15"/>
                <a:gd name="T3" fmla="*/ 0 h 16"/>
                <a:gd name="T4" fmla="*/ 4 w 15"/>
                <a:gd name="T5" fmla="*/ 0 h 16"/>
                <a:gd name="T6" fmla="*/ 4 w 15"/>
                <a:gd name="T7" fmla="*/ 3 h 16"/>
                <a:gd name="T8" fmla="*/ 9 w 15"/>
                <a:gd name="T9" fmla="*/ 0 h 16"/>
                <a:gd name="T10" fmla="*/ 15 w 15"/>
                <a:gd name="T11" fmla="*/ 6 h 16"/>
                <a:gd name="T12" fmla="*/ 15 w 15"/>
                <a:gd name="T13" fmla="*/ 16 h 16"/>
                <a:gd name="T14" fmla="*/ 11 w 15"/>
                <a:gd name="T15" fmla="*/ 16 h 16"/>
                <a:gd name="T16" fmla="*/ 11 w 15"/>
                <a:gd name="T17" fmla="*/ 7 h 16"/>
                <a:gd name="T18" fmla="*/ 8 w 15"/>
                <a:gd name="T19" fmla="*/ 3 h 16"/>
                <a:gd name="T20" fmla="*/ 4 w 15"/>
                <a:gd name="T21" fmla="*/ 8 h 16"/>
                <a:gd name="T22" fmla="*/ 4 w 15"/>
                <a:gd name="T23" fmla="*/ 16 h 16"/>
                <a:gd name="T24" fmla="*/ 0 w 15"/>
                <a:gd name="T25" fmla="*/ 16 h 16"/>
                <a:gd name="T26" fmla="*/ 0 w 15"/>
                <a:gd name="T27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6">
                  <a:moveTo>
                    <a:pt x="0" y="4"/>
                  </a:moveTo>
                  <a:cubicBezTo>
                    <a:pt x="0" y="3"/>
                    <a:pt x="0" y="1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2"/>
                    <a:pt x="4" y="3"/>
                  </a:cubicBezTo>
                  <a:cubicBezTo>
                    <a:pt x="5" y="1"/>
                    <a:pt x="6" y="0"/>
                    <a:pt x="9" y="0"/>
                  </a:cubicBezTo>
                  <a:cubicBezTo>
                    <a:pt x="13" y="0"/>
                    <a:pt x="15" y="2"/>
                    <a:pt x="15" y="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5"/>
                    <a:pt x="10" y="3"/>
                    <a:pt x="8" y="3"/>
                  </a:cubicBezTo>
                  <a:cubicBezTo>
                    <a:pt x="5" y="3"/>
                    <a:pt x="4" y="5"/>
                    <a:pt x="4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8" name="Freeform 62">
              <a:extLst>
                <a:ext uri="{FF2B5EF4-FFF2-40B4-BE49-F238E27FC236}">
                  <a16:creationId xmlns:a16="http://schemas.microsoft.com/office/drawing/2014/main" id="{C534041E-199B-41F0-B41A-A21B8BCD56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5" y="2310"/>
              <a:ext cx="38" cy="41"/>
            </a:xfrm>
            <a:custGeom>
              <a:avLst/>
              <a:gdLst>
                <a:gd name="T0" fmla="*/ 16 w 16"/>
                <a:gd name="T1" fmla="*/ 12 h 17"/>
                <a:gd name="T2" fmla="*/ 16 w 16"/>
                <a:gd name="T3" fmla="*/ 16 h 17"/>
                <a:gd name="T4" fmla="*/ 12 w 16"/>
                <a:gd name="T5" fmla="*/ 16 h 17"/>
                <a:gd name="T6" fmla="*/ 12 w 16"/>
                <a:gd name="T7" fmla="*/ 14 h 17"/>
                <a:gd name="T8" fmla="*/ 6 w 16"/>
                <a:gd name="T9" fmla="*/ 17 h 17"/>
                <a:gd name="T10" fmla="*/ 0 w 16"/>
                <a:gd name="T11" fmla="*/ 11 h 17"/>
                <a:gd name="T12" fmla="*/ 8 w 16"/>
                <a:gd name="T13" fmla="*/ 6 h 17"/>
                <a:gd name="T14" fmla="*/ 12 w 16"/>
                <a:gd name="T15" fmla="*/ 6 h 17"/>
                <a:gd name="T16" fmla="*/ 12 w 16"/>
                <a:gd name="T17" fmla="*/ 6 h 17"/>
                <a:gd name="T18" fmla="*/ 8 w 16"/>
                <a:gd name="T19" fmla="*/ 3 h 17"/>
                <a:gd name="T20" fmla="*/ 5 w 16"/>
                <a:gd name="T21" fmla="*/ 5 h 17"/>
                <a:gd name="T22" fmla="*/ 1 w 16"/>
                <a:gd name="T23" fmla="*/ 5 h 17"/>
                <a:gd name="T24" fmla="*/ 8 w 16"/>
                <a:gd name="T25" fmla="*/ 0 h 17"/>
                <a:gd name="T26" fmla="*/ 16 w 16"/>
                <a:gd name="T27" fmla="*/ 6 h 17"/>
                <a:gd name="T28" fmla="*/ 16 w 16"/>
                <a:gd name="T29" fmla="*/ 12 h 17"/>
                <a:gd name="T30" fmla="*/ 12 w 16"/>
                <a:gd name="T31" fmla="*/ 9 h 17"/>
                <a:gd name="T32" fmla="*/ 8 w 16"/>
                <a:gd name="T33" fmla="*/ 9 h 17"/>
                <a:gd name="T34" fmla="*/ 4 w 16"/>
                <a:gd name="T35" fmla="*/ 11 h 17"/>
                <a:gd name="T36" fmla="*/ 7 w 16"/>
                <a:gd name="T37" fmla="*/ 13 h 17"/>
                <a:gd name="T38" fmla="*/ 12 w 16"/>
                <a:gd name="T3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" h="17">
                  <a:moveTo>
                    <a:pt x="16" y="12"/>
                  </a:moveTo>
                  <a:cubicBezTo>
                    <a:pt x="16" y="14"/>
                    <a:pt x="16" y="16"/>
                    <a:pt x="16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5"/>
                    <a:pt x="12" y="14"/>
                  </a:cubicBezTo>
                  <a:cubicBezTo>
                    <a:pt x="11" y="16"/>
                    <a:pt x="9" y="17"/>
                    <a:pt x="6" y="17"/>
                  </a:cubicBezTo>
                  <a:cubicBezTo>
                    <a:pt x="2" y="17"/>
                    <a:pt x="0" y="14"/>
                    <a:pt x="0" y="11"/>
                  </a:cubicBezTo>
                  <a:cubicBezTo>
                    <a:pt x="0" y="7"/>
                    <a:pt x="4" y="6"/>
                    <a:pt x="8" y="6"/>
                  </a:cubicBezTo>
                  <a:cubicBezTo>
                    <a:pt x="10" y="6"/>
                    <a:pt x="11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4"/>
                    <a:pt x="11" y="3"/>
                    <a:pt x="8" y="3"/>
                  </a:cubicBezTo>
                  <a:cubicBezTo>
                    <a:pt x="6" y="3"/>
                    <a:pt x="6" y="4"/>
                    <a:pt x="5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3" y="0"/>
                    <a:pt x="8" y="0"/>
                  </a:cubicBezTo>
                  <a:cubicBezTo>
                    <a:pt x="15" y="0"/>
                    <a:pt x="16" y="3"/>
                    <a:pt x="16" y="6"/>
                  </a:cubicBezTo>
                  <a:lnTo>
                    <a:pt x="16" y="12"/>
                  </a:lnTo>
                  <a:close/>
                  <a:moveTo>
                    <a:pt x="12" y="9"/>
                  </a:moveTo>
                  <a:cubicBezTo>
                    <a:pt x="11" y="9"/>
                    <a:pt x="10" y="9"/>
                    <a:pt x="8" y="9"/>
                  </a:cubicBezTo>
                  <a:cubicBezTo>
                    <a:pt x="6" y="9"/>
                    <a:pt x="4" y="10"/>
                    <a:pt x="4" y="11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2" y="12"/>
                    <a:pt x="1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9" name="Rectangle 63">
              <a:extLst>
                <a:ext uri="{FF2B5EF4-FFF2-40B4-BE49-F238E27FC236}">
                  <a16:creationId xmlns:a16="http://schemas.microsoft.com/office/drawing/2014/main" id="{C7093C9A-26B6-47A7-83DF-3BE573C9F8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2" y="2293"/>
              <a:ext cx="10" cy="5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0" name="Rectangle 64">
              <a:extLst>
                <a:ext uri="{FF2B5EF4-FFF2-40B4-BE49-F238E27FC236}">
                  <a16:creationId xmlns:a16="http://schemas.microsoft.com/office/drawing/2014/main" id="{1E8F58FD-75DA-4620-B262-3E7B4AAEC4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3" y="2295"/>
              <a:ext cx="11" cy="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1" name="Freeform 65">
              <a:extLst>
                <a:ext uri="{FF2B5EF4-FFF2-40B4-BE49-F238E27FC236}">
                  <a16:creationId xmlns:a16="http://schemas.microsoft.com/office/drawing/2014/main" id="{8458A1FF-CBC3-4D54-9B1A-CD5F236C0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" y="2310"/>
              <a:ext cx="38" cy="38"/>
            </a:xfrm>
            <a:custGeom>
              <a:avLst/>
              <a:gdLst>
                <a:gd name="T0" fmla="*/ 0 w 16"/>
                <a:gd name="T1" fmla="*/ 4 h 16"/>
                <a:gd name="T2" fmla="*/ 0 w 16"/>
                <a:gd name="T3" fmla="*/ 0 h 16"/>
                <a:gd name="T4" fmla="*/ 5 w 16"/>
                <a:gd name="T5" fmla="*/ 0 h 16"/>
                <a:gd name="T6" fmla="*/ 5 w 16"/>
                <a:gd name="T7" fmla="*/ 3 h 16"/>
                <a:gd name="T8" fmla="*/ 10 w 16"/>
                <a:gd name="T9" fmla="*/ 0 h 16"/>
                <a:gd name="T10" fmla="*/ 16 w 16"/>
                <a:gd name="T11" fmla="*/ 6 h 16"/>
                <a:gd name="T12" fmla="*/ 16 w 16"/>
                <a:gd name="T13" fmla="*/ 16 h 16"/>
                <a:gd name="T14" fmla="*/ 11 w 16"/>
                <a:gd name="T15" fmla="*/ 16 h 16"/>
                <a:gd name="T16" fmla="*/ 11 w 16"/>
                <a:gd name="T17" fmla="*/ 7 h 16"/>
                <a:gd name="T18" fmla="*/ 8 w 16"/>
                <a:gd name="T19" fmla="*/ 3 h 16"/>
                <a:gd name="T20" fmla="*/ 5 w 16"/>
                <a:gd name="T21" fmla="*/ 8 h 16"/>
                <a:gd name="T22" fmla="*/ 5 w 16"/>
                <a:gd name="T23" fmla="*/ 16 h 16"/>
                <a:gd name="T24" fmla="*/ 0 w 16"/>
                <a:gd name="T25" fmla="*/ 16 h 16"/>
                <a:gd name="T26" fmla="*/ 0 w 16"/>
                <a:gd name="T27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6">
                  <a:moveTo>
                    <a:pt x="0" y="4"/>
                  </a:moveTo>
                  <a:cubicBezTo>
                    <a:pt x="0" y="3"/>
                    <a:pt x="0" y="1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2"/>
                    <a:pt x="5" y="3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3" y="0"/>
                    <a:pt x="16" y="2"/>
                    <a:pt x="16" y="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5"/>
                    <a:pt x="11" y="3"/>
                    <a:pt x="8" y="3"/>
                  </a:cubicBezTo>
                  <a:cubicBezTo>
                    <a:pt x="6" y="3"/>
                    <a:pt x="5" y="5"/>
                    <a:pt x="5" y="8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2" name="Freeform 66">
              <a:extLst>
                <a:ext uri="{FF2B5EF4-FFF2-40B4-BE49-F238E27FC236}">
                  <a16:creationId xmlns:a16="http://schemas.microsoft.com/office/drawing/2014/main" id="{8AB3BE55-B45D-406E-A4B2-E9EB945C7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9" y="2310"/>
              <a:ext cx="36" cy="41"/>
            </a:xfrm>
            <a:custGeom>
              <a:avLst/>
              <a:gdLst>
                <a:gd name="T0" fmla="*/ 4 w 15"/>
                <a:gd name="T1" fmla="*/ 11 h 17"/>
                <a:gd name="T2" fmla="*/ 8 w 15"/>
                <a:gd name="T3" fmla="*/ 14 h 17"/>
                <a:gd name="T4" fmla="*/ 11 w 15"/>
                <a:gd name="T5" fmla="*/ 12 h 17"/>
                <a:gd name="T6" fmla="*/ 7 w 15"/>
                <a:gd name="T7" fmla="*/ 10 h 17"/>
                <a:gd name="T8" fmla="*/ 0 w 15"/>
                <a:gd name="T9" fmla="*/ 5 h 17"/>
                <a:gd name="T10" fmla="*/ 7 w 15"/>
                <a:gd name="T11" fmla="*/ 0 h 17"/>
                <a:gd name="T12" fmla="*/ 14 w 15"/>
                <a:gd name="T13" fmla="*/ 5 h 17"/>
                <a:gd name="T14" fmla="*/ 10 w 15"/>
                <a:gd name="T15" fmla="*/ 5 h 17"/>
                <a:gd name="T16" fmla="*/ 7 w 15"/>
                <a:gd name="T17" fmla="*/ 3 h 17"/>
                <a:gd name="T18" fmla="*/ 4 w 15"/>
                <a:gd name="T19" fmla="*/ 4 h 17"/>
                <a:gd name="T20" fmla="*/ 8 w 15"/>
                <a:gd name="T21" fmla="*/ 6 h 17"/>
                <a:gd name="T22" fmla="*/ 15 w 15"/>
                <a:gd name="T23" fmla="*/ 11 h 17"/>
                <a:gd name="T24" fmla="*/ 7 w 15"/>
                <a:gd name="T25" fmla="*/ 17 h 17"/>
                <a:gd name="T26" fmla="*/ 0 w 15"/>
                <a:gd name="T27" fmla="*/ 11 h 17"/>
                <a:gd name="T28" fmla="*/ 4 w 15"/>
                <a:gd name="T2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7">
                  <a:moveTo>
                    <a:pt x="4" y="11"/>
                  </a:moveTo>
                  <a:cubicBezTo>
                    <a:pt x="4" y="13"/>
                    <a:pt x="5" y="14"/>
                    <a:pt x="8" y="14"/>
                  </a:cubicBezTo>
                  <a:cubicBezTo>
                    <a:pt x="10" y="14"/>
                    <a:pt x="11" y="13"/>
                    <a:pt x="11" y="12"/>
                  </a:cubicBezTo>
                  <a:cubicBezTo>
                    <a:pt x="11" y="11"/>
                    <a:pt x="10" y="10"/>
                    <a:pt x="7" y="10"/>
                  </a:cubicBezTo>
                  <a:cubicBezTo>
                    <a:pt x="1" y="9"/>
                    <a:pt x="0" y="7"/>
                    <a:pt x="0" y="5"/>
                  </a:cubicBezTo>
                  <a:cubicBezTo>
                    <a:pt x="0" y="3"/>
                    <a:pt x="2" y="0"/>
                    <a:pt x="7" y="0"/>
                  </a:cubicBezTo>
                  <a:cubicBezTo>
                    <a:pt x="12" y="0"/>
                    <a:pt x="14" y="3"/>
                    <a:pt x="14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4"/>
                    <a:pt x="9" y="3"/>
                    <a:pt x="7" y="3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4" y="5"/>
                    <a:pt x="5" y="6"/>
                    <a:pt x="8" y="6"/>
                  </a:cubicBezTo>
                  <a:cubicBezTo>
                    <a:pt x="14" y="7"/>
                    <a:pt x="15" y="9"/>
                    <a:pt x="15" y="11"/>
                  </a:cubicBezTo>
                  <a:cubicBezTo>
                    <a:pt x="15" y="14"/>
                    <a:pt x="13" y="17"/>
                    <a:pt x="7" y="17"/>
                  </a:cubicBezTo>
                  <a:cubicBezTo>
                    <a:pt x="3" y="17"/>
                    <a:pt x="0" y="15"/>
                    <a:pt x="0" y="11"/>
                  </a:cubicBezTo>
                  <a:lnTo>
                    <a:pt x="4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3" name="Freeform 67">
              <a:extLst>
                <a:ext uri="{FF2B5EF4-FFF2-40B4-BE49-F238E27FC236}">
                  <a16:creationId xmlns:a16="http://schemas.microsoft.com/office/drawing/2014/main" id="{F345EBF9-CF7E-4188-A321-90E39512C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" y="2300"/>
              <a:ext cx="26" cy="48"/>
            </a:xfrm>
            <a:custGeom>
              <a:avLst/>
              <a:gdLst>
                <a:gd name="T0" fmla="*/ 0 w 11"/>
                <a:gd name="T1" fmla="*/ 4 h 20"/>
                <a:gd name="T2" fmla="*/ 3 w 11"/>
                <a:gd name="T3" fmla="*/ 4 h 20"/>
                <a:gd name="T4" fmla="*/ 3 w 11"/>
                <a:gd name="T5" fmla="*/ 0 h 20"/>
                <a:gd name="T6" fmla="*/ 7 w 11"/>
                <a:gd name="T7" fmla="*/ 0 h 20"/>
                <a:gd name="T8" fmla="*/ 7 w 11"/>
                <a:gd name="T9" fmla="*/ 4 h 20"/>
                <a:gd name="T10" fmla="*/ 11 w 11"/>
                <a:gd name="T11" fmla="*/ 4 h 20"/>
                <a:gd name="T12" fmla="*/ 11 w 11"/>
                <a:gd name="T13" fmla="*/ 8 h 20"/>
                <a:gd name="T14" fmla="*/ 7 w 11"/>
                <a:gd name="T15" fmla="*/ 8 h 20"/>
                <a:gd name="T16" fmla="*/ 7 w 11"/>
                <a:gd name="T17" fmla="*/ 15 h 20"/>
                <a:gd name="T18" fmla="*/ 9 w 11"/>
                <a:gd name="T19" fmla="*/ 17 h 20"/>
                <a:gd name="T20" fmla="*/ 10 w 11"/>
                <a:gd name="T21" fmla="*/ 17 h 20"/>
                <a:gd name="T22" fmla="*/ 10 w 11"/>
                <a:gd name="T23" fmla="*/ 20 h 20"/>
                <a:gd name="T24" fmla="*/ 8 w 11"/>
                <a:gd name="T25" fmla="*/ 20 h 20"/>
                <a:gd name="T26" fmla="*/ 3 w 11"/>
                <a:gd name="T27" fmla="*/ 16 h 20"/>
                <a:gd name="T28" fmla="*/ 3 w 11"/>
                <a:gd name="T29" fmla="*/ 8 h 20"/>
                <a:gd name="T30" fmla="*/ 0 w 11"/>
                <a:gd name="T31" fmla="*/ 8 h 20"/>
                <a:gd name="T32" fmla="*/ 0 w 11"/>
                <a:gd name="T3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20">
                  <a:moveTo>
                    <a:pt x="0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8" y="17"/>
                    <a:pt x="9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9" y="20"/>
                    <a:pt x="8" y="20"/>
                  </a:cubicBezTo>
                  <a:cubicBezTo>
                    <a:pt x="4" y="20"/>
                    <a:pt x="3" y="19"/>
                    <a:pt x="3" y="16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4" name="Freeform 68">
              <a:extLst>
                <a:ext uri="{FF2B5EF4-FFF2-40B4-BE49-F238E27FC236}">
                  <a16:creationId xmlns:a16="http://schemas.microsoft.com/office/drawing/2014/main" id="{BBCE2731-6765-4D84-9903-AD4472E85F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70" y="2293"/>
              <a:ext cx="10" cy="55"/>
            </a:xfrm>
            <a:custGeom>
              <a:avLst/>
              <a:gdLst>
                <a:gd name="T0" fmla="*/ 0 w 10"/>
                <a:gd name="T1" fmla="*/ 0 h 55"/>
                <a:gd name="T2" fmla="*/ 10 w 10"/>
                <a:gd name="T3" fmla="*/ 0 h 55"/>
                <a:gd name="T4" fmla="*/ 10 w 10"/>
                <a:gd name="T5" fmla="*/ 9 h 55"/>
                <a:gd name="T6" fmla="*/ 0 w 10"/>
                <a:gd name="T7" fmla="*/ 9 h 55"/>
                <a:gd name="T8" fmla="*/ 0 w 10"/>
                <a:gd name="T9" fmla="*/ 0 h 55"/>
                <a:gd name="T10" fmla="*/ 0 w 10"/>
                <a:gd name="T11" fmla="*/ 17 h 55"/>
                <a:gd name="T12" fmla="*/ 10 w 10"/>
                <a:gd name="T13" fmla="*/ 17 h 55"/>
                <a:gd name="T14" fmla="*/ 10 w 10"/>
                <a:gd name="T15" fmla="*/ 55 h 55"/>
                <a:gd name="T16" fmla="*/ 0 w 10"/>
                <a:gd name="T17" fmla="*/ 55 h 55"/>
                <a:gd name="T18" fmla="*/ 0 w 10"/>
                <a:gd name="T19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55">
                  <a:moveTo>
                    <a:pt x="0" y="0"/>
                  </a:moveTo>
                  <a:lnTo>
                    <a:pt x="10" y="0"/>
                  </a:lnTo>
                  <a:lnTo>
                    <a:pt x="10" y="9"/>
                  </a:lnTo>
                  <a:lnTo>
                    <a:pt x="0" y="9"/>
                  </a:lnTo>
                  <a:lnTo>
                    <a:pt x="0" y="0"/>
                  </a:lnTo>
                  <a:close/>
                  <a:moveTo>
                    <a:pt x="0" y="17"/>
                  </a:moveTo>
                  <a:lnTo>
                    <a:pt x="10" y="17"/>
                  </a:lnTo>
                  <a:lnTo>
                    <a:pt x="10" y="55"/>
                  </a:lnTo>
                  <a:lnTo>
                    <a:pt x="0" y="55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5" name="Freeform 69">
              <a:extLst>
                <a:ext uri="{FF2B5EF4-FFF2-40B4-BE49-F238E27FC236}">
                  <a16:creationId xmlns:a16="http://schemas.microsoft.com/office/drawing/2014/main" id="{C216B8F4-C89F-43A7-BB30-27383817D3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" y="2300"/>
              <a:ext cx="24" cy="48"/>
            </a:xfrm>
            <a:custGeom>
              <a:avLst/>
              <a:gdLst>
                <a:gd name="T0" fmla="*/ 0 w 10"/>
                <a:gd name="T1" fmla="*/ 4 h 20"/>
                <a:gd name="T2" fmla="*/ 2 w 10"/>
                <a:gd name="T3" fmla="*/ 4 h 20"/>
                <a:gd name="T4" fmla="*/ 2 w 10"/>
                <a:gd name="T5" fmla="*/ 0 h 20"/>
                <a:gd name="T6" fmla="*/ 7 w 10"/>
                <a:gd name="T7" fmla="*/ 0 h 20"/>
                <a:gd name="T8" fmla="*/ 7 w 10"/>
                <a:gd name="T9" fmla="*/ 4 h 20"/>
                <a:gd name="T10" fmla="*/ 10 w 10"/>
                <a:gd name="T11" fmla="*/ 4 h 20"/>
                <a:gd name="T12" fmla="*/ 10 w 10"/>
                <a:gd name="T13" fmla="*/ 8 h 20"/>
                <a:gd name="T14" fmla="*/ 7 w 10"/>
                <a:gd name="T15" fmla="*/ 8 h 20"/>
                <a:gd name="T16" fmla="*/ 7 w 10"/>
                <a:gd name="T17" fmla="*/ 15 h 20"/>
                <a:gd name="T18" fmla="*/ 8 w 10"/>
                <a:gd name="T19" fmla="*/ 17 h 20"/>
                <a:gd name="T20" fmla="*/ 10 w 10"/>
                <a:gd name="T21" fmla="*/ 17 h 20"/>
                <a:gd name="T22" fmla="*/ 10 w 10"/>
                <a:gd name="T23" fmla="*/ 20 h 20"/>
                <a:gd name="T24" fmla="*/ 7 w 10"/>
                <a:gd name="T25" fmla="*/ 20 h 20"/>
                <a:gd name="T26" fmla="*/ 2 w 10"/>
                <a:gd name="T27" fmla="*/ 16 h 20"/>
                <a:gd name="T28" fmla="*/ 2 w 10"/>
                <a:gd name="T29" fmla="*/ 8 h 20"/>
                <a:gd name="T30" fmla="*/ 0 w 10"/>
                <a:gd name="T31" fmla="*/ 8 h 20"/>
                <a:gd name="T32" fmla="*/ 0 w 10"/>
                <a:gd name="T3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20">
                  <a:moveTo>
                    <a:pt x="0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17"/>
                    <a:pt x="8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9" y="20"/>
                    <a:pt x="8" y="20"/>
                    <a:pt x="7" y="20"/>
                  </a:cubicBezTo>
                  <a:cubicBezTo>
                    <a:pt x="3" y="20"/>
                    <a:pt x="2" y="19"/>
                    <a:pt x="2" y="16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6" name="Freeform 70">
              <a:extLst>
                <a:ext uri="{FF2B5EF4-FFF2-40B4-BE49-F238E27FC236}">
                  <a16:creationId xmlns:a16="http://schemas.microsoft.com/office/drawing/2014/main" id="{292CE3D7-BD46-42D9-95F7-1207CEADB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8" y="2310"/>
              <a:ext cx="36" cy="41"/>
            </a:xfrm>
            <a:custGeom>
              <a:avLst/>
              <a:gdLst>
                <a:gd name="T0" fmla="*/ 15 w 15"/>
                <a:gd name="T1" fmla="*/ 12 h 17"/>
                <a:gd name="T2" fmla="*/ 15 w 15"/>
                <a:gd name="T3" fmla="*/ 16 h 17"/>
                <a:gd name="T4" fmla="*/ 11 w 15"/>
                <a:gd name="T5" fmla="*/ 16 h 17"/>
                <a:gd name="T6" fmla="*/ 11 w 15"/>
                <a:gd name="T7" fmla="*/ 14 h 17"/>
                <a:gd name="T8" fmla="*/ 6 w 15"/>
                <a:gd name="T9" fmla="*/ 17 h 17"/>
                <a:gd name="T10" fmla="*/ 0 w 15"/>
                <a:gd name="T11" fmla="*/ 10 h 17"/>
                <a:gd name="T12" fmla="*/ 0 w 15"/>
                <a:gd name="T13" fmla="*/ 0 h 17"/>
                <a:gd name="T14" fmla="*/ 4 w 15"/>
                <a:gd name="T15" fmla="*/ 0 h 17"/>
                <a:gd name="T16" fmla="*/ 4 w 15"/>
                <a:gd name="T17" fmla="*/ 9 h 17"/>
                <a:gd name="T18" fmla="*/ 7 w 15"/>
                <a:gd name="T19" fmla="*/ 13 h 17"/>
                <a:gd name="T20" fmla="*/ 11 w 15"/>
                <a:gd name="T21" fmla="*/ 8 h 17"/>
                <a:gd name="T22" fmla="*/ 11 w 15"/>
                <a:gd name="T23" fmla="*/ 0 h 17"/>
                <a:gd name="T24" fmla="*/ 15 w 15"/>
                <a:gd name="T25" fmla="*/ 0 h 17"/>
                <a:gd name="T26" fmla="*/ 15 w 15"/>
                <a:gd name="T2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7">
                  <a:moveTo>
                    <a:pt x="15" y="12"/>
                  </a:moveTo>
                  <a:cubicBezTo>
                    <a:pt x="15" y="13"/>
                    <a:pt x="15" y="15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5"/>
                    <a:pt x="11" y="14"/>
                  </a:cubicBezTo>
                  <a:cubicBezTo>
                    <a:pt x="10" y="15"/>
                    <a:pt x="9" y="17"/>
                    <a:pt x="6" y="17"/>
                  </a:cubicBezTo>
                  <a:cubicBezTo>
                    <a:pt x="3" y="17"/>
                    <a:pt x="0" y="15"/>
                    <a:pt x="0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8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15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7" name="Freeform 71">
              <a:extLst>
                <a:ext uri="{FF2B5EF4-FFF2-40B4-BE49-F238E27FC236}">
                  <a16:creationId xmlns:a16="http://schemas.microsoft.com/office/drawing/2014/main" id="{F3AA6CF2-9E3D-4A12-950F-0DDDBF0AC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1" y="2300"/>
              <a:ext cx="24" cy="48"/>
            </a:xfrm>
            <a:custGeom>
              <a:avLst/>
              <a:gdLst>
                <a:gd name="T0" fmla="*/ 0 w 10"/>
                <a:gd name="T1" fmla="*/ 4 h 20"/>
                <a:gd name="T2" fmla="*/ 2 w 10"/>
                <a:gd name="T3" fmla="*/ 4 h 20"/>
                <a:gd name="T4" fmla="*/ 2 w 10"/>
                <a:gd name="T5" fmla="*/ 0 h 20"/>
                <a:gd name="T6" fmla="*/ 7 w 10"/>
                <a:gd name="T7" fmla="*/ 0 h 20"/>
                <a:gd name="T8" fmla="*/ 7 w 10"/>
                <a:gd name="T9" fmla="*/ 4 h 20"/>
                <a:gd name="T10" fmla="*/ 10 w 10"/>
                <a:gd name="T11" fmla="*/ 4 h 20"/>
                <a:gd name="T12" fmla="*/ 10 w 10"/>
                <a:gd name="T13" fmla="*/ 8 h 20"/>
                <a:gd name="T14" fmla="*/ 7 w 10"/>
                <a:gd name="T15" fmla="*/ 8 h 20"/>
                <a:gd name="T16" fmla="*/ 7 w 10"/>
                <a:gd name="T17" fmla="*/ 15 h 20"/>
                <a:gd name="T18" fmla="*/ 8 w 10"/>
                <a:gd name="T19" fmla="*/ 17 h 20"/>
                <a:gd name="T20" fmla="*/ 10 w 10"/>
                <a:gd name="T21" fmla="*/ 17 h 20"/>
                <a:gd name="T22" fmla="*/ 10 w 10"/>
                <a:gd name="T23" fmla="*/ 20 h 20"/>
                <a:gd name="T24" fmla="*/ 7 w 10"/>
                <a:gd name="T25" fmla="*/ 20 h 20"/>
                <a:gd name="T26" fmla="*/ 2 w 10"/>
                <a:gd name="T27" fmla="*/ 16 h 20"/>
                <a:gd name="T28" fmla="*/ 2 w 10"/>
                <a:gd name="T29" fmla="*/ 8 h 20"/>
                <a:gd name="T30" fmla="*/ 0 w 10"/>
                <a:gd name="T31" fmla="*/ 8 h 20"/>
                <a:gd name="T32" fmla="*/ 0 w 10"/>
                <a:gd name="T3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20">
                  <a:moveTo>
                    <a:pt x="0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17"/>
                    <a:pt x="8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9" y="20"/>
                    <a:pt x="8" y="20"/>
                    <a:pt x="7" y="20"/>
                  </a:cubicBezTo>
                  <a:cubicBezTo>
                    <a:pt x="3" y="20"/>
                    <a:pt x="2" y="19"/>
                    <a:pt x="2" y="16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8" name="Freeform 72">
              <a:extLst>
                <a:ext uri="{FF2B5EF4-FFF2-40B4-BE49-F238E27FC236}">
                  <a16:creationId xmlns:a16="http://schemas.microsoft.com/office/drawing/2014/main" id="{E1FB8089-A67F-4F76-BB99-29132EF3B1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9" y="2310"/>
              <a:ext cx="38" cy="41"/>
            </a:xfrm>
            <a:custGeom>
              <a:avLst/>
              <a:gdLst>
                <a:gd name="T0" fmla="*/ 4 w 16"/>
                <a:gd name="T1" fmla="*/ 9 h 17"/>
                <a:gd name="T2" fmla="*/ 8 w 16"/>
                <a:gd name="T3" fmla="*/ 13 h 17"/>
                <a:gd name="T4" fmla="*/ 12 w 16"/>
                <a:gd name="T5" fmla="*/ 11 h 17"/>
                <a:gd name="T6" fmla="*/ 16 w 16"/>
                <a:gd name="T7" fmla="*/ 11 h 17"/>
                <a:gd name="T8" fmla="*/ 8 w 16"/>
                <a:gd name="T9" fmla="*/ 17 h 17"/>
                <a:gd name="T10" fmla="*/ 0 w 16"/>
                <a:gd name="T11" fmla="*/ 8 h 17"/>
                <a:gd name="T12" fmla="*/ 8 w 16"/>
                <a:gd name="T13" fmla="*/ 0 h 17"/>
                <a:gd name="T14" fmla="*/ 16 w 16"/>
                <a:gd name="T15" fmla="*/ 8 h 17"/>
                <a:gd name="T16" fmla="*/ 16 w 16"/>
                <a:gd name="T17" fmla="*/ 9 h 17"/>
                <a:gd name="T18" fmla="*/ 4 w 16"/>
                <a:gd name="T19" fmla="*/ 9 h 17"/>
                <a:gd name="T20" fmla="*/ 12 w 16"/>
                <a:gd name="T21" fmla="*/ 7 h 17"/>
                <a:gd name="T22" fmla="*/ 8 w 16"/>
                <a:gd name="T23" fmla="*/ 3 h 17"/>
                <a:gd name="T24" fmla="*/ 4 w 16"/>
                <a:gd name="T25" fmla="*/ 7 h 17"/>
                <a:gd name="T26" fmla="*/ 12 w 16"/>
                <a:gd name="T27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7">
                  <a:moveTo>
                    <a:pt x="4" y="9"/>
                  </a:moveTo>
                  <a:cubicBezTo>
                    <a:pt x="4" y="12"/>
                    <a:pt x="6" y="13"/>
                    <a:pt x="8" y="13"/>
                  </a:cubicBezTo>
                  <a:cubicBezTo>
                    <a:pt x="10" y="13"/>
                    <a:pt x="11" y="13"/>
                    <a:pt x="12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4"/>
                    <a:pt x="13" y="17"/>
                    <a:pt x="8" y="17"/>
                  </a:cubicBezTo>
                  <a:cubicBezTo>
                    <a:pt x="2" y="17"/>
                    <a:pt x="0" y="12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6" y="4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lnTo>
                    <a:pt x="4" y="9"/>
                  </a:lnTo>
                  <a:close/>
                  <a:moveTo>
                    <a:pt x="12" y="7"/>
                  </a:moveTo>
                  <a:cubicBezTo>
                    <a:pt x="12" y="5"/>
                    <a:pt x="11" y="3"/>
                    <a:pt x="8" y="3"/>
                  </a:cubicBezTo>
                  <a:cubicBezTo>
                    <a:pt x="6" y="3"/>
                    <a:pt x="5" y="5"/>
                    <a:pt x="4" y="7"/>
                  </a:cubicBezTo>
                  <a:lnTo>
                    <a:pt x="12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9" name="Freeform 73">
              <a:extLst>
                <a:ext uri="{FF2B5EF4-FFF2-40B4-BE49-F238E27FC236}">
                  <a16:creationId xmlns:a16="http://schemas.microsoft.com/office/drawing/2014/main" id="{DA57619C-EAD7-472F-8FD7-6282ED125C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1" y="1971"/>
              <a:ext cx="180" cy="165"/>
            </a:xfrm>
            <a:custGeom>
              <a:avLst/>
              <a:gdLst>
                <a:gd name="T0" fmla="*/ 60 w 76"/>
                <a:gd name="T1" fmla="*/ 54 h 68"/>
                <a:gd name="T2" fmla="*/ 60 w 76"/>
                <a:gd name="T3" fmla="*/ 35 h 68"/>
                <a:gd name="T4" fmla="*/ 62 w 76"/>
                <a:gd name="T5" fmla="*/ 24 h 68"/>
                <a:gd name="T6" fmla="*/ 38 w 76"/>
                <a:gd name="T7" fmla="*/ 0 h 68"/>
                <a:gd name="T8" fmla="*/ 14 w 76"/>
                <a:gd name="T9" fmla="*/ 24 h 68"/>
                <a:gd name="T10" fmla="*/ 17 w 76"/>
                <a:gd name="T11" fmla="*/ 35 h 68"/>
                <a:gd name="T12" fmla="*/ 17 w 76"/>
                <a:gd name="T13" fmla="*/ 54 h 68"/>
                <a:gd name="T14" fmla="*/ 0 w 76"/>
                <a:gd name="T15" fmla="*/ 54 h 68"/>
                <a:gd name="T16" fmla="*/ 0 w 76"/>
                <a:gd name="T17" fmla="*/ 68 h 68"/>
                <a:gd name="T18" fmla="*/ 76 w 76"/>
                <a:gd name="T19" fmla="*/ 68 h 68"/>
                <a:gd name="T20" fmla="*/ 76 w 76"/>
                <a:gd name="T21" fmla="*/ 54 h 68"/>
                <a:gd name="T22" fmla="*/ 60 w 76"/>
                <a:gd name="T23" fmla="*/ 54 h 68"/>
                <a:gd name="T24" fmla="*/ 46 w 76"/>
                <a:gd name="T25" fmla="*/ 54 h 68"/>
                <a:gd name="T26" fmla="*/ 30 w 76"/>
                <a:gd name="T27" fmla="*/ 54 h 68"/>
                <a:gd name="T28" fmla="*/ 30 w 76"/>
                <a:gd name="T29" fmla="*/ 47 h 68"/>
                <a:gd name="T30" fmla="*/ 46 w 76"/>
                <a:gd name="T31" fmla="*/ 47 h 68"/>
                <a:gd name="T32" fmla="*/ 46 w 76"/>
                <a:gd name="T33" fmla="*/ 54 h 68"/>
                <a:gd name="T34" fmla="*/ 40 w 76"/>
                <a:gd name="T35" fmla="*/ 35 h 68"/>
                <a:gd name="T36" fmla="*/ 40 w 76"/>
                <a:gd name="T37" fmla="*/ 35 h 68"/>
                <a:gd name="T38" fmla="*/ 38 w 76"/>
                <a:gd name="T39" fmla="*/ 35 h 68"/>
                <a:gd name="T40" fmla="*/ 36 w 76"/>
                <a:gd name="T41" fmla="*/ 35 h 68"/>
                <a:gd name="T42" fmla="*/ 36 w 76"/>
                <a:gd name="T43" fmla="*/ 35 h 68"/>
                <a:gd name="T44" fmla="*/ 28 w 76"/>
                <a:gd name="T45" fmla="*/ 28 h 68"/>
                <a:gd name="T46" fmla="*/ 28 w 76"/>
                <a:gd name="T47" fmla="*/ 27 h 68"/>
                <a:gd name="T48" fmla="*/ 28 w 76"/>
                <a:gd name="T49" fmla="*/ 26 h 68"/>
                <a:gd name="T50" fmla="*/ 27 w 76"/>
                <a:gd name="T51" fmla="*/ 24 h 68"/>
                <a:gd name="T52" fmla="*/ 27 w 76"/>
                <a:gd name="T53" fmla="*/ 24 h 68"/>
                <a:gd name="T54" fmla="*/ 38 w 76"/>
                <a:gd name="T55" fmla="*/ 14 h 68"/>
                <a:gd name="T56" fmla="*/ 49 w 76"/>
                <a:gd name="T57" fmla="*/ 24 h 68"/>
                <a:gd name="T58" fmla="*/ 49 w 76"/>
                <a:gd name="T59" fmla="*/ 24 h 68"/>
                <a:gd name="T60" fmla="*/ 49 w 76"/>
                <a:gd name="T61" fmla="*/ 26 h 68"/>
                <a:gd name="T62" fmla="*/ 48 w 76"/>
                <a:gd name="T63" fmla="*/ 27 h 68"/>
                <a:gd name="T64" fmla="*/ 48 w 76"/>
                <a:gd name="T65" fmla="*/ 28 h 68"/>
                <a:gd name="T66" fmla="*/ 40 w 76"/>
                <a:gd name="T67" fmla="*/ 3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" h="68">
                  <a:moveTo>
                    <a:pt x="60" y="54"/>
                  </a:moveTo>
                  <a:cubicBezTo>
                    <a:pt x="60" y="35"/>
                    <a:pt x="60" y="35"/>
                    <a:pt x="60" y="35"/>
                  </a:cubicBezTo>
                  <a:cubicBezTo>
                    <a:pt x="61" y="32"/>
                    <a:pt x="62" y="28"/>
                    <a:pt x="62" y="24"/>
                  </a:cubicBezTo>
                  <a:cubicBezTo>
                    <a:pt x="62" y="11"/>
                    <a:pt x="51" y="0"/>
                    <a:pt x="38" y="0"/>
                  </a:cubicBezTo>
                  <a:cubicBezTo>
                    <a:pt x="25" y="0"/>
                    <a:pt x="14" y="11"/>
                    <a:pt x="14" y="24"/>
                  </a:cubicBezTo>
                  <a:cubicBezTo>
                    <a:pt x="14" y="28"/>
                    <a:pt x="15" y="32"/>
                    <a:pt x="17" y="35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6" y="54"/>
                    <a:pt x="76" y="54"/>
                    <a:pt x="76" y="54"/>
                  </a:cubicBezTo>
                  <a:lnTo>
                    <a:pt x="60" y="54"/>
                  </a:lnTo>
                  <a:close/>
                  <a:moveTo>
                    <a:pt x="46" y="54"/>
                  </a:moveTo>
                  <a:cubicBezTo>
                    <a:pt x="30" y="54"/>
                    <a:pt x="30" y="54"/>
                    <a:pt x="30" y="54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35" y="49"/>
                    <a:pt x="41" y="49"/>
                    <a:pt x="46" y="47"/>
                  </a:cubicBezTo>
                  <a:lnTo>
                    <a:pt x="46" y="54"/>
                  </a:lnTo>
                  <a:close/>
                  <a:moveTo>
                    <a:pt x="40" y="35"/>
                  </a:moveTo>
                  <a:cubicBezTo>
                    <a:pt x="40" y="35"/>
                    <a:pt x="40" y="35"/>
                    <a:pt x="40" y="35"/>
                  </a:cubicBezTo>
                  <a:cubicBezTo>
                    <a:pt x="40" y="35"/>
                    <a:pt x="39" y="35"/>
                    <a:pt x="38" y="35"/>
                  </a:cubicBezTo>
                  <a:cubicBezTo>
                    <a:pt x="37" y="35"/>
                    <a:pt x="37" y="35"/>
                    <a:pt x="36" y="35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2" y="34"/>
                    <a:pt x="29" y="31"/>
                    <a:pt x="28" y="28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6"/>
                    <a:pt x="28" y="26"/>
                  </a:cubicBezTo>
                  <a:cubicBezTo>
                    <a:pt x="27" y="26"/>
                    <a:pt x="27" y="25"/>
                    <a:pt x="27" y="24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7" y="18"/>
                    <a:pt x="32" y="14"/>
                    <a:pt x="38" y="14"/>
                  </a:cubicBezTo>
                  <a:cubicBezTo>
                    <a:pt x="44" y="14"/>
                    <a:pt x="49" y="18"/>
                    <a:pt x="49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9" y="25"/>
                    <a:pt x="49" y="26"/>
                    <a:pt x="49" y="26"/>
                  </a:cubicBezTo>
                  <a:cubicBezTo>
                    <a:pt x="49" y="26"/>
                    <a:pt x="48" y="27"/>
                    <a:pt x="48" y="27"/>
                  </a:cubicBezTo>
                  <a:cubicBezTo>
                    <a:pt x="48" y="27"/>
                    <a:pt x="48" y="27"/>
                    <a:pt x="48" y="28"/>
                  </a:cubicBezTo>
                  <a:cubicBezTo>
                    <a:pt x="47" y="31"/>
                    <a:pt x="44" y="34"/>
                    <a:pt x="40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0" name="Freeform 74">
              <a:extLst>
                <a:ext uri="{FF2B5EF4-FFF2-40B4-BE49-F238E27FC236}">
                  <a16:creationId xmlns:a16="http://schemas.microsoft.com/office/drawing/2014/main" id="{60BDD123-FE55-4C50-B4B6-3CC9DEFEC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1" y="1957"/>
              <a:ext cx="188" cy="408"/>
            </a:xfrm>
            <a:custGeom>
              <a:avLst/>
              <a:gdLst>
                <a:gd name="T0" fmla="*/ 31 w 79"/>
                <a:gd name="T1" fmla="*/ 84 h 169"/>
                <a:gd name="T2" fmla="*/ 73 w 79"/>
                <a:gd name="T3" fmla="*/ 0 h 169"/>
                <a:gd name="T4" fmla="*/ 41 w 79"/>
                <a:gd name="T5" fmla="*/ 0 h 169"/>
                <a:gd name="T6" fmla="*/ 2 w 79"/>
                <a:gd name="T7" fmla="*/ 78 h 169"/>
                <a:gd name="T8" fmla="*/ 2 w 79"/>
                <a:gd name="T9" fmla="*/ 91 h 169"/>
                <a:gd name="T10" fmla="*/ 47 w 79"/>
                <a:gd name="T11" fmla="*/ 169 h 169"/>
                <a:gd name="T12" fmla="*/ 47 w 79"/>
                <a:gd name="T13" fmla="*/ 169 h 169"/>
                <a:gd name="T14" fmla="*/ 79 w 79"/>
                <a:gd name="T15" fmla="*/ 169 h 169"/>
                <a:gd name="T16" fmla="*/ 79 w 79"/>
                <a:gd name="T17" fmla="*/ 169 h 169"/>
                <a:gd name="T18" fmla="*/ 31 w 79"/>
                <a:gd name="T19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" h="169">
                  <a:moveTo>
                    <a:pt x="31" y="84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0" y="82"/>
                    <a:pt x="0" y="87"/>
                    <a:pt x="2" y="91"/>
                  </a:cubicBezTo>
                  <a:cubicBezTo>
                    <a:pt x="47" y="169"/>
                    <a:pt x="47" y="169"/>
                    <a:pt x="47" y="169"/>
                  </a:cubicBezTo>
                  <a:cubicBezTo>
                    <a:pt x="47" y="169"/>
                    <a:pt x="47" y="169"/>
                    <a:pt x="47" y="169"/>
                  </a:cubicBezTo>
                  <a:cubicBezTo>
                    <a:pt x="79" y="169"/>
                    <a:pt x="79" y="169"/>
                    <a:pt x="79" y="169"/>
                  </a:cubicBezTo>
                  <a:cubicBezTo>
                    <a:pt x="79" y="169"/>
                    <a:pt x="79" y="169"/>
                    <a:pt x="79" y="169"/>
                  </a:cubicBezTo>
                  <a:lnTo>
                    <a:pt x="31" y="84"/>
                  </a:lnTo>
                  <a:close/>
                </a:path>
              </a:pathLst>
            </a:custGeom>
            <a:solidFill>
              <a:srgbClr val="62C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1" name="Freeform 75">
              <a:extLst>
                <a:ext uri="{FF2B5EF4-FFF2-40B4-BE49-F238E27FC236}">
                  <a16:creationId xmlns:a16="http://schemas.microsoft.com/office/drawing/2014/main" id="{863C286C-A1DE-40A2-A4DD-64CEEBFA5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" y="1957"/>
              <a:ext cx="67" cy="408"/>
            </a:xfrm>
            <a:custGeom>
              <a:avLst/>
              <a:gdLst>
                <a:gd name="T0" fmla="*/ 67 w 67"/>
                <a:gd name="T1" fmla="*/ 408 h 408"/>
                <a:gd name="T2" fmla="*/ 67 w 67"/>
                <a:gd name="T3" fmla="*/ 0 h 408"/>
                <a:gd name="T4" fmla="*/ 0 w 67"/>
                <a:gd name="T5" fmla="*/ 0 h 408"/>
                <a:gd name="T6" fmla="*/ 0 w 67"/>
                <a:gd name="T7" fmla="*/ 408 h 408"/>
                <a:gd name="T8" fmla="*/ 0 w 67"/>
                <a:gd name="T9" fmla="*/ 408 h 408"/>
                <a:gd name="T10" fmla="*/ 67 w 67"/>
                <a:gd name="T11" fmla="*/ 408 h 408"/>
                <a:gd name="T12" fmla="*/ 67 w 67"/>
                <a:gd name="T13" fmla="*/ 408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408">
                  <a:moveTo>
                    <a:pt x="67" y="408"/>
                  </a:moveTo>
                  <a:lnTo>
                    <a:pt x="67" y="0"/>
                  </a:lnTo>
                  <a:lnTo>
                    <a:pt x="0" y="0"/>
                  </a:lnTo>
                  <a:lnTo>
                    <a:pt x="0" y="408"/>
                  </a:lnTo>
                  <a:lnTo>
                    <a:pt x="0" y="408"/>
                  </a:lnTo>
                  <a:lnTo>
                    <a:pt x="67" y="408"/>
                  </a:lnTo>
                  <a:lnTo>
                    <a:pt x="67" y="408"/>
                  </a:lnTo>
                  <a:close/>
                </a:path>
              </a:pathLst>
            </a:custGeom>
            <a:solidFill>
              <a:srgbClr val="9070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2" name="Freeform 76">
              <a:extLst>
                <a:ext uri="{FF2B5EF4-FFF2-40B4-BE49-F238E27FC236}">
                  <a16:creationId xmlns:a16="http://schemas.microsoft.com/office/drawing/2014/main" id="{2AFDE432-347E-47C2-8A73-C68E675FE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2" y="1957"/>
              <a:ext cx="181" cy="408"/>
            </a:xfrm>
            <a:custGeom>
              <a:avLst/>
              <a:gdLst>
                <a:gd name="T0" fmla="*/ 181 w 181"/>
                <a:gd name="T1" fmla="*/ 341 h 408"/>
                <a:gd name="T2" fmla="*/ 69 w 181"/>
                <a:gd name="T3" fmla="*/ 341 h 408"/>
                <a:gd name="T4" fmla="*/ 69 w 181"/>
                <a:gd name="T5" fmla="*/ 0 h 408"/>
                <a:gd name="T6" fmla="*/ 0 w 181"/>
                <a:gd name="T7" fmla="*/ 0 h 408"/>
                <a:gd name="T8" fmla="*/ 0 w 181"/>
                <a:gd name="T9" fmla="*/ 408 h 408"/>
                <a:gd name="T10" fmla="*/ 0 w 181"/>
                <a:gd name="T11" fmla="*/ 408 h 408"/>
                <a:gd name="T12" fmla="*/ 19 w 181"/>
                <a:gd name="T13" fmla="*/ 408 h 408"/>
                <a:gd name="T14" fmla="*/ 69 w 181"/>
                <a:gd name="T15" fmla="*/ 408 h 408"/>
                <a:gd name="T16" fmla="*/ 181 w 181"/>
                <a:gd name="T17" fmla="*/ 408 h 408"/>
                <a:gd name="T18" fmla="*/ 181 w 181"/>
                <a:gd name="T19" fmla="*/ 408 h 408"/>
                <a:gd name="T20" fmla="*/ 181 w 181"/>
                <a:gd name="T21" fmla="*/ 341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1" h="408">
                  <a:moveTo>
                    <a:pt x="181" y="341"/>
                  </a:moveTo>
                  <a:lnTo>
                    <a:pt x="69" y="341"/>
                  </a:lnTo>
                  <a:lnTo>
                    <a:pt x="69" y="0"/>
                  </a:lnTo>
                  <a:lnTo>
                    <a:pt x="0" y="0"/>
                  </a:lnTo>
                  <a:lnTo>
                    <a:pt x="0" y="408"/>
                  </a:lnTo>
                  <a:lnTo>
                    <a:pt x="0" y="408"/>
                  </a:lnTo>
                  <a:lnTo>
                    <a:pt x="19" y="408"/>
                  </a:lnTo>
                  <a:lnTo>
                    <a:pt x="69" y="408"/>
                  </a:lnTo>
                  <a:lnTo>
                    <a:pt x="181" y="408"/>
                  </a:lnTo>
                  <a:lnTo>
                    <a:pt x="181" y="408"/>
                  </a:lnTo>
                  <a:lnTo>
                    <a:pt x="181" y="341"/>
                  </a:lnTo>
                  <a:close/>
                </a:path>
              </a:pathLst>
            </a:custGeom>
            <a:solidFill>
              <a:srgbClr val="D70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3" name="Freeform 77">
              <a:extLst>
                <a:ext uri="{FF2B5EF4-FFF2-40B4-BE49-F238E27FC236}">
                  <a16:creationId xmlns:a16="http://schemas.microsoft.com/office/drawing/2014/main" id="{781BF853-D445-4A12-B857-FC85FC5DF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5" y="1957"/>
              <a:ext cx="67" cy="408"/>
            </a:xfrm>
            <a:custGeom>
              <a:avLst/>
              <a:gdLst>
                <a:gd name="T0" fmla="*/ 0 w 67"/>
                <a:gd name="T1" fmla="*/ 408 h 408"/>
                <a:gd name="T2" fmla="*/ 0 w 67"/>
                <a:gd name="T3" fmla="*/ 408 h 408"/>
                <a:gd name="T4" fmla="*/ 67 w 67"/>
                <a:gd name="T5" fmla="*/ 408 h 408"/>
                <a:gd name="T6" fmla="*/ 67 w 67"/>
                <a:gd name="T7" fmla="*/ 408 h 408"/>
                <a:gd name="T8" fmla="*/ 67 w 67"/>
                <a:gd name="T9" fmla="*/ 0 h 408"/>
                <a:gd name="T10" fmla="*/ 0 w 67"/>
                <a:gd name="T11" fmla="*/ 0 h 408"/>
                <a:gd name="T12" fmla="*/ 0 w 67"/>
                <a:gd name="T13" fmla="*/ 408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408">
                  <a:moveTo>
                    <a:pt x="0" y="408"/>
                  </a:moveTo>
                  <a:lnTo>
                    <a:pt x="0" y="408"/>
                  </a:lnTo>
                  <a:lnTo>
                    <a:pt x="67" y="408"/>
                  </a:lnTo>
                  <a:lnTo>
                    <a:pt x="67" y="408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408"/>
                  </a:lnTo>
                  <a:close/>
                </a:path>
              </a:pathLst>
            </a:custGeom>
            <a:solidFill>
              <a:srgbClr val="0047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4" name="Freeform 78">
              <a:extLst>
                <a:ext uri="{FF2B5EF4-FFF2-40B4-BE49-F238E27FC236}">
                  <a16:creationId xmlns:a16="http://schemas.microsoft.com/office/drawing/2014/main" id="{D8AD9EE1-503C-4AC0-9DF7-6B1866D6FF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7" y="1954"/>
              <a:ext cx="195" cy="411"/>
            </a:xfrm>
            <a:custGeom>
              <a:avLst/>
              <a:gdLst>
                <a:gd name="T0" fmla="*/ 82 w 82"/>
                <a:gd name="T1" fmla="*/ 142 h 170"/>
                <a:gd name="T2" fmla="*/ 49 w 82"/>
                <a:gd name="T3" fmla="*/ 142 h 170"/>
                <a:gd name="T4" fmla="*/ 46 w 82"/>
                <a:gd name="T5" fmla="*/ 139 h 170"/>
                <a:gd name="T6" fmla="*/ 46 w 82"/>
                <a:gd name="T7" fmla="*/ 106 h 170"/>
                <a:gd name="T8" fmla="*/ 42 w 82"/>
                <a:gd name="T9" fmla="*/ 96 h 170"/>
                <a:gd name="T10" fmla="*/ 33 w 82"/>
                <a:gd name="T11" fmla="*/ 87 h 170"/>
                <a:gd name="T12" fmla="*/ 43 w 82"/>
                <a:gd name="T13" fmla="*/ 74 h 170"/>
                <a:gd name="T14" fmla="*/ 45 w 82"/>
                <a:gd name="T15" fmla="*/ 65 h 170"/>
                <a:gd name="T16" fmla="*/ 45 w 82"/>
                <a:gd name="T17" fmla="*/ 32 h 170"/>
                <a:gd name="T18" fmla="*/ 49 w 82"/>
                <a:gd name="T19" fmla="*/ 29 h 170"/>
                <a:gd name="T20" fmla="*/ 82 w 82"/>
                <a:gd name="T21" fmla="*/ 29 h 170"/>
                <a:gd name="T22" fmla="*/ 82 w 82"/>
                <a:gd name="T23" fmla="*/ 1 h 170"/>
                <a:gd name="T24" fmla="*/ 82 w 82"/>
                <a:gd name="T25" fmla="*/ 0 h 170"/>
                <a:gd name="T26" fmla="*/ 49 w 82"/>
                <a:gd name="T27" fmla="*/ 0 h 170"/>
                <a:gd name="T28" fmla="*/ 41 w 82"/>
                <a:gd name="T29" fmla="*/ 1 h 170"/>
                <a:gd name="T30" fmla="*/ 17 w 82"/>
                <a:gd name="T31" fmla="*/ 32 h 170"/>
                <a:gd name="T32" fmla="*/ 17 w 82"/>
                <a:gd name="T33" fmla="*/ 61 h 170"/>
                <a:gd name="T34" fmla="*/ 4 w 82"/>
                <a:gd name="T35" fmla="*/ 80 h 170"/>
                <a:gd name="T36" fmla="*/ 5 w 82"/>
                <a:gd name="T37" fmla="*/ 98 h 170"/>
                <a:gd name="T38" fmla="*/ 18 w 82"/>
                <a:gd name="T39" fmla="*/ 111 h 170"/>
                <a:gd name="T40" fmla="*/ 18 w 82"/>
                <a:gd name="T41" fmla="*/ 139 h 170"/>
                <a:gd name="T42" fmla="*/ 45 w 82"/>
                <a:gd name="T43" fmla="*/ 170 h 170"/>
                <a:gd name="T44" fmla="*/ 47 w 82"/>
                <a:gd name="T45" fmla="*/ 170 h 170"/>
                <a:gd name="T46" fmla="*/ 49 w 82"/>
                <a:gd name="T47" fmla="*/ 170 h 170"/>
                <a:gd name="T48" fmla="*/ 82 w 82"/>
                <a:gd name="T49" fmla="*/ 170 h 170"/>
                <a:gd name="T50" fmla="*/ 82 w 82"/>
                <a:gd name="T51" fmla="*/ 170 h 170"/>
                <a:gd name="T52" fmla="*/ 82 w 82"/>
                <a:gd name="T53" fmla="*/ 170 h 170"/>
                <a:gd name="T54" fmla="*/ 82 w 82"/>
                <a:gd name="T55" fmla="*/ 14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2" h="170">
                  <a:moveTo>
                    <a:pt x="82" y="142"/>
                  </a:moveTo>
                  <a:cubicBezTo>
                    <a:pt x="49" y="142"/>
                    <a:pt x="49" y="142"/>
                    <a:pt x="49" y="142"/>
                  </a:cubicBezTo>
                  <a:cubicBezTo>
                    <a:pt x="47" y="142"/>
                    <a:pt x="46" y="140"/>
                    <a:pt x="46" y="139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2"/>
                    <a:pt x="45" y="99"/>
                    <a:pt x="42" y="96"/>
                  </a:cubicBezTo>
                  <a:cubicBezTo>
                    <a:pt x="33" y="87"/>
                    <a:pt x="33" y="87"/>
                    <a:pt x="33" y="87"/>
                  </a:cubicBezTo>
                  <a:cubicBezTo>
                    <a:pt x="43" y="74"/>
                    <a:pt x="43" y="74"/>
                    <a:pt x="43" y="74"/>
                  </a:cubicBezTo>
                  <a:cubicBezTo>
                    <a:pt x="44" y="71"/>
                    <a:pt x="45" y="68"/>
                    <a:pt x="45" y="65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0"/>
                    <a:pt x="47" y="29"/>
                    <a:pt x="49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2" y="1"/>
                    <a:pt x="82" y="1"/>
                    <a:pt x="82" y="1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6" y="0"/>
                    <a:pt x="43" y="1"/>
                    <a:pt x="41" y="1"/>
                  </a:cubicBezTo>
                  <a:cubicBezTo>
                    <a:pt x="27" y="5"/>
                    <a:pt x="17" y="17"/>
                    <a:pt x="17" y="32"/>
                  </a:cubicBezTo>
                  <a:cubicBezTo>
                    <a:pt x="17" y="61"/>
                    <a:pt x="17" y="61"/>
                    <a:pt x="17" y="61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0" y="85"/>
                    <a:pt x="0" y="93"/>
                    <a:pt x="5" y="98"/>
                  </a:cubicBezTo>
                  <a:cubicBezTo>
                    <a:pt x="18" y="111"/>
                    <a:pt x="18" y="111"/>
                    <a:pt x="18" y="111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18" y="155"/>
                    <a:pt x="30" y="168"/>
                    <a:pt x="45" y="170"/>
                  </a:cubicBezTo>
                  <a:cubicBezTo>
                    <a:pt x="46" y="170"/>
                    <a:pt x="46" y="170"/>
                    <a:pt x="47" y="170"/>
                  </a:cubicBezTo>
                  <a:cubicBezTo>
                    <a:pt x="48" y="170"/>
                    <a:pt x="49" y="170"/>
                    <a:pt x="49" y="170"/>
                  </a:cubicBezTo>
                  <a:cubicBezTo>
                    <a:pt x="82" y="170"/>
                    <a:pt x="82" y="170"/>
                    <a:pt x="82" y="170"/>
                  </a:cubicBezTo>
                  <a:cubicBezTo>
                    <a:pt x="82" y="170"/>
                    <a:pt x="82" y="170"/>
                    <a:pt x="82" y="170"/>
                  </a:cubicBezTo>
                  <a:cubicBezTo>
                    <a:pt x="82" y="170"/>
                    <a:pt x="82" y="170"/>
                    <a:pt x="82" y="170"/>
                  </a:cubicBezTo>
                  <a:lnTo>
                    <a:pt x="82" y="142"/>
                  </a:lnTo>
                  <a:close/>
                </a:path>
              </a:pathLst>
            </a:custGeom>
            <a:solidFill>
              <a:srgbClr val="ED9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85" name="텍스트 개체 틀 7">
            <a:extLst>
              <a:ext uri="{FF2B5EF4-FFF2-40B4-BE49-F238E27FC236}">
                <a16:creationId xmlns:a16="http://schemas.microsoft.com/office/drawing/2014/main" id="{CB13E3FA-EFE1-4DD3-924A-2D285CFA2B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4278" y="380897"/>
            <a:ext cx="7116372" cy="153888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ko-KR" altLang="en-US" sz="1000" b="0" i="0" u="none" strike="noStrike" kern="1200" cap="none" spc="-100" normalizeH="0" baseline="0">
                <a:ln>
                  <a:noFill/>
                </a:ln>
                <a:gradFill>
                  <a:gsLst>
                    <a:gs pos="100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맑은 고딕"/>
                <a:ea typeface="맑은 고딕"/>
                <a:cs typeface="+mn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/>
              <a:t>본 자료의 제목을 입력하세요</a:t>
            </a:r>
          </a:p>
        </p:txBody>
      </p:sp>
      <p:pic>
        <p:nvPicPr>
          <p:cNvPr id="87" name="그림 86">
            <a:extLst>
              <a:ext uri="{FF2B5EF4-FFF2-40B4-BE49-F238E27FC236}">
                <a16:creationId xmlns:a16="http://schemas.microsoft.com/office/drawing/2014/main" id="{334DAE28-91B9-4BD6-A892-69FA8128FC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152" y="457841"/>
            <a:ext cx="2162118" cy="46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3818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그림 87">
            <a:extLst>
              <a:ext uri="{FF2B5EF4-FFF2-40B4-BE49-F238E27FC236}">
                <a16:creationId xmlns:a16="http://schemas.microsoft.com/office/drawing/2014/main" id="{D7B3653C-EF98-4EC3-B964-F492C5EC2C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72" b="972"/>
          <a:stretch/>
        </p:blipFill>
        <p:spPr>
          <a:xfrm>
            <a:off x="0" y="1"/>
            <a:ext cx="9906000" cy="6858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8B1CF97D-8276-426C-BCA2-FE2CBFBE6127}"/>
              </a:ext>
            </a:extLst>
          </p:cNvPr>
          <p:cNvCxnSpPr>
            <a:cxnSpLocks/>
          </p:cNvCxnSpPr>
          <p:nvPr userDrawn="1"/>
        </p:nvCxnSpPr>
        <p:spPr>
          <a:xfrm>
            <a:off x="363019" y="0"/>
            <a:ext cx="0" cy="881063"/>
          </a:xfrm>
          <a:prstGeom prst="line">
            <a:avLst/>
          </a:prstGeom>
          <a:ln w="19050">
            <a:solidFill>
              <a:srgbClr val="0A6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E605AFE8-5E21-49E6-A8EC-E0C3D85D9D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278" y="607258"/>
            <a:ext cx="7116372" cy="369332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ko-KR" altLang="en-US" sz="2400" b="1" spc="-200" baseline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ko-KR" altLang="en-US"/>
              <a:t>마스터 내용을 입력해주세요</a:t>
            </a:r>
            <a:r>
              <a:rPr lang="en-US" altLang="ko-KR"/>
              <a:t>.</a:t>
            </a:r>
            <a:endParaRPr lang="ko-KR" alt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B6C38E0-4965-4B75-BB4B-950E12620F49}"/>
              </a:ext>
            </a:extLst>
          </p:cNvPr>
          <p:cNvSpPr txBox="1">
            <a:spLocks/>
          </p:cNvSpPr>
          <p:nvPr userDrawn="1"/>
        </p:nvSpPr>
        <p:spPr>
          <a:xfrm>
            <a:off x="4872048" y="6615956"/>
            <a:ext cx="16190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5F9ED72-484E-4722-A3BA-6EB04958AF04}" type="slidenum">
              <a:rPr lang="ko-KR" altLang="en-US" sz="1000" smtClean="0">
                <a:gradFill>
                  <a:gsLst>
                    <a:gs pos="100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rPr>
              <a:pPr algn="ctr"/>
              <a:t>‹#›</a:t>
            </a:fld>
            <a:endParaRPr lang="ko-KR" altLang="en-US" sz="1000">
              <a:gradFill>
                <a:gsLst>
                  <a:gs pos="100000">
                    <a:schemeClr val="bg1">
                      <a:lumMod val="6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</a:gradFill>
            </a:endParaRPr>
          </a:p>
        </p:txBody>
      </p:sp>
      <p:grpSp>
        <p:nvGrpSpPr>
          <p:cNvPr id="15" name="Group 9">
            <a:extLst>
              <a:ext uri="{FF2B5EF4-FFF2-40B4-BE49-F238E27FC236}">
                <a16:creationId xmlns:a16="http://schemas.microsoft.com/office/drawing/2014/main" id="{F472C9AB-888E-408A-982A-DC6D4041046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706287" y="628233"/>
            <a:ext cx="1675838" cy="243724"/>
            <a:chOff x="1708" y="1954"/>
            <a:chExt cx="2826" cy="411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C5CC5627-94F9-431E-9884-B390CF57F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1" y="1959"/>
              <a:ext cx="117" cy="66"/>
            </a:xfrm>
            <a:custGeom>
              <a:avLst/>
              <a:gdLst>
                <a:gd name="T0" fmla="*/ 117 w 117"/>
                <a:gd name="T1" fmla="*/ 32 h 66"/>
                <a:gd name="T2" fmla="*/ 31 w 117"/>
                <a:gd name="T3" fmla="*/ 32 h 66"/>
                <a:gd name="T4" fmla="*/ 31 w 117"/>
                <a:gd name="T5" fmla="*/ 0 h 66"/>
                <a:gd name="T6" fmla="*/ 0 w 117"/>
                <a:gd name="T7" fmla="*/ 0 h 66"/>
                <a:gd name="T8" fmla="*/ 0 w 117"/>
                <a:gd name="T9" fmla="*/ 66 h 66"/>
                <a:gd name="T10" fmla="*/ 117 w 117"/>
                <a:gd name="T11" fmla="*/ 66 h 66"/>
                <a:gd name="T12" fmla="*/ 117 w 117"/>
                <a:gd name="T13" fmla="*/ 3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66">
                  <a:moveTo>
                    <a:pt x="117" y="32"/>
                  </a:moveTo>
                  <a:lnTo>
                    <a:pt x="31" y="32"/>
                  </a:lnTo>
                  <a:lnTo>
                    <a:pt x="31" y="0"/>
                  </a:lnTo>
                  <a:lnTo>
                    <a:pt x="0" y="0"/>
                  </a:lnTo>
                  <a:lnTo>
                    <a:pt x="0" y="66"/>
                  </a:lnTo>
                  <a:lnTo>
                    <a:pt x="117" y="66"/>
                  </a:lnTo>
                  <a:lnTo>
                    <a:pt x="117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0DFBA58E-C760-4782-90DC-FC70F6E26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" y="1991"/>
              <a:ext cx="74" cy="159"/>
            </a:xfrm>
            <a:custGeom>
              <a:avLst/>
              <a:gdLst>
                <a:gd name="T0" fmla="*/ 31 w 74"/>
                <a:gd name="T1" fmla="*/ 0 h 159"/>
                <a:gd name="T2" fmla="*/ 0 w 74"/>
                <a:gd name="T3" fmla="*/ 0 h 159"/>
                <a:gd name="T4" fmla="*/ 0 w 74"/>
                <a:gd name="T5" fmla="*/ 159 h 159"/>
                <a:gd name="T6" fmla="*/ 31 w 74"/>
                <a:gd name="T7" fmla="*/ 159 h 159"/>
                <a:gd name="T8" fmla="*/ 31 w 74"/>
                <a:gd name="T9" fmla="*/ 101 h 159"/>
                <a:gd name="T10" fmla="*/ 74 w 74"/>
                <a:gd name="T11" fmla="*/ 101 h 159"/>
                <a:gd name="T12" fmla="*/ 74 w 74"/>
                <a:gd name="T13" fmla="*/ 67 h 159"/>
                <a:gd name="T14" fmla="*/ 31 w 74"/>
                <a:gd name="T15" fmla="*/ 67 h 159"/>
                <a:gd name="T16" fmla="*/ 31 w 74"/>
                <a:gd name="T17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159">
                  <a:moveTo>
                    <a:pt x="31" y="0"/>
                  </a:moveTo>
                  <a:lnTo>
                    <a:pt x="0" y="0"/>
                  </a:lnTo>
                  <a:lnTo>
                    <a:pt x="0" y="159"/>
                  </a:lnTo>
                  <a:lnTo>
                    <a:pt x="31" y="159"/>
                  </a:lnTo>
                  <a:lnTo>
                    <a:pt x="31" y="101"/>
                  </a:lnTo>
                  <a:lnTo>
                    <a:pt x="74" y="101"/>
                  </a:lnTo>
                  <a:lnTo>
                    <a:pt x="74" y="67"/>
                  </a:lnTo>
                  <a:lnTo>
                    <a:pt x="31" y="67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10CE57DE-19A5-43AF-B925-75A0089116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61" y="2037"/>
              <a:ext cx="102" cy="104"/>
            </a:xfrm>
            <a:custGeom>
              <a:avLst/>
              <a:gdLst>
                <a:gd name="T0" fmla="*/ 21 w 43"/>
                <a:gd name="T1" fmla="*/ 43 h 43"/>
                <a:gd name="T2" fmla="*/ 43 w 43"/>
                <a:gd name="T3" fmla="*/ 22 h 43"/>
                <a:gd name="T4" fmla="*/ 21 w 43"/>
                <a:gd name="T5" fmla="*/ 0 h 43"/>
                <a:gd name="T6" fmla="*/ 0 w 43"/>
                <a:gd name="T7" fmla="*/ 22 h 43"/>
                <a:gd name="T8" fmla="*/ 21 w 43"/>
                <a:gd name="T9" fmla="*/ 43 h 43"/>
                <a:gd name="T10" fmla="*/ 21 w 43"/>
                <a:gd name="T11" fmla="*/ 13 h 43"/>
                <a:gd name="T12" fmla="*/ 30 w 43"/>
                <a:gd name="T13" fmla="*/ 22 h 43"/>
                <a:gd name="T14" fmla="*/ 21 w 43"/>
                <a:gd name="T15" fmla="*/ 30 h 43"/>
                <a:gd name="T16" fmla="*/ 13 w 43"/>
                <a:gd name="T17" fmla="*/ 22 h 43"/>
                <a:gd name="T18" fmla="*/ 21 w 43"/>
                <a:gd name="T1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3">
                  <a:moveTo>
                    <a:pt x="21" y="43"/>
                  </a:moveTo>
                  <a:cubicBezTo>
                    <a:pt x="33" y="43"/>
                    <a:pt x="43" y="34"/>
                    <a:pt x="43" y="22"/>
                  </a:cubicBezTo>
                  <a:cubicBezTo>
                    <a:pt x="43" y="10"/>
                    <a:pt x="33" y="0"/>
                    <a:pt x="21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3"/>
                    <a:pt x="21" y="43"/>
                  </a:cubicBezTo>
                  <a:close/>
                  <a:moveTo>
                    <a:pt x="21" y="13"/>
                  </a:moveTo>
                  <a:cubicBezTo>
                    <a:pt x="26" y="13"/>
                    <a:pt x="30" y="17"/>
                    <a:pt x="30" y="22"/>
                  </a:cubicBezTo>
                  <a:cubicBezTo>
                    <a:pt x="30" y="26"/>
                    <a:pt x="26" y="30"/>
                    <a:pt x="21" y="30"/>
                  </a:cubicBezTo>
                  <a:cubicBezTo>
                    <a:pt x="17" y="30"/>
                    <a:pt x="13" y="26"/>
                    <a:pt x="13" y="22"/>
                  </a:cubicBezTo>
                  <a:cubicBezTo>
                    <a:pt x="13" y="17"/>
                    <a:pt x="17" y="13"/>
                    <a:pt x="21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B24036A4-BEF0-4EE3-8417-FFB31ED2A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" y="2153"/>
              <a:ext cx="169" cy="70"/>
            </a:xfrm>
            <a:custGeom>
              <a:avLst/>
              <a:gdLst>
                <a:gd name="T0" fmla="*/ 34 w 169"/>
                <a:gd name="T1" fmla="*/ 0 h 70"/>
                <a:gd name="T2" fmla="*/ 0 w 169"/>
                <a:gd name="T3" fmla="*/ 0 h 70"/>
                <a:gd name="T4" fmla="*/ 0 w 169"/>
                <a:gd name="T5" fmla="*/ 70 h 70"/>
                <a:gd name="T6" fmla="*/ 169 w 169"/>
                <a:gd name="T7" fmla="*/ 70 h 70"/>
                <a:gd name="T8" fmla="*/ 169 w 169"/>
                <a:gd name="T9" fmla="*/ 38 h 70"/>
                <a:gd name="T10" fmla="*/ 34 w 169"/>
                <a:gd name="T11" fmla="*/ 38 h 70"/>
                <a:gd name="T12" fmla="*/ 34 w 169"/>
                <a:gd name="T1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70">
                  <a:moveTo>
                    <a:pt x="34" y="0"/>
                  </a:moveTo>
                  <a:lnTo>
                    <a:pt x="0" y="0"/>
                  </a:lnTo>
                  <a:lnTo>
                    <a:pt x="0" y="70"/>
                  </a:lnTo>
                  <a:lnTo>
                    <a:pt x="169" y="70"/>
                  </a:lnTo>
                  <a:lnTo>
                    <a:pt x="169" y="38"/>
                  </a:lnTo>
                  <a:lnTo>
                    <a:pt x="34" y="3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AB680305-2BEE-446D-924F-760A57BDC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7" y="2104"/>
              <a:ext cx="197" cy="107"/>
            </a:xfrm>
            <a:custGeom>
              <a:avLst/>
              <a:gdLst>
                <a:gd name="T0" fmla="*/ 107 w 197"/>
                <a:gd name="T1" fmla="*/ 0 h 107"/>
                <a:gd name="T2" fmla="*/ 73 w 197"/>
                <a:gd name="T3" fmla="*/ 0 h 107"/>
                <a:gd name="T4" fmla="*/ 73 w 197"/>
                <a:gd name="T5" fmla="*/ 75 h 107"/>
                <a:gd name="T6" fmla="*/ 0 w 197"/>
                <a:gd name="T7" fmla="*/ 75 h 107"/>
                <a:gd name="T8" fmla="*/ 0 w 197"/>
                <a:gd name="T9" fmla="*/ 107 h 107"/>
                <a:gd name="T10" fmla="*/ 197 w 197"/>
                <a:gd name="T11" fmla="*/ 107 h 107"/>
                <a:gd name="T12" fmla="*/ 197 w 197"/>
                <a:gd name="T13" fmla="*/ 75 h 107"/>
                <a:gd name="T14" fmla="*/ 107 w 197"/>
                <a:gd name="T15" fmla="*/ 75 h 107"/>
                <a:gd name="T16" fmla="*/ 107 w 197"/>
                <a:gd name="T1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" h="107">
                  <a:moveTo>
                    <a:pt x="107" y="0"/>
                  </a:moveTo>
                  <a:lnTo>
                    <a:pt x="73" y="0"/>
                  </a:lnTo>
                  <a:lnTo>
                    <a:pt x="73" y="75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197" y="107"/>
                  </a:lnTo>
                  <a:lnTo>
                    <a:pt x="197" y="75"/>
                  </a:lnTo>
                  <a:lnTo>
                    <a:pt x="107" y="75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B6CD9174-911B-47DC-9138-08D4CABD7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9" y="2000"/>
              <a:ext cx="173" cy="141"/>
            </a:xfrm>
            <a:custGeom>
              <a:avLst/>
              <a:gdLst>
                <a:gd name="T0" fmla="*/ 142 w 173"/>
                <a:gd name="T1" fmla="*/ 141 h 141"/>
                <a:gd name="T2" fmla="*/ 173 w 173"/>
                <a:gd name="T3" fmla="*/ 141 h 141"/>
                <a:gd name="T4" fmla="*/ 173 w 173"/>
                <a:gd name="T5" fmla="*/ 0 h 141"/>
                <a:gd name="T6" fmla="*/ 0 w 173"/>
                <a:gd name="T7" fmla="*/ 0 h 141"/>
                <a:gd name="T8" fmla="*/ 0 w 173"/>
                <a:gd name="T9" fmla="*/ 32 h 141"/>
                <a:gd name="T10" fmla="*/ 142 w 173"/>
                <a:gd name="T11" fmla="*/ 32 h 141"/>
                <a:gd name="T12" fmla="*/ 142 w 173"/>
                <a:gd name="T13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" h="141">
                  <a:moveTo>
                    <a:pt x="142" y="141"/>
                  </a:moveTo>
                  <a:lnTo>
                    <a:pt x="173" y="141"/>
                  </a:lnTo>
                  <a:lnTo>
                    <a:pt x="173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142" y="32"/>
                  </a:lnTo>
                  <a:lnTo>
                    <a:pt x="142" y="1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52966C49-9834-4D5F-A7F6-E1E132D9A3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" y="2083"/>
              <a:ext cx="185" cy="135"/>
            </a:xfrm>
            <a:custGeom>
              <a:avLst/>
              <a:gdLst>
                <a:gd name="T0" fmla="*/ 0 w 185"/>
                <a:gd name="T1" fmla="*/ 33 h 135"/>
                <a:gd name="T2" fmla="*/ 71 w 185"/>
                <a:gd name="T3" fmla="*/ 33 h 135"/>
                <a:gd name="T4" fmla="*/ 71 w 185"/>
                <a:gd name="T5" fmla="*/ 50 h 135"/>
                <a:gd name="T6" fmla="*/ 0 w 185"/>
                <a:gd name="T7" fmla="*/ 50 h 135"/>
                <a:gd name="T8" fmla="*/ 0 w 185"/>
                <a:gd name="T9" fmla="*/ 84 h 135"/>
                <a:gd name="T10" fmla="*/ 152 w 185"/>
                <a:gd name="T11" fmla="*/ 84 h 135"/>
                <a:gd name="T12" fmla="*/ 152 w 185"/>
                <a:gd name="T13" fmla="*/ 135 h 135"/>
                <a:gd name="T14" fmla="*/ 185 w 185"/>
                <a:gd name="T15" fmla="*/ 135 h 135"/>
                <a:gd name="T16" fmla="*/ 185 w 185"/>
                <a:gd name="T17" fmla="*/ 50 h 135"/>
                <a:gd name="T18" fmla="*/ 102 w 185"/>
                <a:gd name="T19" fmla="*/ 50 h 135"/>
                <a:gd name="T20" fmla="*/ 102 w 185"/>
                <a:gd name="T21" fmla="*/ 33 h 135"/>
                <a:gd name="T22" fmla="*/ 185 w 185"/>
                <a:gd name="T23" fmla="*/ 33 h 135"/>
                <a:gd name="T24" fmla="*/ 185 w 185"/>
                <a:gd name="T25" fmla="*/ 0 h 135"/>
                <a:gd name="T26" fmla="*/ 0 w 185"/>
                <a:gd name="T27" fmla="*/ 0 h 135"/>
                <a:gd name="T28" fmla="*/ 0 w 185"/>
                <a:gd name="T29" fmla="*/ 3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" h="135">
                  <a:moveTo>
                    <a:pt x="0" y="33"/>
                  </a:moveTo>
                  <a:lnTo>
                    <a:pt x="71" y="33"/>
                  </a:lnTo>
                  <a:lnTo>
                    <a:pt x="71" y="50"/>
                  </a:lnTo>
                  <a:lnTo>
                    <a:pt x="0" y="50"/>
                  </a:lnTo>
                  <a:lnTo>
                    <a:pt x="0" y="84"/>
                  </a:lnTo>
                  <a:lnTo>
                    <a:pt x="152" y="84"/>
                  </a:lnTo>
                  <a:lnTo>
                    <a:pt x="152" y="135"/>
                  </a:lnTo>
                  <a:lnTo>
                    <a:pt x="185" y="135"/>
                  </a:lnTo>
                  <a:lnTo>
                    <a:pt x="185" y="50"/>
                  </a:lnTo>
                  <a:lnTo>
                    <a:pt x="102" y="50"/>
                  </a:lnTo>
                  <a:lnTo>
                    <a:pt x="102" y="33"/>
                  </a:lnTo>
                  <a:lnTo>
                    <a:pt x="185" y="33"/>
                  </a:lnTo>
                  <a:lnTo>
                    <a:pt x="185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88258314-0126-496C-B3A3-E7A539FCF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" y="2000"/>
              <a:ext cx="185" cy="73"/>
            </a:xfrm>
            <a:custGeom>
              <a:avLst/>
              <a:gdLst>
                <a:gd name="T0" fmla="*/ 0 w 185"/>
                <a:gd name="T1" fmla="*/ 32 h 73"/>
                <a:gd name="T2" fmla="*/ 152 w 185"/>
                <a:gd name="T3" fmla="*/ 32 h 73"/>
                <a:gd name="T4" fmla="*/ 152 w 185"/>
                <a:gd name="T5" fmla="*/ 73 h 73"/>
                <a:gd name="T6" fmla="*/ 185 w 185"/>
                <a:gd name="T7" fmla="*/ 73 h 73"/>
                <a:gd name="T8" fmla="*/ 185 w 185"/>
                <a:gd name="T9" fmla="*/ 0 h 73"/>
                <a:gd name="T10" fmla="*/ 0 w 185"/>
                <a:gd name="T11" fmla="*/ 0 h 73"/>
                <a:gd name="T12" fmla="*/ 0 w 185"/>
                <a:gd name="T13" fmla="*/ 3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73">
                  <a:moveTo>
                    <a:pt x="0" y="32"/>
                  </a:moveTo>
                  <a:lnTo>
                    <a:pt x="152" y="32"/>
                  </a:lnTo>
                  <a:lnTo>
                    <a:pt x="152" y="73"/>
                  </a:lnTo>
                  <a:lnTo>
                    <a:pt x="185" y="73"/>
                  </a:lnTo>
                  <a:lnTo>
                    <a:pt x="185" y="0"/>
                  </a:lnTo>
                  <a:lnTo>
                    <a:pt x="0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7516F00E-BB90-4165-827C-E457C4AD5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7" y="2104"/>
              <a:ext cx="200" cy="107"/>
            </a:xfrm>
            <a:custGeom>
              <a:avLst/>
              <a:gdLst>
                <a:gd name="T0" fmla="*/ 133 w 200"/>
                <a:gd name="T1" fmla="*/ 0 h 107"/>
                <a:gd name="T2" fmla="*/ 102 w 200"/>
                <a:gd name="T3" fmla="*/ 0 h 107"/>
                <a:gd name="T4" fmla="*/ 102 w 200"/>
                <a:gd name="T5" fmla="*/ 75 h 107"/>
                <a:gd name="T6" fmla="*/ 71 w 200"/>
                <a:gd name="T7" fmla="*/ 75 h 107"/>
                <a:gd name="T8" fmla="*/ 71 w 200"/>
                <a:gd name="T9" fmla="*/ 0 h 107"/>
                <a:gd name="T10" fmla="*/ 40 w 200"/>
                <a:gd name="T11" fmla="*/ 0 h 107"/>
                <a:gd name="T12" fmla="*/ 40 w 200"/>
                <a:gd name="T13" fmla="*/ 75 h 107"/>
                <a:gd name="T14" fmla="*/ 0 w 200"/>
                <a:gd name="T15" fmla="*/ 75 h 107"/>
                <a:gd name="T16" fmla="*/ 0 w 200"/>
                <a:gd name="T17" fmla="*/ 107 h 107"/>
                <a:gd name="T18" fmla="*/ 200 w 200"/>
                <a:gd name="T19" fmla="*/ 107 h 107"/>
                <a:gd name="T20" fmla="*/ 200 w 200"/>
                <a:gd name="T21" fmla="*/ 75 h 107"/>
                <a:gd name="T22" fmla="*/ 133 w 200"/>
                <a:gd name="T23" fmla="*/ 75 h 107"/>
                <a:gd name="T24" fmla="*/ 133 w 200"/>
                <a:gd name="T25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" h="107">
                  <a:moveTo>
                    <a:pt x="133" y="0"/>
                  </a:moveTo>
                  <a:lnTo>
                    <a:pt x="102" y="0"/>
                  </a:lnTo>
                  <a:lnTo>
                    <a:pt x="102" y="75"/>
                  </a:lnTo>
                  <a:lnTo>
                    <a:pt x="71" y="75"/>
                  </a:lnTo>
                  <a:lnTo>
                    <a:pt x="71" y="0"/>
                  </a:lnTo>
                  <a:lnTo>
                    <a:pt x="40" y="0"/>
                  </a:lnTo>
                  <a:lnTo>
                    <a:pt x="40" y="75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200" y="107"/>
                  </a:lnTo>
                  <a:lnTo>
                    <a:pt x="200" y="75"/>
                  </a:lnTo>
                  <a:lnTo>
                    <a:pt x="133" y="75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C67F667B-3A11-40EF-8B67-BF94E636D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1" y="2000"/>
              <a:ext cx="164" cy="141"/>
            </a:xfrm>
            <a:custGeom>
              <a:avLst/>
              <a:gdLst>
                <a:gd name="T0" fmla="*/ 133 w 164"/>
                <a:gd name="T1" fmla="*/ 141 h 141"/>
                <a:gd name="T2" fmla="*/ 164 w 164"/>
                <a:gd name="T3" fmla="*/ 141 h 141"/>
                <a:gd name="T4" fmla="*/ 164 w 164"/>
                <a:gd name="T5" fmla="*/ 0 h 141"/>
                <a:gd name="T6" fmla="*/ 0 w 164"/>
                <a:gd name="T7" fmla="*/ 0 h 141"/>
                <a:gd name="T8" fmla="*/ 0 w 164"/>
                <a:gd name="T9" fmla="*/ 32 h 141"/>
                <a:gd name="T10" fmla="*/ 133 w 164"/>
                <a:gd name="T11" fmla="*/ 32 h 141"/>
                <a:gd name="T12" fmla="*/ 133 w 164"/>
                <a:gd name="T13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" h="141">
                  <a:moveTo>
                    <a:pt x="133" y="141"/>
                  </a:moveTo>
                  <a:lnTo>
                    <a:pt x="164" y="141"/>
                  </a:lnTo>
                  <a:lnTo>
                    <a:pt x="164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133" y="32"/>
                  </a:lnTo>
                  <a:lnTo>
                    <a:pt x="133" y="1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F77C582F-966E-4464-9916-503626583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1" y="2000"/>
              <a:ext cx="197" cy="211"/>
            </a:xfrm>
            <a:custGeom>
              <a:avLst/>
              <a:gdLst>
                <a:gd name="T0" fmla="*/ 114 w 197"/>
                <a:gd name="T1" fmla="*/ 124 h 211"/>
                <a:gd name="T2" fmla="*/ 185 w 197"/>
                <a:gd name="T3" fmla="*/ 124 h 211"/>
                <a:gd name="T4" fmla="*/ 185 w 197"/>
                <a:gd name="T5" fmla="*/ 92 h 211"/>
                <a:gd name="T6" fmla="*/ 45 w 197"/>
                <a:gd name="T7" fmla="*/ 92 h 211"/>
                <a:gd name="T8" fmla="*/ 45 w 197"/>
                <a:gd name="T9" fmla="*/ 0 h 211"/>
                <a:gd name="T10" fmla="*/ 12 w 197"/>
                <a:gd name="T11" fmla="*/ 0 h 211"/>
                <a:gd name="T12" fmla="*/ 12 w 197"/>
                <a:gd name="T13" fmla="*/ 124 h 211"/>
                <a:gd name="T14" fmla="*/ 83 w 197"/>
                <a:gd name="T15" fmla="*/ 124 h 211"/>
                <a:gd name="T16" fmla="*/ 83 w 197"/>
                <a:gd name="T17" fmla="*/ 179 h 211"/>
                <a:gd name="T18" fmla="*/ 0 w 197"/>
                <a:gd name="T19" fmla="*/ 179 h 211"/>
                <a:gd name="T20" fmla="*/ 0 w 197"/>
                <a:gd name="T21" fmla="*/ 211 h 211"/>
                <a:gd name="T22" fmla="*/ 197 w 197"/>
                <a:gd name="T23" fmla="*/ 211 h 211"/>
                <a:gd name="T24" fmla="*/ 197 w 197"/>
                <a:gd name="T25" fmla="*/ 179 h 211"/>
                <a:gd name="T26" fmla="*/ 114 w 197"/>
                <a:gd name="T27" fmla="*/ 179 h 211"/>
                <a:gd name="T28" fmla="*/ 114 w 197"/>
                <a:gd name="T29" fmla="*/ 12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7" h="211">
                  <a:moveTo>
                    <a:pt x="114" y="124"/>
                  </a:moveTo>
                  <a:lnTo>
                    <a:pt x="185" y="124"/>
                  </a:lnTo>
                  <a:lnTo>
                    <a:pt x="185" y="92"/>
                  </a:lnTo>
                  <a:lnTo>
                    <a:pt x="45" y="92"/>
                  </a:lnTo>
                  <a:lnTo>
                    <a:pt x="45" y="0"/>
                  </a:lnTo>
                  <a:lnTo>
                    <a:pt x="12" y="0"/>
                  </a:lnTo>
                  <a:lnTo>
                    <a:pt x="12" y="124"/>
                  </a:lnTo>
                  <a:lnTo>
                    <a:pt x="83" y="124"/>
                  </a:lnTo>
                  <a:lnTo>
                    <a:pt x="83" y="179"/>
                  </a:lnTo>
                  <a:lnTo>
                    <a:pt x="0" y="179"/>
                  </a:lnTo>
                  <a:lnTo>
                    <a:pt x="0" y="211"/>
                  </a:lnTo>
                  <a:lnTo>
                    <a:pt x="197" y="211"/>
                  </a:lnTo>
                  <a:lnTo>
                    <a:pt x="197" y="179"/>
                  </a:lnTo>
                  <a:lnTo>
                    <a:pt x="114" y="179"/>
                  </a:lnTo>
                  <a:lnTo>
                    <a:pt x="114" y="1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5172A033-D6FE-4396-A2D0-1DB92F293F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16" y="2099"/>
              <a:ext cx="197" cy="141"/>
            </a:xfrm>
            <a:custGeom>
              <a:avLst/>
              <a:gdLst>
                <a:gd name="T0" fmla="*/ 0 w 197"/>
                <a:gd name="T1" fmla="*/ 34 h 141"/>
                <a:gd name="T2" fmla="*/ 48 w 197"/>
                <a:gd name="T3" fmla="*/ 34 h 141"/>
                <a:gd name="T4" fmla="*/ 48 w 197"/>
                <a:gd name="T5" fmla="*/ 56 h 141"/>
                <a:gd name="T6" fmla="*/ 10 w 197"/>
                <a:gd name="T7" fmla="*/ 56 h 141"/>
                <a:gd name="T8" fmla="*/ 10 w 197"/>
                <a:gd name="T9" fmla="*/ 90 h 141"/>
                <a:gd name="T10" fmla="*/ 159 w 197"/>
                <a:gd name="T11" fmla="*/ 90 h 141"/>
                <a:gd name="T12" fmla="*/ 159 w 197"/>
                <a:gd name="T13" fmla="*/ 141 h 141"/>
                <a:gd name="T14" fmla="*/ 190 w 197"/>
                <a:gd name="T15" fmla="*/ 141 h 141"/>
                <a:gd name="T16" fmla="*/ 190 w 197"/>
                <a:gd name="T17" fmla="*/ 56 h 141"/>
                <a:gd name="T18" fmla="*/ 150 w 197"/>
                <a:gd name="T19" fmla="*/ 56 h 141"/>
                <a:gd name="T20" fmla="*/ 150 w 197"/>
                <a:gd name="T21" fmla="*/ 34 h 141"/>
                <a:gd name="T22" fmla="*/ 197 w 197"/>
                <a:gd name="T23" fmla="*/ 34 h 141"/>
                <a:gd name="T24" fmla="*/ 197 w 197"/>
                <a:gd name="T25" fmla="*/ 0 h 141"/>
                <a:gd name="T26" fmla="*/ 0 w 197"/>
                <a:gd name="T27" fmla="*/ 0 h 141"/>
                <a:gd name="T28" fmla="*/ 0 w 197"/>
                <a:gd name="T29" fmla="*/ 34 h 141"/>
                <a:gd name="T30" fmla="*/ 81 w 197"/>
                <a:gd name="T31" fmla="*/ 34 h 141"/>
                <a:gd name="T32" fmla="*/ 119 w 197"/>
                <a:gd name="T33" fmla="*/ 34 h 141"/>
                <a:gd name="T34" fmla="*/ 119 w 197"/>
                <a:gd name="T35" fmla="*/ 56 h 141"/>
                <a:gd name="T36" fmla="*/ 81 w 197"/>
                <a:gd name="T37" fmla="*/ 56 h 141"/>
                <a:gd name="T38" fmla="*/ 81 w 197"/>
                <a:gd name="T39" fmla="*/ 3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7" h="141">
                  <a:moveTo>
                    <a:pt x="0" y="34"/>
                  </a:moveTo>
                  <a:lnTo>
                    <a:pt x="48" y="34"/>
                  </a:lnTo>
                  <a:lnTo>
                    <a:pt x="48" y="56"/>
                  </a:lnTo>
                  <a:lnTo>
                    <a:pt x="10" y="56"/>
                  </a:lnTo>
                  <a:lnTo>
                    <a:pt x="10" y="90"/>
                  </a:lnTo>
                  <a:lnTo>
                    <a:pt x="159" y="90"/>
                  </a:lnTo>
                  <a:lnTo>
                    <a:pt x="159" y="141"/>
                  </a:lnTo>
                  <a:lnTo>
                    <a:pt x="190" y="141"/>
                  </a:lnTo>
                  <a:lnTo>
                    <a:pt x="190" y="56"/>
                  </a:lnTo>
                  <a:lnTo>
                    <a:pt x="150" y="56"/>
                  </a:lnTo>
                  <a:lnTo>
                    <a:pt x="150" y="34"/>
                  </a:lnTo>
                  <a:lnTo>
                    <a:pt x="197" y="34"/>
                  </a:lnTo>
                  <a:lnTo>
                    <a:pt x="197" y="0"/>
                  </a:lnTo>
                  <a:lnTo>
                    <a:pt x="0" y="0"/>
                  </a:lnTo>
                  <a:lnTo>
                    <a:pt x="0" y="34"/>
                  </a:lnTo>
                  <a:close/>
                  <a:moveTo>
                    <a:pt x="81" y="34"/>
                  </a:moveTo>
                  <a:lnTo>
                    <a:pt x="119" y="34"/>
                  </a:lnTo>
                  <a:lnTo>
                    <a:pt x="119" y="56"/>
                  </a:lnTo>
                  <a:lnTo>
                    <a:pt x="81" y="56"/>
                  </a:lnTo>
                  <a:lnTo>
                    <a:pt x="81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66452C66-DA02-4714-9E9B-569F6901E6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9" y="1976"/>
              <a:ext cx="114" cy="116"/>
            </a:xfrm>
            <a:custGeom>
              <a:avLst/>
              <a:gdLst>
                <a:gd name="T0" fmla="*/ 24 w 48"/>
                <a:gd name="T1" fmla="*/ 48 h 48"/>
                <a:gd name="T2" fmla="*/ 48 w 48"/>
                <a:gd name="T3" fmla="*/ 24 h 48"/>
                <a:gd name="T4" fmla="*/ 24 w 48"/>
                <a:gd name="T5" fmla="*/ 0 h 48"/>
                <a:gd name="T6" fmla="*/ 0 w 48"/>
                <a:gd name="T7" fmla="*/ 24 h 48"/>
                <a:gd name="T8" fmla="*/ 24 w 48"/>
                <a:gd name="T9" fmla="*/ 48 h 48"/>
                <a:gd name="T10" fmla="*/ 24 w 48"/>
                <a:gd name="T11" fmla="*/ 13 h 48"/>
                <a:gd name="T12" fmla="*/ 35 w 48"/>
                <a:gd name="T13" fmla="*/ 24 h 48"/>
                <a:gd name="T14" fmla="*/ 24 w 48"/>
                <a:gd name="T15" fmla="*/ 34 h 48"/>
                <a:gd name="T16" fmla="*/ 13 w 48"/>
                <a:gd name="T17" fmla="*/ 24 h 48"/>
                <a:gd name="T18" fmla="*/ 24 w 48"/>
                <a:gd name="T19" fmla="*/ 1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37" y="48"/>
                    <a:pt x="48" y="37"/>
                    <a:pt x="48" y="24"/>
                  </a:cubicBezTo>
                  <a:cubicBezTo>
                    <a:pt x="48" y="10"/>
                    <a:pt x="37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lose/>
                  <a:moveTo>
                    <a:pt x="24" y="13"/>
                  </a:moveTo>
                  <a:cubicBezTo>
                    <a:pt x="30" y="13"/>
                    <a:pt x="35" y="18"/>
                    <a:pt x="35" y="24"/>
                  </a:cubicBezTo>
                  <a:cubicBezTo>
                    <a:pt x="35" y="30"/>
                    <a:pt x="30" y="34"/>
                    <a:pt x="24" y="34"/>
                  </a:cubicBezTo>
                  <a:cubicBezTo>
                    <a:pt x="18" y="34"/>
                    <a:pt x="13" y="30"/>
                    <a:pt x="13" y="24"/>
                  </a:cubicBezTo>
                  <a:cubicBezTo>
                    <a:pt x="13" y="18"/>
                    <a:pt x="18" y="13"/>
                    <a:pt x="24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C57A8DA2-5934-4DC1-B542-07B6594764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4" y="2141"/>
              <a:ext cx="114" cy="116"/>
            </a:xfrm>
            <a:custGeom>
              <a:avLst/>
              <a:gdLst>
                <a:gd name="T0" fmla="*/ 24 w 48"/>
                <a:gd name="T1" fmla="*/ 0 h 48"/>
                <a:gd name="T2" fmla="*/ 0 w 48"/>
                <a:gd name="T3" fmla="*/ 24 h 48"/>
                <a:gd name="T4" fmla="*/ 24 w 48"/>
                <a:gd name="T5" fmla="*/ 48 h 48"/>
                <a:gd name="T6" fmla="*/ 48 w 48"/>
                <a:gd name="T7" fmla="*/ 24 h 48"/>
                <a:gd name="T8" fmla="*/ 24 w 48"/>
                <a:gd name="T9" fmla="*/ 0 h 48"/>
                <a:gd name="T10" fmla="*/ 24 w 48"/>
                <a:gd name="T11" fmla="*/ 35 h 48"/>
                <a:gd name="T12" fmla="*/ 13 w 48"/>
                <a:gd name="T13" fmla="*/ 24 h 48"/>
                <a:gd name="T14" fmla="*/ 24 w 48"/>
                <a:gd name="T15" fmla="*/ 13 h 48"/>
                <a:gd name="T16" fmla="*/ 35 w 48"/>
                <a:gd name="T17" fmla="*/ 24 h 48"/>
                <a:gd name="T18" fmla="*/ 24 w 48"/>
                <a:gd name="T19" fmla="*/ 3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8"/>
                    <a:pt x="24" y="48"/>
                  </a:cubicBezTo>
                  <a:cubicBezTo>
                    <a:pt x="37" y="48"/>
                    <a:pt x="48" y="38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lose/>
                  <a:moveTo>
                    <a:pt x="24" y="35"/>
                  </a:moveTo>
                  <a:cubicBezTo>
                    <a:pt x="18" y="35"/>
                    <a:pt x="13" y="30"/>
                    <a:pt x="13" y="24"/>
                  </a:cubicBezTo>
                  <a:cubicBezTo>
                    <a:pt x="13" y="18"/>
                    <a:pt x="18" y="13"/>
                    <a:pt x="24" y="13"/>
                  </a:cubicBezTo>
                  <a:cubicBezTo>
                    <a:pt x="30" y="13"/>
                    <a:pt x="35" y="18"/>
                    <a:pt x="35" y="24"/>
                  </a:cubicBezTo>
                  <a:cubicBezTo>
                    <a:pt x="35" y="30"/>
                    <a:pt x="30" y="35"/>
                    <a:pt x="24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72C0A261-6AD2-4281-BBA4-522C8F351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2" y="2000"/>
              <a:ext cx="183" cy="133"/>
            </a:xfrm>
            <a:custGeom>
              <a:avLst/>
              <a:gdLst>
                <a:gd name="T0" fmla="*/ 0 w 183"/>
                <a:gd name="T1" fmla="*/ 85 h 133"/>
                <a:gd name="T2" fmla="*/ 76 w 183"/>
                <a:gd name="T3" fmla="*/ 85 h 133"/>
                <a:gd name="T4" fmla="*/ 76 w 183"/>
                <a:gd name="T5" fmla="*/ 102 h 133"/>
                <a:gd name="T6" fmla="*/ 0 w 183"/>
                <a:gd name="T7" fmla="*/ 102 h 133"/>
                <a:gd name="T8" fmla="*/ 0 w 183"/>
                <a:gd name="T9" fmla="*/ 133 h 133"/>
                <a:gd name="T10" fmla="*/ 183 w 183"/>
                <a:gd name="T11" fmla="*/ 133 h 133"/>
                <a:gd name="T12" fmla="*/ 183 w 183"/>
                <a:gd name="T13" fmla="*/ 102 h 133"/>
                <a:gd name="T14" fmla="*/ 107 w 183"/>
                <a:gd name="T15" fmla="*/ 102 h 133"/>
                <a:gd name="T16" fmla="*/ 107 w 183"/>
                <a:gd name="T17" fmla="*/ 85 h 133"/>
                <a:gd name="T18" fmla="*/ 183 w 183"/>
                <a:gd name="T19" fmla="*/ 85 h 133"/>
                <a:gd name="T20" fmla="*/ 183 w 183"/>
                <a:gd name="T21" fmla="*/ 51 h 133"/>
                <a:gd name="T22" fmla="*/ 33 w 183"/>
                <a:gd name="T23" fmla="*/ 51 h 133"/>
                <a:gd name="T24" fmla="*/ 33 w 183"/>
                <a:gd name="T25" fmla="*/ 32 h 133"/>
                <a:gd name="T26" fmla="*/ 183 w 183"/>
                <a:gd name="T27" fmla="*/ 32 h 133"/>
                <a:gd name="T28" fmla="*/ 183 w 183"/>
                <a:gd name="T29" fmla="*/ 0 h 133"/>
                <a:gd name="T30" fmla="*/ 0 w 183"/>
                <a:gd name="T31" fmla="*/ 0 h 133"/>
                <a:gd name="T32" fmla="*/ 0 w 183"/>
                <a:gd name="T33" fmla="*/ 8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" h="133">
                  <a:moveTo>
                    <a:pt x="0" y="85"/>
                  </a:moveTo>
                  <a:lnTo>
                    <a:pt x="76" y="85"/>
                  </a:lnTo>
                  <a:lnTo>
                    <a:pt x="76" y="102"/>
                  </a:lnTo>
                  <a:lnTo>
                    <a:pt x="0" y="102"/>
                  </a:lnTo>
                  <a:lnTo>
                    <a:pt x="0" y="133"/>
                  </a:lnTo>
                  <a:lnTo>
                    <a:pt x="183" y="133"/>
                  </a:lnTo>
                  <a:lnTo>
                    <a:pt x="183" y="102"/>
                  </a:lnTo>
                  <a:lnTo>
                    <a:pt x="107" y="102"/>
                  </a:lnTo>
                  <a:lnTo>
                    <a:pt x="107" y="85"/>
                  </a:lnTo>
                  <a:lnTo>
                    <a:pt x="183" y="85"/>
                  </a:lnTo>
                  <a:lnTo>
                    <a:pt x="183" y="51"/>
                  </a:lnTo>
                  <a:lnTo>
                    <a:pt x="33" y="51"/>
                  </a:lnTo>
                  <a:lnTo>
                    <a:pt x="33" y="32"/>
                  </a:lnTo>
                  <a:lnTo>
                    <a:pt x="183" y="32"/>
                  </a:lnTo>
                  <a:lnTo>
                    <a:pt x="183" y="0"/>
                  </a:lnTo>
                  <a:lnTo>
                    <a:pt x="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4860CAAD-AA67-449C-A727-53BAA33A03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45" y="2141"/>
              <a:ext cx="117" cy="116"/>
            </a:xfrm>
            <a:custGeom>
              <a:avLst/>
              <a:gdLst>
                <a:gd name="T0" fmla="*/ 25 w 49"/>
                <a:gd name="T1" fmla="*/ 0 h 48"/>
                <a:gd name="T2" fmla="*/ 0 w 49"/>
                <a:gd name="T3" fmla="*/ 24 h 48"/>
                <a:gd name="T4" fmla="*/ 25 w 49"/>
                <a:gd name="T5" fmla="*/ 48 h 48"/>
                <a:gd name="T6" fmla="*/ 49 w 49"/>
                <a:gd name="T7" fmla="*/ 24 h 48"/>
                <a:gd name="T8" fmla="*/ 25 w 49"/>
                <a:gd name="T9" fmla="*/ 0 h 48"/>
                <a:gd name="T10" fmla="*/ 25 w 49"/>
                <a:gd name="T11" fmla="*/ 35 h 48"/>
                <a:gd name="T12" fmla="*/ 14 w 49"/>
                <a:gd name="T13" fmla="*/ 24 h 48"/>
                <a:gd name="T14" fmla="*/ 25 w 49"/>
                <a:gd name="T15" fmla="*/ 13 h 48"/>
                <a:gd name="T16" fmla="*/ 35 w 49"/>
                <a:gd name="T17" fmla="*/ 24 h 48"/>
                <a:gd name="T18" fmla="*/ 25 w 49"/>
                <a:gd name="T19" fmla="*/ 3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8">
                  <a:moveTo>
                    <a:pt x="25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8"/>
                    <a:pt x="25" y="48"/>
                  </a:cubicBezTo>
                  <a:cubicBezTo>
                    <a:pt x="38" y="48"/>
                    <a:pt x="49" y="38"/>
                    <a:pt x="49" y="24"/>
                  </a:cubicBezTo>
                  <a:cubicBezTo>
                    <a:pt x="49" y="11"/>
                    <a:pt x="38" y="0"/>
                    <a:pt x="25" y="0"/>
                  </a:cubicBezTo>
                  <a:close/>
                  <a:moveTo>
                    <a:pt x="25" y="35"/>
                  </a:moveTo>
                  <a:cubicBezTo>
                    <a:pt x="19" y="35"/>
                    <a:pt x="14" y="30"/>
                    <a:pt x="14" y="24"/>
                  </a:cubicBezTo>
                  <a:cubicBezTo>
                    <a:pt x="14" y="18"/>
                    <a:pt x="19" y="13"/>
                    <a:pt x="25" y="13"/>
                  </a:cubicBezTo>
                  <a:cubicBezTo>
                    <a:pt x="30" y="13"/>
                    <a:pt x="35" y="18"/>
                    <a:pt x="35" y="24"/>
                  </a:cubicBezTo>
                  <a:cubicBezTo>
                    <a:pt x="35" y="30"/>
                    <a:pt x="30" y="35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439E6FDA-B385-43B7-9EDB-0C2DF2AED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" y="2095"/>
              <a:ext cx="148" cy="79"/>
            </a:xfrm>
            <a:custGeom>
              <a:avLst/>
              <a:gdLst>
                <a:gd name="T0" fmla="*/ 57 w 148"/>
                <a:gd name="T1" fmla="*/ 79 h 79"/>
                <a:gd name="T2" fmla="*/ 91 w 148"/>
                <a:gd name="T3" fmla="*/ 79 h 79"/>
                <a:gd name="T4" fmla="*/ 91 w 148"/>
                <a:gd name="T5" fmla="*/ 31 h 79"/>
                <a:gd name="T6" fmla="*/ 148 w 148"/>
                <a:gd name="T7" fmla="*/ 31 h 79"/>
                <a:gd name="T8" fmla="*/ 148 w 148"/>
                <a:gd name="T9" fmla="*/ 0 h 79"/>
                <a:gd name="T10" fmla="*/ 0 w 148"/>
                <a:gd name="T11" fmla="*/ 0 h 79"/>
                <a:gd name="T12" fmla="*/ 0 w 148"/>
                <a:gd name="T13" fmla="*/ 31 h 79"/>
                <a:gd name="T14" fmla="*/ 57 w 148"/>
                <a:gd name="T15" fmla="*/ 31 h 79"/>
                <a:gd name="T16" fmla="*/ 57 w 148"/>
                <a:gd name="T1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79">
                  <a:moveTo>
                    <a:pt x="57" y="79"/>
                  </a:moveTo>
                  <a:lnTo>
                    <a:pt x="91" y="79"/>
                  </a:lnTo>
                  <a:lnTo>
                    <a:pt x="91" y="31"/>
                  </a:lnTo>
                  <a:lnTo>
                    <a:pt x="148" y="31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31"/>
                  </a:lnTo>
                  <a:lnTo>
                    <a:pt x="57" y="31"/>
                  </a:lnTo>
                  <a:lnTo>
                    <a:pt x="57" y="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D14CA403-A23F-4BAA-9D5A-50D126D5F1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1" y="1979"/>
              <a:ext cx="76" cy="203"/>
            </a:xfrm>
            <a:custGeom>
              <a:avLst/>
              <a:gdLst>
                <a:gd name="T0" fmla="*/ 0 w 76"/>
                <a:gd name="T1" fmla="*/ 188 h 203"/>
                <a:gd name="T2" fmla="*/ 45 w 76"/>
                <a:gd name="T3" fmla="*/ 188 h 203"/>
                <a:gd name="T4" fmla="*/ 45 w 76"/>
                <a:gd name="T5" fmla="*/ 203 h 203"/>
                <a:gd name="T6" fmla="*/ 76 w 76"/>
                <a:gd name="T7" fmla="*/ 203 h 203"/>
                <a:gd name="T8" fmla="*/ 76 w 76"/>
                <a:gd name="T9" fmla="*/ 0 h 203"/>
                <a:gd name="T10" fmla="*/ 45 w 76"/>
                <a:gd name="T11" fmla="*/ 0 h 203"/>
                <a:gd name="T12" fmla="*/ 45 w 76"/>
                <a:gd name="T13" fmla="*/ 154 h 203"/>
                <a:gd name="T14" fmla="*/ 0 w 76"/>
                <a:gd name="T15" fmla="*/ 154 h 203"/>
                <a:gd name="T16" fmla="*/ 0 w 76"/>
                <a:gd name="T17" fmla="*/ 188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203">
                  <a:moveTo>
                    <a:pt x="0" y="188"/>
                  </a:moveTo>
                  <a:lnTo>
                    <a:pt x="45" y="188"/>
                  </a:lnTo>
                  <a:lnTo>
                    <a:pt x="45" y="203"/>
                  </a:lnTo>
                  <a:lnTo>
                    <a:pt x="76" y="203"/>
                  </a:lnTo>
                  <a:lnTo>
                    <a:pt x="76" y="0"/>
                  </a:lnTo>
                  <a:lnTo>
                    <a:pt x="45" y="0"/>
                  </a:lnTo>
                  <a:lnTo>
                    <a:pt x="45" y="154"/>
                  </a:lnTo>
                  <a:lnTo>
                    <a:pt x="0" y="154"/>
                  </a:lnTo>
                  <a:lnTo>
                    <a:pt x="0" y="1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7C820448-FC3F-4333-919C-F26930E66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" y="2155"/>
              <a:ext cx="202" cy="85"/>
            </a:xfrm>
            <a:custGeom>
              <a:avLst/>
              <a:gdLst>
                <a:gd name="T0" fmla="*/ 34 w 202"/>
                <a:gd name="T1" fmla="*/ 51 h 85"/>
                <a:gd name="T2" fmla="*/ 34 w 202"/>
                <a:gd name="T3" fmla="*/ 0 h 85"/>
                <a:gd name="T4" fmla="*/ 0 w 202"/>
                <a:gd name="T5" fmla="*/ 0 h 85"/>
                <a:gd name="T6" fmla="*/ 0 w 202"/>
                <a:gd name="T7" fmla="*/ 85 h 85"/>
                <a:gd name="T8" fmla="*/ 202 w 202"/>
                <a:gd name="T9" fmla="*/ 85 h 85"/>
                <a:gd name="T10" fmla="*/ 202 w 202"/>
                <a:gd name="T11" fmla="*/ 51 h 85"/>
                <a:gd name="T12" fmla="*/ 34 w 202"/>
                <a:gd name="T13" fmla="*/ 5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2" h="85">
                  <a:moveTo>
                    <a:pt x="34" y="51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85"/>
                  </a:lnTo>
                  <a:lnTo>
                    <a:pt x="202" y="85"/>
                  </a:lnTo>
                  <a:lnTo>
                    <a:pt x="202" y="51"/>
                  </a:lnTo>
                  <a:lnTo>
                    <a:pt x="34" y="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C8905636-1110-4005-80E4-2A8AE9B2C3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1" y="1976"/>
              <a:ext cx="110" cy="111"/>
            </a:xfrm>
            <a:custGeom>
              <a:avLst/>
              <a:gdLst>
                <a:gd name="T0" fmla="*/ 23 w 46"/>
                <a:gd name="T1" fmla="*/ 46 h 46"/>
                <a:gd name="T2" fmla="*/ 46 w 46"/>
                <a:gd name="T3" fmla="*/ 23 h 46"/>
                <a:gd name="T4" fmla="*/ 23 w 46"/>
                <a:gd name="T5" fmla="*/ 0 h 46"/>
                <a:gd name="T6" fmla="*/ 0 w 46"/>
                <a:gd name="T7" fmla="*/ 23 h 46"/>
                <a:gd name="T8" fmla="*/ 23 w 46"/>
                <a:gd name="T9" fmla="*/ 46 h 46"/>
                <a:gd name="T10" fmla="*/ 23 w 46"/>
                <a:gd name="T11" fmla="*/ 13 h 46"/>
                <a:gd name="T12" fmla="*/ 33 w 46"/>
                <a:gd name="T13" fmla="*/ 23 h 46"/>
                <a:gd name="T14" fmla="*/ 23 w 46"/>
                <a:gd name="T15" fmla="*/ 33 h 46"/>
                <a:gd name="T16" fmla="*/ 13 w 46"/>
                <a:gd name="T17" fmla="*/ 23 h 46"/>
                <a:gd name="T18" fmla="*/ 23 w 46"/>
                <a:gd name="T19" fmla="*/ 1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46"/>
                  </a:move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lose/>
                  <a:moveTo>
                    <a:pt x="23" y="13"/>
                  </a:moveTo>
                  <a:cubicBezTo>
                    <a:pt x="28" y="13"/>
                    <a:pt x="33" y="18"/>
                    <a:pt x="33" y="23"/>
                  </a:cubicBezTo>
                  <a:cubicBezTo>
                    <a:pt x="33" y="28"/>
                    <a:pt x="28" y="33"/>
                    <a:pt x="23" y="33"/>
                  </a:cubicBezTo>
                  <a:cubicBezTo>
                    <a:pt x="18" y="33"/>
                    <a:pt x="13" y="28"/>
                    <a:pt x="13" y="23"/>
                  </a:cubicBezTo>
                  <a:cubicBezTo>
                    <a:pt x="13" y="18"/>
                    <a:pt x="18" y="13"/>
                    <a:pt x="23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40502F66-0FAF-4AAA-B96F-412F612A0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" y="2295"/>
              <a:ext cx="50" cy="53"/>
            </a:xfrm>
            <a:custGeom>
              <a:avLst/>
              <a:gdLst>
                <a:gd name="T0" fmla="*/ 0 w 21"/>
                <a:gd name="T1" fmla="*/ 0 h 22"/>
                <a:gd name="T2" fmla="*/ 5 w 21"/>
                <a:gd name="T3" fmla="*/ 0 h 22"/>
                <a:gd name="T4" fmla="*/ 5 w 21"/>
                <a:gd name="T5" fmla="*/ 10 h 22"/>
                <a:gd name="T6" fmla="*/ 15 w 21"/>
                <a:gd name="T7" fmla="*/ 0 h 22"/>
                <a:gd name="T8" fmla="*/ 21 w 21"/>
                <a:gd name="T9" fmla="*/ 0 h 22"/>
                <a:gd name="T10" fmla="*/ 11 w 21"/>
                <a:gd name="T11" fmla="*/ 10 h 22"/>
                <a:gd name="T12" fmla="*/ 21 w 21"/>
                <a:gd name="T13" fmla="*/ 22 h 22"/>
                <a:gd name="T14" fmla="*/ 16 w 21"/>
                <a:gd name="T15" fmla="*/ 22 h 22"/>
                <a:gd name="T16" fmla="*/ 8 w 21"/>
                <a:gd name="T17" fmla="*/ 12 h 22"/>
                <a:gd name="T18" fmla="*/ 5 w 21"/>
                <a:gd name="T19" fmla="*/ 15 h 22"/>
                <a:gd name="T20" fmla="*/ 5 w 21"/>
                <a:gd name="T21" fmla="*/ 22 h 22"/>
                <a:gd name="T22" fmla="*/ 0 w 21"/>
                <a:gd name="T23" fmla="*/ 22 h 22"/>
                <a:gd name="T24" fmla="*/ 0 w 21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22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8" y="7"/>
                    <a:pt x="11" y="4"/>
                    <a:pt x="15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B88AF02D-DEBE-43A5-87B2-14CE821448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21" y="2310"/>
              <a:ext cx="38" cy="41"/>
            </a:xfrm>
            <a:custGeom>
              <a:avLst/>
              <a:gdLst>
                <a:gd name="T0" fmla="*/ 16 w 16"/>
                <a:gd name="T1" fmla="*/ 8 h 17"/>
                <a:gd name="T2" fmla="*/ 8 w 16"/>
                <a:gd name="T3" fmla="*/ 17 h 17"/>
                <a:gd name="T4" fmla="*/ 0 w 16"/>
                <a:gd name="T5" fmla="*/ 8 h 17"/>
                <a:gd name="T6" fmla="*/ 8 w 16"/>
                <a:gd name="T7" fmla="*/ 0 h 17"/>
                <a:gd name="T8" fmla="*/ 16 w 16"/>
                <a:gd name="T9" fmla="*/ 8 h 17"/>
                <a:gd name="T10" fmla="*/ 4 w 16"/>
                <a:gd name="T11" fmla="*/ 8 h 17"/>
                <a:gd name="T12" fmla="*/ 8 w 16"/>
                <a:gd name="T13" fmla="*/ 13 h 17"/>
                <a:gd name="T14" fmla="*/ 12 w 16"/>
                <a:gd name="T15" fmla="*/ 8 h 17"/>
                <a:gd name="T16" fmla="*/ 8 w 16"/>
                <a:gd name="T17" fmla="*/ 3 h 17"/>
                <a:gd name="T18" fmla="*/ 4 w 16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7">
                  <a:moveTo>
                    <a:pt x="16" y="8"/>
                  </a:moveTo>
                  <a:cubicBezTo>
                    <a:pt x="16" y="13"/>
                    <a:pt x="13" y="17"/>
                    <a:pt x="8" y="17"/>
                  </a:cubicBezTo>
                  <a:cubicBezTo>
                    <a:pt x="2" y="17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6" y="4"/>
                    <a:pt x="16" y="8"/>
                  </a:cubicBezTo>
                  <a:close/>
                  <a:moveTo>
                    <a:pt x="4" y="8"/>
                  </a:moveTo>
                  <a:cubicBezTo>
                    <a:pt x="4" y="11"/>
                    <a:pt x="5" y="13"/>
                    <a:pt x="8" y="13"/>
                  </a:cubicBezTo>
                  <a:cubicBezTo>
                    <a:pt x="11" y="13"/>
                    <a:pt x="12" y="11"/>
                    <a:pt x="12" y="8"/>
                  </a:cubicBezTo>
                  <a:cubicBezTo>
                    <a:pt x="12" y="6"/>
                    <a:pt x="11" y="3"/>
                    <a:pt x="8" y="3"/>
                  </a:cubicBezTo>
                  <a:cubicBezTo>
                    <a:pt x="5" y="3"/>
                    <a:pt x="4" y="6"/>
                    <a:pt x="4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32">
              <a:extLst>
                <a:ext uri="{FF2B5EF4-FFF2-40B4-BE49-F238E27FC236}">
                  <a16:creationId xmlns:a16="http://schemas.microsoft.com/office/drawing/2014/main" id="{80705408-1D65-4B37-A965-B9699B34F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8" y="2310"/>
              <a:ext cx="24" cy="38"/>
            </a:xfrm>
            <a:custGeom>
              <a:avLst/>
              <a:gdLst>
                <a:gd name="T0" fmla="*/ 0 w 10"/>
                <a:gd name="T1" fmla="*/ 5 h 16"/>
                <a:gd name="T2" fmla="*/ 0 w 10"/>
                <a:gd name="T3" fmla="*/ 0 h 16"/>
                <a:gd name="T4" fmla="*/ 4 w 10"/>
                <a:gd name="T5" fmla="*/ 0 h 16"/>
                <a:gd name="T6" fmla="*/ 4 w 10"/>
                <a:gd name="T7" fmla="*/ 4 h 16"/>
                <a:gd name="T8" fmla="*/ 10 w 10"/>
                <a:gd name="T9" fmla="*/ 0 h 16"/>
                <a:gd name="T10" fmla="*/ 10 w 10"/>
                <a:gd name="T11" fmla="*/ 4 h 16"/>
                <a:gd name="T12" fmla="*/ 4 w 10"/>
                <a:gd name="T13" fmla="*/ 10 h 16"/>
                <a:gd name="T14" fmla="*/ 4 w 10"/>
                <a:gd name="T15" fmla="*/ 16 h 16"/>
                <a:gd name="T16" fmla="*/ 0 w 10"/>
                <a:gd name="T17" fmla="*/ 16 h 16"/>
                <a:gd name="T18" fmla="*/ 0 w 10"/>
                <a:gd name="T19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6">
                  <a:moveTo>
                    <a:pt x="0" y="5"/>
                  </a:move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4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6" y="4"/>
                    <a:pt x="4" y="6"/>
                    <a:pt x="4" y="1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33">
              <a:extLst>
                <a:ext uri="{FF2B5EF4-FFF2-40B4-BE49-F238E27FC236}">
                  <a16:creationId xmlns:a16="http://schemas.microsoft.com/office/drawing/2014/main" id="{92112B7D-4D31-4DF0-8E8C-C8309FDF98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7" y="2310"/>
              <a:ext cx="38" cy="41"/>
            </a:xfrm>
            <a:custGeom>
              <a:avLst/>
              <a:gdLst>
                <a:gd name="T0" fmla="*/ 4 w 16"/>
                <a:gd name="T1" fmla="*/ 9 h 17"/>
                <a:gd name="T2" fmla="*/ 8 w 16"/>
                <a:gd name="T3" fmla="*/ 13 h 17"/>
                <a:gd name="T4" fmla="*/ 11 w 16"/>
                <a:gd name="T5" fmla="*/ 11 h 17"/>
                <a:gd name="T6" fmla="*/ 16 w 16"/>
                <a:gd name="T7" fmla="*/ 11 h 17"/>
                <a:gd name="T8" fmla="*/ 8 w 16"/>
                <a:gd name="T9" fmla="*/ 17 h 17"/>
                <a:gd name="T10" fmla="*/ 0 w 16"/>
                <a:gd name="T11" fmla="*/ 8 h 17"/>
                <a:gd name="T12" fmla="*/ 8 w 16"/>
                <a:gd name="T13" fmla="*/ 0 h 17"/>
                <a:gd name="T14" fmla="*/ 16 w 16"/>
                <a:gd name="T15" fmla="*/ 8 h 17"/>
                <a:gd name="T16" fmla="*/ 16 w 16"/>
                <a:gd name="T17" fmla="*/ 9 h 17"/>
                <a:gd name="T18" fmla="*/ 4 w 16"/>
                <a:gd name="T19" fmla="*/ 9 h 17"/>
                <a:gd name="T20" fmla="*/ 12 w 16"/>
                <a:gd name="T21" fmla="*/ 7 h 17"/>
                <a:gd name="T22" fmla="*/ 8 w 16"/>
                <a:gd name="T23" fmla="*/ 3 h 17"/>
                <a:gd name="T24" fmla="*/ 4 w 16"/>
                <a:gd name="T25" fmla="*/ 7 h 17"/>
                <a:gd name="T26" fmla="*/ 12 w 16"/>
                <a:gd name="T27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7">
                  <a:moveTo>
                    <a:pt x="4" y="9"/>
                  </a:moveTo>
                  <a:cubicBezTo>
                    <a:pt x="4" y="12"/>
                    <a:pt x="5" y="13"/>
                    <a:pt x="8" y="13"/>
                  </a:cubicBezTo>
                  <a:cubicBezTo>
                    <a:pt x="10" y="13"/>
                    <a:pt x="11" y="13"/>
                    <a:pt x="11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4"/>
                    <a:pt x="12" y="17"/>
                    <a:pt x="8" y="17"/>
                  </a:cubicBezTo>
                  <a:cubicBezTo>
                    <a:pt x="2" y="17"/>
                    <a:pt x="0" y="12"/>
                    <a:pt x="0" y="8"/>
                  </a:cubicBezTo>
                  <a:cubicBezTo>
                    <a:pt x="0" y="4"/>
                    <a:pt x="2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lnTo>
                    <a:pt x="4" y="9"/>
                  </a:lnTo>
                  <a:close/>
                  <a:moveTo>
                    <a:pt x="12" y="7"/>
                  </a:moveTo>
                  <a:cubicBezTo>
                    <a:pt x="11" y="5"/>
                    <a:pt x="11" y="3"/>
                    <a:pt x="8" y="3"/>
                  </a:cubicBezTo>
                  <a:cubicBezTo>
                    <a:pt x="5" y="3"/>
                    <a:pt x="4" y="5"/>
                    <a:pt x="4" y="7"/>
                  </a:cubicBezTo>
                  <a:lnTo>
                    <a:pt x="12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34">
              <a:extLst>
                <a:ext uri="{FF2B5EF4-FFF2-40B4-BE49-F238E27FC236}">
                  <a16:creationId xmlns:a16="http://schemas.microsoft.com/office/drawing/2014/main" id="{B9449837-4705-4BDA-B609-A0E2A6F2DC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0" y="2310"/>
              <a:ext cx="35" cy="41"/>
            </a:xfrm>
            <a:custGeom>
              <a:avLst/>
              <a:gdLst>
                <a:gd name="T0" fmla="*/ 15 w 15"/>
                <a:gd name="T1" fmla="*/ 12 h 17"/>
                <a:gd name="T2" fmla="*/ 15 w 15"/>
                <a:gd name="T3" fmla="*/ 16 h 17"/>
                <a:gd name="T4" fmla="*/ 12 w 15"/>
                <a:gd name="T5" fmla="*/ 16 h 17"/>
                <a:gd name="T6" fmla="*/ 11 w 15"/>
                <a:gd name="T7" fmla="*/ 14 h 17"/>
                <a:gd name="T8" fmla="*/ 6 w 15"/>
                <a:gd name="T9" fmla="*/ 17 h 17"/>
                <a:gd name="T10" fmla="*/ 0 w 15"/>
                <a:gd name="T11" fmla="*/ 11 h 17"/>
                <a:gd name="T12" fmla="*/ 8 w 15"/>
                <a:gd name="T13" fmla="*/ 6 h 17"/>
                <a:gd name="T14" fmla="*/ 11 w 15"/>
                <a:gd name="T15" fmla="*/ 6 h 17"/>
                <a:gd name="T16" fmla="*/ 11 w 15"/>
                <a:gd name="T17" fmla="*/ 6 h 17"/>
                <a:gd name="T18" fmla="*/ 8 w 15"/>
                <a:gd name="T19" fmla="*/ 3 h 17"/>
                <a:gd name="T20" fmla="*/ 5 w 15"/>
                <a:gd name="T21" fmla="*/ 5 h 17"/>
                <a:gd name="T22" fmla="*/ 1 w 15"/>
                <a:gd name="T23" fmla="*/ 5 h 17"/>
                <a:gd name="T24" fmla="*/ 8 w 15"/>
                <a:gd name="T25" fmla="*/ 0 h 17"/>
                <a:gd name="T26" fmla="*/ 15 w 15"/>
                <a:gd name="T27" fmla="*/ 6 h 17"/>
                <a:gd name="T28" fmla="*/ 15 w 15"/>
                <a:gd name="T29" fmla="*/ 12 h 17"/>
                <a:gd name="T30" fmla="*/ 11 w 15"/>
                <a:gd name="T31" fmla="*/ 9 h 17"/>
                <a:gd name="T32" fmla="*/ 8 w 15"/>
                <a:gd name="T33" fmla="*/ 9 h 17"/>
                <a:gd name="T34" fmla="*/ 4 w 15"/>
                <a:gd name="T35" fmla="*/ 11 h 17"/>
                <a:gd name="T36" fmla="*/ 7 w 15"/>
                <a:gd name="T37" fmla="*/ 13 h 17"/>
                <a:gd name="T38" fmla="*/ 11 w 15"/>
                <a:gd name="T3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7">
                  <a:moveTo>
                    <a:pt x="15" y="12"/>
                  </a:moveTo>
                  <a:cubicBezTo>
                    <a:pt x="15" y="14"/>
                    <a:pt x="15" y="16"/>
                    <a:pt x="15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1" y="16"/>
                    <a:pt x="11" y="15"/>
                    <a:pt x="11" y="14"/>
                  </a:cubicBezTo>
                  <a:cubicBezTo>
                    <a:pt x="11" y="16"/>
                    <a:pt x="9" y="17"/>
                    <a:pt x="6" y="17"/>
                  </a:cubicBezTo>
                  <a:cubicBezTo>
                    <a:pt x="2" y="17"/>
                    <a:pt x="0" y="14"/>
                    <a:pt x="0" y="11"/>
                  </a:cubicBezTo>
                  <a:cubicBezTo>
                    <a:pt x="0" y="7"/>
                    <a:pt x="4" y="6"/>
                    <a:pt x="8" y="6"/>
                  </a:cubicBezTo>
                  <a:cubicBezTo>
                    <a:pt x="9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4"/>
                    <a:pt x="11" y="3"/>
                    <a:pt x="8" y="3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2" y="0"/>
                    <a:pt x="8" y="0"/>
                  </a:cubicBezTo>
                  <a:cubicBezTo>
                    <a:pt x="14" y="0"/>
                    <a:pt x="15" y="3"/>
                    <a:pt x="15" y="6"/>
                  </a:cubicBezTo>
                  <a:lnTo>
                    <a:pt x="15" y="12"/>
                  </a:lnTo>
                  <a:close/>
                  <a:moveTo>
                    <a:pt x="11" y="9"/>
                  </a:moveTo>
                  <a:cubicBezTo>
                    <a:pt x="11" y="9"/>
                    <a:pt x="10" y="9"/>
                    <a:pt x="8" y="9"/>
                  </a:cubicBezTo>
                  <a:cubicBezTo>
                    <a:pt x="5" y="9"/>
                    <a:pt x="4" y="10"/>
                    <a:pt x="4" y="11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35">
              <a:extLst>
                <a:ext uri="{FF2B5EF4-FFF2-40B4-BE49-F238E27FC236}">
                  <a16:creationId xmlns:a16="http://schemas.microsoft.com/office/drawing/2014/main" id="{E432C069-C5DC-4F91-9B42-41A2D2D7E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" y="2295"/>
              <a:ext cx="41" cy="53"/>
            </a:xfrm>
            <a:custGeom>
              <a:avLst/>
              <a:gdLst>
                <a:gd name="T0" fmla="*/ 39 w 41"/>
                <a:gd name="T1" fmla="*/ 32 h 53"/>
                <a:gd name="T2" fmla="*/ 10 w 41"/>
                <a:gd name="T3" fmla="*/ 32 h 53"/>
                <a:gd name="T4" fmla="*/ 10 w 41"/>
                <a:gd name="T5" fmla="*/ 44 h 53"/>
                <a:gd name="T6" fmla="*/ 41 w 41"/>
                <a:gd name="T7" fmla="*/ 44 h 53"/>
                <a:gd name="T8" fmla="*/ 41 w 41"/>
                <a:gd name="T9" fmla="*/ 53 h 53"/>
                <a:gd name="T10" fmla="*/ 0 w 41"/>
                <a:gd name="T11" fmla="*/ 53 h 53"/>
                <a:gd name="T12" fmla="*/ 0 w 41"/>
                <a:gd name="T13" fmla="*/ 0 h 53"/>
                <a:gd name="T14" fmla="*/ 39 w 41"/>
                <a:gd name="T15" fmla="*/ 0 h 53"/>
                <a:gd name="T16" fmla="*/ 39 w 41"/>
                <a:gd name="T17" fmla="*/ 10 h 53"/>
                <a:gd name="T18" fmla="*/ 10 w 41"/>
                <a:gd name="T19" fmla="*/ 10 h 53"/>
                <a:gd name="T20" fmla="*/ 10 w 41"/>
                <a:gd name="T21" fmla="*/ 22 h 53"/>
                <a:gd name="T22" fmla="*/ 39 w 41"/>
                <a:gd name="T23" fmla="*/ 22 h 53"/>
                <a:gd name="T24" fmla="*/ 39 w 41"/>
                <a:gd name="T25" fmla="*/ 3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53">
                  <a:moveTo>
                    <a:pt x="39" y="32"/>
                  </a:moveTo>
                  <a:lnTo>
                    <a:pt x="10" y="32"/>
                  </a:lnTo>
                  <a:lnTo>
                    <a:pt x="10" y="44"/>
                  </a:lnTo>
                  <a:lnTo>
                    <a:pt x="41" y="44"/>
                  </a:lnTo>
                  <a:lnTo>
                    <a:pt x="41" y="53"/>
                  </a:lnTo>
                  <a:lnTo>
                    <a:pt x="0" y="53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10"/>
                  </a:lnTo>
                  <a:lnTo>
                    <a:pt x="10" y="10"/>
                  </a:lnTo>
                  <a:lnTo>
                    <a:pt x="10" y="22"/>
                  </a:lnTo>
                  <a:lnTo>
                    <a:pt x="39" y="22"/>
                  </a:lnTo>
                  <a:lnTo>
                    <a:pt x="39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36">
              <a:extLst>
                <a:ext uri="{FF2B5EF4-FFF2-40B4-BE49-F238E27FC236}">
                  <a16:creationId xmlns:a16="http://schemas.microsoft.com/office/drawing/2014/main" id="{CF5A5FD2-82CB-4775-8905-1F2ED8926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6" y="2310"/>
              <a:ext cx="57" cy="38"/>
            </a:xfrm>
            <a:custGeom>
              <a:avLst/>
              <a:gdLst>
                <a:gd name="T0" fmla="*/ 0 w 24"/>
                <a:gd name="T1" fmla="*/ 4 h 16"/>
                <a:gd name="T2" fmla="*/ 0 w 24"/>
                <a:gd name="T3" fmla="*/ 0 h 16"/>
                <a:gd name="T4" fmla="*/ 4 w 24"/>
                <a:gd name="T5" fmla="*/ 0 h 16"/>
                <a:gd name="T6" fmla="*/ 4 w 24"/>
                <a:gd name="T7" fmla="*/ 2 h 16"/>
                <a:gd name="T8" fmla="*/ 9 w 24"/>
                <a:gd name="T9" fmla="*/ 0 h 16"/>
                <a:gd name="T10" fmla="*/ 14 w 24"/>
                <a:gd name="T11" fmla="*/ 3 h 16"/>
                <a:gd name="T12" fmla="*/ 19 w 24"/>
                <a:gd name="T13" fmla="*/ 0 h 16"/>
                <a:gd name="T14" fmla="*/ 24 w 24"/>
                <a:gd name="T15" fmla="*/ 7 h 16"/>
                <a:gd name="T16" fmla="*/ 24 w 24"/>
                <a:gd name="T17" fmla="*/ 16 h 16"/>
                <a:gd name="T18" fmla="*/ 20 w 24"/>
                <a:gd name="T19" fmla="*/ 16 h 16"/>
                <a:gd name="T20" fmla="*/ 20 w 24"/>
                <a:gd name="T21" fmla="*/ 7 h 16"/>
                <a:gd name="T22" fmla="*/ 17 w 24"/>
                <a:gd name="T23" fmla="*/ 3 h 16"/>
                <a:gd name="T24" fmla="*/ 14 w 24"/>
                <a:gd name="T25" fmla="*/ 7 h 16"/>
                <a:gd name="T26" fmla="*/ 14 w 24"/>
                <a:gd name="T27" fmla="*/ 16 h 16"/>
                <a:gd name="T28" fmla="*/ 10 w 24"/>
                <a:gd name="T29" fmla="*/ 16 h 16"/>
                <a:gd name="T30" fmla="*/ 10 w 24"/>
                <a:gd name="T31" fmla="*/ 7 h 16"/>
                <a:gd name="T32" fmla="*/ 7 w 24"/>
                <a:gd name="T33" fmla="*/ 3 h 16"/>
                <a:gd name="T34" fmla="*/ 4 w 24"/>
                <a:gd name="T35" fmla="*/ 8 h 16"/>
                <a:gd name="T36" fmla="*/ 4 w 24"/>
                <a:gd name="T37" fmla="*/ 16 h 16"/>
                <a:gd name="T38" fmla="*/ 0 w 24"/>
                <a:gd name="T39" fmla="*/ 16 h 16"/>
                <a:gd name="T40" fmla="*/ 0 w 24"/>
                <a:gd name="T41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" h="16">
                  <a:moveTo>
                    <a:pt x="0" y="4"/>
                  </a:move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2" y="0"/>
                    <a:pt x="13" y="1"/>
                    <a:pt x="14" y="3"/>
                  </a:cubicBezTo>
                  <a:cubicBezTo>
                    <a:pt x="14" y="1"/>
                    <a:pt x="16" y="0"/>
                    <a:pt x="19" y="0"/>
                  </a:cubicBezTo>
                  <a:cubicBezTo>
                    <a:pt x="22" y="0"/>
                    <a:pt x="24" y="2"/>
                    <a:pt x="24" y="7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5"/>
                    <a:pt x="20" y="3"/>
                    <a:pt x="17" y="3"/>
                  </a:cubicBezTo>
                  <a:cubicBezTo>
                    <a:pt x="15" y="3"/>
                    <a:pt x="14" y="5"/>
                    <a:pt x="14" y="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5"/>
                    <a:pt x="10" y="3"/>
                    <a:pt x="7" y="3"/>
                  </a:cubicBezTo>
                  <a:cubicBezTo>
                    <a:pt x="5" y="3"/>
                    <a:pt x="4" y="5"/>
                    <a:pt x="4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" name="Freeform 37">
              <a:extLst>
                <a:ext uri="{FF2B5EF4-FFF2-40B4-BE49-F238E27FC236}">
                  <a16:creationId xmlns:a16="http://schemas.microsoft.com/office/drawing/2014/main" id="{D99D40EA-8BA9-47EE-9192-85D882B822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23" y="2310"/>
              <a:ext cx="40" cy="55"/>
            </a:xfrm>
            <a:custGeom>
              <a:avLst/>
              <a:gdLst>
                <a:gd name="T0" fmla="*/ 5 w 17"/>
                <a:gd name="T1" fmla="*/ 14 h 23"/>
                <a:gd name="T2" fmla="*/ 5 w 17"/>
                <a:gd name="T3" fmla="*/ 23 h 23"/>
                <a:gd name="T4" fmla="*/ 0 w 17"/>
                <a:gd name="T5" fmla="*/ 23 h 23"/>
                <a:gd name="T6" fmla="*/ 0 w 17"/>
                <a:gd name="T7" fmla="*/ 4 h 23"/>
                <a:gd name="T8" fmla="*/ 0 w 17"/>
                <a:gd name="T9" fmla="*/ 0 h 23"/>
                <a:gd name="T10" fmla="*/ 4 w 17"/>
                <a:gd name="T11" fmla="*/ 0 h 23"/>
                <a:gd name="T12" fmla="*/ 5 w 17"/>
                <a:gd name="T13" fmla="*/ 3 h 23"/>
                <a:gd name="T14" fmla="*/ 10 w 17"/>
                <a:gd name="T15" fmla="*/ 0 h 23"/>
                <a:gd name="T16" fmla="*/ 17 w 17"/>
                <a:gd name="T17" fmla="*/ 8 h 23"/>
                <a:gd name="T18" fmla="*/ 9 w 17"/>
                <a:gd name="T19" fmla="*/ 17 h 23"/>
                <a:gd name="T20" fmla="*/ 5 w 17"/>
                <a:gd name="T21" fmla="*/ 14 h 23"/>
                <a:gd name="T22" fmla="*/ 13 w 17"/>
                <a:gd name="T23" fmla="*/ 8 h 23"/>
                <a:gd name="T24" fmla="*/ 9 w 17"/>
                <a:gd name="T25" fmla="*/ 3 h 23"/>
                <a:gd name="T26" fmla="*/ 5 w 17"/>
                <a:gd name="T27" fmla="*/ 8 h 23"/>
                <a:gd name="T28" fmla="*/ 9 w 17"/>
                <a:gd name="T29" fmla="*/ 13 h 23"/>
                <a:gd name="T30" fmla="*/ 13 w 17"/>
                <a:gd name="T31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3">
                  <a:moveTo>
                    <a:pt x="5" y="14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1"/>
                    <a:pt x="5" y="2"/>
                    <a:pt x="5" y="3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4" y="0"/>
                    <a:pt x="17" y="3"/>
                    <a:pt x="17" y="8"/>
                  </a:cubicBezTo>
                  <a:cubicBezTo>
                    <a:pt x="17" y="13"/>
                    <a:pt x="13" y="17"/>
                    <a:pt x="9" y="17"/>
                  </a:cubicBezTo>
                  <a:cubicBezTo>
                    <a:pt x="7" y="17"/>
                    <a:pt x="5" y="15"/>
                    <a:pt x="5" y="14"/>
                  </a:cubicBezTo>
                  <a:close/>
                  <a:moveTo>
                    <a:pt x="13" y="8"/>
                  </a:moveTo>
                  <a:cubicBezTo>
                    <a:pt x="13" y="6"/>
                    <a:pt x="11" y="3"/>
                    <a:pt x="9" y="3"/>
                  </a:cubicBezTo>
                  <a:cubicBezTo>
                    <a:pt x="6" y="3"/>
                    <a:pt x="5" y="5"/>
                    <a:pt x="5" y="8"/>
                  </a:cubicBezTo>
                  <a:cubicBezTo>
                    <a:pt x="5" y="11"/>
                    <a:pt x="6" y="13"/>
                    <a:pt x="9" y="13"/>
                  </a:cubicBezTo>
                  <a:cubicBezTo>
                    <a:pt x="11" y="13"/>
                    <a:pt x="13" y="11"/>
                    <a:pt x="13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" name="Rectangle 38">
              <a:extLst>
                <a:ext uri="{FF2B5EF4-FFF2-40B4-BE49-F238E27FC236}">
                  <a16:creationId xmlns:a16="http://schemas.microsoft.com/office/drawing/2014/main" id="{026E58BF-BAF3-45B5-9998-D5D99A04BF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" y="2293"/>
              <a:ext cx="12" cy="5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5" name="Freeform 39">
              <a:extLst>
                <a:ext uri="{FF2B5EF4-FFF2-40B4-BE49-F238E27FC236}">
                  <a16:creationId xmlns:a16="http://schemas.microsoft.com/office/drawing/2014/main" id="{950F588D-B933-490B-9C5A-C436B67D6A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9" y="2310"/>
              <a:ext cx="41" cy="41"/>
            </a:xfrm>
            <a:custGeom>
              <a:avLst/>
              <a:gdLst>
                <a:gd name="T0" fmla="*/ 17 w 17"/>
                <a:gd name="T1" fmla="*/ 8 h 17"/>
                <a:gd name="T2" fmla="*/ 8 w 17"/>
                <a:gd name="T3" fmla="*/ 17 h 17"/>
                <a:gd name="T4" fmla="*/ 0 w 17"/>
                <a:gd name="T5" fmla="*/ 8 h 17"/>
                <a:gd name="T6" fmla="*/ 8 w 17"/>
                <a:gd name="T7" fmla="*/ 0 h 17"/>
                <a:gd name="T8" fmla="*/ 17 w 17"/>
                <a:gd name="T9" fmla="*/ 8 h 17"/>
                <a:gd name="T10" fmla="*/ 4 w 17"/>
                <a:gd name="T11" fmla="*/ 8 h 17"/>
                <a:gd name="T12" fmla="*/ 8 w 17"/>
                <a:gd name="T13" fmla="*/ 13 h 17"/>
                <a:gd name="T14" fmla="*/ 12 w 17"/>
                <a:gd name="T15" fmla="*/ 8 h 17"/>
                <a:gd name="T16" fmla="*/ 8 w 17"/>
                <a:gd name="T17" fmla="*/ 3 h 17"/>
                <a:gd name="T18" fmla="*/ 4 w 17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7">
                  <a:moveTo>
                    <a:pt x="17" y="8"/>
                  </a:moveTo>
                  <a:cubicBezTo>
                    <a:pt x="17" y="13"/>
                    <a:pt x="14" y="17"/>
                    <a:pt x="8" y="17"/>
                  </a:cubicBezTo>
                  <a:cubicBezTo>
                    <a:pt x="3" y="17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7" y="4"/>
                    <a:pt x="17" y="8"/>
                  </a:cubicBezTo>
                  <a:close/>
                  <a:moveTo>
                    <a:pt x="4" y="8"/>
                  </a:moveTo>
                  <a:cubicBezTo>
                    <a:pt x="4" y="11"/>
                    <a:pt x="6" y="13"/>
                    <a:pt x="8" y="13"/>
                  </a:cubicBezTo>
                  <a:cubicBezTo>
                    <a:pt x="11" y="13"/>
                    <a:pt x="12" y="11"/>
                    <a:pt x="12" y="8"/>
                  </a:cubicBezTo>
                  <a:cubicBezTo>
                    <a:pt x="12" y="6"/>
                    <a:pt x="11" y="3"/>
                    <a:pt x="8" y="3"/>
                  </a:cubicBezTo>
                  <a:cubicBezTo>
                    <a:pt x="5" y="3"/>
                    <a:pt x="4" y="6"/>
                    <a:pt x="4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6" name="Freeform 40">
              <a:extLst>
                <a:ext uri="{FF2B5EF4-FFF2-40B4-BE49-F238E27FC236}">
                  <a16:creationId xmlns:a16="http://schemas.microsoft.com/office/drawing/2014/main" id="{29DA9D44-8FEA-4DF1-86EC-1BA80D025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2" y="2310"/>
              <a:ext cx="40" cy="55"/>
            </a:xfrm>
            <a:custGeom>
              <a:avLst/>
              <a:gdLst>
                <a:gd name="T0" fmla="*/ 5 w 17"/>
                <a:gd name="T1" fmla="*/ 0 h 23"/>
                <a:gd name="T2" fmla="*/ 9 w 17"/>
                <a:gd name="T3" fmla="*/ 13 h 23"/>
                <a:gd name="T4" fmla="*/ 9 w 17"/>
                <a:gd name="T5" fmla="*/ 13 h 23"/>
                <a:gd name="T6" fmla="*/ 13 w 17"/>
                <a:gd name="T7" fmla="*/ 0 h 23"/>
                <a:gd name="T8" fmla="*/ 17 w 17"/>
                <a:gd name="T9" fmla="*/ 0 h 23"/>
                <a:gd name="T10" fmla="*/ 12 w 17"/>
                <a:gd name="T11" fmla="*/ 14 h 23"/>
                <a:gd name="T12" fmla="*/ 4 w 17"/>
                <a:gd name="T13" fmla="*/ 23 h 23"/>
                <a:gd name="T14" fmla="*/ 2 w 17"/>
                <a:gd name="T15" fmla="*/ 23 h 23"/>
                <a:gd name="T16" fmla="*/ 2 w 17"/>
                <a:gd name="T17" fmla="*/ 20 h 23"/>
                <a:gd name="T18" fmla="*/ 3 w 17"/>
                <a:gd name="T19" fmla="*/ 20 h 23"/>
                <a:gd name="T20" fmla="*/ 7 w 17"/>
                <a:gd name="T21" fmla="*/ 17 h 23"/>
                <a:gd name="T22" fmla="*/ 0 w 17"/>
                <a:gd name="T23" fmla="*/ 0 h 23"/>
                <a:gd name="T24" fmla="*/ 5 w 17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23">
                  <a:moveTo>
                    <a:pt x="5" y="0"/>
                  </a:moveTo>
                  <a:cubicBezTo>
                    <a:pt x="7" y="7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1"/>
                    <a:pt x="11" y="7"/>
                    <a:pt x="13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21"/>
                    <a:pt x="9" y="23"/>
                    <a:pt x="4" y="23"/>
                  </a:cubicBezTo>
                  <a:cubicBezTo>
                    <a:pt x="3" y="23"/>
                    <a:pt x="2" y="23"/>
                    <a:pt x="2" y="23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3" y="20"/>
                    <a:pt x="3" y="20"/>
                  </a:cubicBezTo>
                  <a:cubicBezTo>
                    <a:pt x="5" y="20"/>
                    <a:pt x="6" y="19"/>
                    <a:pt x="7" y="1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7" name="Freeform 41">
              <a:extLst>
                <a:ext uri="{FF2B5EF4-FFF2-40B4-BE49-F238E27FC236}">
                  <a16:creationId xmlns:a16="http://schemas.microsoft.com/office/drawing/2014/main" id="{59123BF1-4F37-4591-B353-E7D3ED373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9" y="2310"/>
              <a:ext cx="58" cy="38"/>
            </a:xfrm>
            <a:custGeom>
              <a:avLst/>
              <a:gdLst>
                <a:gd name="T0" fmla="*/ 0 w 24"/>
                <a:gd name="T1" fmla="*/ 4 h 16"/>
                <a:gd name="T2" fmla="*/ 0 w 24"/>
                <a:gd name="T3" fmla="*/ 0 h 16"/>
                <a:gd name="T4" fmla="*/ 4 w 24"/>
                <a:gd name="T5" fmla="*/ 0 h 16"/>
                <a:gd name="T6" fmla="*/ 4 w 24"/>
                <a:gd name="T7" fmla="*/ 2 h 16"/>
                <a:gd name="T8" fmla="*/ 9 w 24"/>
                <a:gd name="T9" fmla="*/ 0 h 16"/>
                <a:gd name="T10" fmla="*/ 13 w 24"/>
                <a:gd name="T11" fmla="*/ 3 h 16"/>
                <a:gd name="T12" fmla="*/ 18 w 24"/>
                <a:gd name="T13" fmla="*/ 0 h 16"/>
                <a:gd name="T14" fmla="*/ 24 w 24"/>
                <a:gd name="T15" fmla="*/ 7 h 16"/>
                <a:gd name="T16" fmla="*/ 24 w 24"/>
                <a:gd name="T17" fmla="*/ 16 h 16"/>
                <a:gd name="T18" fmla="*/ 20 w 24"/>
                <a:gd name="T19" fmla="*/ 16 h 16"/>
                <a:gd name="T20" fmla="*/ 20 w 24"/>
                <a:gd name="T21" fmla="*/ 7 h 16"/>
                <a:gd name="T22" fmla="*/ 17 w 24"/>
                <a:gd name="T23" fmla="*/ 3 h 16"/>
                <a:gd name="T24" fmla="*/ 14 w 24"/>
                <a:gd name="T25" fmla="*/ 7 h 16"/>
                <a:gd name="T26" fmla="*/ 14 w 24"/>
                <a:gd name="T27" fmla="*/ 16 h 16"/>
                <a:gd name="T28" fmla="*/ 10 w 24"/>
                <a:gd name="T29" fmla="*/ 16 h 16"/>
                <a:gd name="T30" fmla="*/ 10 w 24"/>
                <a:gd name="T31" fmla="*/ 7 h 16"/>
                <a:gd name="T32" fmla="*/ 7 w 24"/>
                <a:gd name="T33" fmla="*/ 3 h 16"/>
                <a:gd name="T34" fmla="*/ 4 w 24"/>
                <a:gd name="T35" fmla="*/ 8 h 16"/>
                <a:gd name="T36" fmla="*/ 4 w 24"/>
                <a:gd name="T37" fmla="*/ 16 h 16"/>
                <a:gd name="T38" fmla="*/ 0 w 24"/>
                <a:gd name="T39" fmla="*/ 16 h 16"/>
                <a:gd name="T40" fmla="*/ 0 w 24"/>
                <a:gd name="T41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" h="16">
                  <a:moveTo>
                    <a:pt x="0" y="4"/>
                  </a:move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5" y="1"/>
                    <a:pt x="6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1"/>
                    <a:pt x="15" y="0"/>
                    <a:pt x="18" y="0"/>
                  </a:cubicBezTo>
                  <a:cubicBezTo>
                    <a:pt x="21" y="0"/>
                    <a:pt x="24" y="2"/>
                    <a:pt x="24" y="7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5"/>
                    <a:pt x="19" y="3"/>
                    <a:pt x="17" y="3"/>
                  </a:cubicBezTo>
                  <a:cubicBezTo>
                    <a:pt x="15" y="3"/>
                    <a:pt x="14" y="5"/>
                    <a:pt x="14" y="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5"/>
                    <a:pt x="9" y="3"/>
                    <a:pt x="7" y="3"/>
                  </a:cubicBezTo>
                  <a:cubicBezTo>
                    <a:pt x="5" y="3"/>
                    <a:pt x="4" y="5"/>
                    <a:pt x="4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8" name="Freeform 42">
              <a:extLst>
                <a:ext uri="{FF2B5EF4-FFF2-40B4-BE49-F238E27FC236}">
                  <a16:creationId xmlns:a16="http://schemas.microsoft.com/office/drawing/2014/main" id="{5B270224-B03B-4B7D-A51B-9B281471FA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" y="2310"/>
              <a:ext cx="38" cy="41"/>
            </a:xfrm>
            <a:custGeom>
              <a:avLst/>
              <a:gdLst>
                <a:gd name="T0" fmla="*/ 4 w 16"/>
                <a:gd name="T1" fmla="*/ 9 h 17"/>
                <a:gd name="T2" fmla="*/ 8 w 16"/>
                <a:gd name="T3" fmla="*/ 13 h 17"/>
                <a:gd name="T4" fmla="*/ 12 w 16"/>
                <a:gd name="T5" fmla="*/ 11 h 17"/>
                <a:gd name="T6" fmla="*/ 16 w 16"/>
                <a:gd name="T7" fmla="*/ 11 h 17"/>
                <a:gd name="T8" fmla="*/ 8 w 16"/>
                <a:gd name="T9" fmla="*/ 17 h 17"/>
                <a:gd name="T10" fmla="*/ 0 w 16"/>
                <a:gd name="T11" fmla="*/ 8 h 17"/>
                <a:gd name="T12" fmla="*/ 8 w 16"/>
                <a:gd name="T13" fmla="*/ 0 h 17"/>
                <a:gd name="T14" fmla="*/ 16 w 16"/>
                <a:gd name="T15" fmla="*/ 8 h 17"/>
                <a:gd name="T16" fmla="*/ 16 w 16"/>
                <a:gd name="T17" fmla="*/ 9 h 17"/>
                <a:gd name="T18" fmla="*/ 4 w 16"/>
                <a:gd name="T19" fmla="*/ 9 h 17"/>
                <a:gd name="T20" fmla="*/ 12 w 16"/>
                <a:gd name="T21" fmla="*/ 7 h 17"/>
                <a:gd name="T22" fmla="*/ 8 w 16"/>
                <a:gd name="T23" fmla="*/ 3 h 17"/>
                <a:gd name="T24" fmla="*/ 4 w 16"/>
                <a:gd name="T25" fmla="*/ 7 h 17"/>
                <a:gd name="T26" fmla="*/ 12 w 16"/>
                <a:gd name="T27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7">
                  <a:moveTo>
                    <a:pt x="4" y="9"/>
                  </a:moveTo>
                  <a:cubicBezTo>
                    <a:pt x="4" y="12"/>
                    <a:pt x="6" y="13"/>
                    <a:pt x="8" y="13"/>
                  </a:cubicBezTo>
                  <a:cubicBezTo>
                    <a:pt x="10" y="13"/>
                    <a:pt x="11" y="13"/>
                    <a:pt x="12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4"/>
                    <a:pt x="13" y="17"/>
                    <a:pt x="8" y="17"/>
                  </a:cubicBezTo>
                  <a:cubicBezTo>
                    <a:pt x="2" y="17"/>
                    <a:pt x="0" y="12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6" y="4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lnTo>
                    <a:pt x="4" y="9"/>
                  </a:lnTo>
                  <a:close/>
                  <a:moveTo>
                    <a:pt x="12" y="7"/>
                  </a:moveTo>
                  <a:cubicBezTo>
                    <a:pt x="12" y="5"/>
                    <a:pt x="11" y="3"/>
                    <a:pt x="8" y="3"/>
                  </a:cubicBezTo>
                  <a:cubicBezTo>
                    <a:pt x="6" y="3"/>
                    <a:pt x="5" y="5"/>
                    <a:pt x="4" y="7"/>
                  </a:cubicBezTo>
                  <a:lnTo>
                    <a:pt x="12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9" name="Freeform 43">
              <a:extLst>
                <a:ext uri="{FF2B5EF4-FFF2-40B4-BE49-F238E27FC236}">
                  <a16:creationId xmlns:a16="http://schemas.microsoft.com/office/drawing/2014/main" id="{AB2C44F7-6585-4AC4-8381-99827CA56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" y="2310"/>
              <a:ext cx="36" cy="38"/>
            </a:xfrm>
            <a:custGeom>
              <a:avLst/>
              <a:gdLst>
                <a:gd name="T0" fmla="*/ 0 w 15"/>
                <a:gd name="T1" fmla="*/ 4 h 16"/>
                <a:gd name="T2" fmla="*/ 0 w 15"/>
                <a:gd name="T3" fmla="*/ 0 h 16"/>
                <a:gd name="T4" fmla="*/ 4 w 15"/>
                <a:gd name="T5" fmla="*/ 0 h 16"/>
                <a:gd name="T6" fmla="*/ 4 w 15"/>
                <a:gd name="T7" fmla="*/ 3 h 16"/>
                <a:gd name="T8" fmla="*/ 9 w 15"/>
                <a:gd name="T9" fmla="*/ 0 h 16"/>
                <a:gd name="T10" fmla="*/ 15 w 15"/>
                <a:gd name="T11" fmla="*/ 6 h 16"/>
                <a:gd name="T12" fmla="*/ 15 w 15"/>
                <a:gd name="T13" fmla="*/ 16 h 16"/>
                <a:gd name="T14" fmla="*/ 11 w 15"/>
                <a:gd name="T15" fmla="*/ 16 h 16"/>
                <a:gd name="T16" fmla="*/ 11 w 15"/>
                <a:gd name="T17" fmla="*/ 7 h 16"/>
                <a:gd name="T18" fmla="*/ 7 w 15"/>
                <a:gd name="T19" fmla="*/ 3 h 16"/>
                <a:gd name="T20" fmla="*/ 4 w 15"/>
                <a:gd name="T21" fmla="*/ 8 h 16"/>
                <a:gd name="T22" fmla="*/ 4 w 15"/>
                <a:gd name="T23" fmla="*/ 16 h 16"/>
                <a:gd name="T24" fmla="*/ 0 w 15"/>
                <a:gd name="T25" fmla="*/ 16 h 16"/>
                <a:gd name="T26" fmla="*/ 0 w 15"/>
                <a:gd name="T27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6">
                  <a:moveTo>
                    <a:pt x="0" y="4"/>
                  </a:moveTo>
                  <a:cubicBezTo>
                    <a:pt x="0" y="3"/>
                    <a:pt x="0" y="1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2"/>
                    <a:pt x="4" y="3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3" y="0"/>
                    <a:pt x="15" y="2"/>
                    <a:pt x="15" y="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5"/>
                    <a:pt x="10" y="3"/>
                    <a:pt x="7" y="3"/>
                  </a:cubicBezTo>
                  <a:cubicBezTo>
                    <a:pt x="5" y="3"/>
                    <a:pt x="4" y="5"/>
                    <a:pt x="4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0" name="Freeform 44">
              <a:extLst>
                <a:ext uri="{FF2B5EF4-FFF2-40B4-BE49-F238E27FC236}">
                  <a16:creationId xmlns:a16="http://schemas.microsoft.com/office/drawing/2014/main" id="{BAD291E9-9EFD-458B-B7CB-974C3582B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2" y="2300"/>
              <a:ext cx="26" cy="48"/>
            </a:xfrm>
            <a:custGeom>
              <a:avLst/>
              <a:gdLst>
                <a:gd name="T0" fmla="*/ 0 w 11"/>
                <a:gd name="T1" fmla="*/ 4 h 20"/>
                <a:gd name="T2" fmla="*/ 3 w 11"/>
                <a:gd name="T3" fmla="*/ 4 h 20"/>
                <a:gd name="T4" fmla="*/ 3 w 11"/>
                <a:gd name="T5" fmla="*/ 0 h 20"/>
                <a:gd name="T6" fmla="*/ 7 w 11"/>
                <a:gd name="T7" fmla="*/ 0 h 20"/>
                <a:gd name="T8" fmla="*/ 7 w 11"/>
                <a:gd name="T9" fmla="*/ 4 h 20"/>
                <a:gd name="T10" fmla="*/ 11 w 11"/>
                <a:gd name="T11" fmla="*/ 4 h 20"/>
                <a:gd name="T12" fmla="*/ 11 w 11"/>
                <a:gd name="T13" fmla="*/ 8 h 20"/>
                <a:gd name="T14" fmla="*/ 7 w 11"/>
                <a:gd name="T15" fmla="*/ 8 h 20"/>
                <a:gd name="T16" fmla="*/ 7 w 11"/>
                <a:gd name="T17" fmla="*/ 15 h 20"/>
                <a:gd name="T18" fmla="*/ 9 w 11"/>
                <a:gd name="T19" fmla="*/ 17 h 20"/>
                <a:gd name="T20" fmla="*/ 10 w 11"/>
                <a:gd name="T21" fmla="*/ 17 h 20"/>
                <a:gd name="T22" fmla="*/ 10 w 11"/>
                <a:gd name="T23" fmla="*/ 20 h 20"/>
                <a:gd name="T24" fmla="*/ 8 w 11"/>
                <a:gd name="T25" fmla="*/ 20 h 20"/>
                <a:gd name="T26" fmla="*/ 3 w 11"/>
                <a:gd name="T27" fmla="*/ 16 h 20"/>
                <a:gd name="T28" fmla="*/ 3 w 11"/>
                <a:gd name="T29" fmla="*/ 8 h 20"/>
                <a:gd name="T30" fmla="*/ 0 w 11"/>
                <a:gd name="T31" fmla="*/ 8 h 20"/>
                <a:gd name="T32" fmla="*/ 0 w 11"/>
                <a:gd name="T3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20">
                  <a:moveTo>
                    <a:pt x="0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8" y="17"/>
                    <a:pt x="9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9" y="20"/>
                    <a:pt x="8" y="20"/>
                  </a:cubicBezTo>
                  <a:cubicBezTo>
                    <a:pt x="4" y="20"/>
                    <a:pt x="3" y="19"/>
                    <a:pt x="3" y="16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1" name="Freeform 45">
              <a:extLst>
                <a:ext uri="{FF2B5EF4-FFF2-40B4-BE49-F238E27FC236}">
                  <a16:creationId xmlns:a16="http://schemas.microsoft.com/office/drawing/2014/main" id="{0E5FF9EF-C9A5-41DC-8E6C-3C3C4D8CE0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84" y="2310"/>
              <a:ext cx="36" cy="41"/>
            </a:xfrm>
            <a:custGeom>
              <a:avLst/>
              <a:gdLst>
                <a:gd name="T0" fmla="*/ 15 w 15"/>
                <a:gd name="T1" fmla="*/ 12 h 17"/>
                <a:gd name="T2" fmla="*/ 15 w 15"/>
                <a:gd name="T3" fmla="*/ 16 h 17"/>
                <a:gd name="T4" fmla="*/ 11 w 15"/>
                <a:gd name="T5" fmla="*/ 16 h 17"/>
                <a:gd name="T6" fmla="*/ 11 w 15"/>
                <a:gd name="T7" fmla="*/ 14 h 17"/>
                <a:gd name="T8" fmla="*/ 6 w 15"/>
                <a:gd name="T9" fmla="*/ 17 h 17"/>
                <a:gd name="T10" fmla="*/ 0 w 15"/>
                <a:gd name="T11" fmla="*/ 11 h 17"/>
                <a:gd name="T12" fmla="*/ 8 w 15"/>
                <a:gd name="T13" fmla="*/ 6 h 17"/>
                <a:gd name="T14" fmla="*/ 11 w 15"/>
                <a:gd name="T15" fmla="*/ 6 h 17"/>
                <a:gd name="T16" fmla="*/ 11 w 15"/>
                <a:gd name="T17" fmla="*/ 6 h 17"/>
                <a:gd name="T18" fmla="*/ 8 w 15"/>
                <a:gd name="T19" fmla="*/ 3 h 17"/>
                <a:gd name="T20" fmla="*/ 5 w 15"/>
                <a:gd name="T21" fmla="*/ 5 h 17"/>
                <a:gd name="T22" fmla="*/ 1 w 15"/>
                <a:gd name="T23" fmla="*/ 5 h 17"/>
                <a:gd name="T24" fmla="*/ 8 w 15"/>
                <a:gd name="T25" fmla="*/ 0 h 17"/>
                <a:gd name="T26" fmla="*/ 15 w 15"/>
                <a:gd name="T27" fmla="*/ 6 h 17"/>
                <a:gd name="T28" fmla="*/ 15 w 15"/>
                <a:gd name="T29" fmla="*/ 12 h 17"/>
                <a:gd name="T30" fmla="*/ 11 w 15"/>
                <a:gd name="T31" fmla="*/ 9 h 17"/>
                <a:gd name="T32" fmla="*/ 8 w 15"/>
                <a:gd name="T33" fmla="*/ 9 h 17"/>
                <a:gd name="T34" fmla="*/ 4 w 15"/>
                <a:gd name="T35" fmla="*/ 11 h 17"/>
                <a:gd name="T36" fmla="*/ 7 w 15"/>
                <a:gd name="T37" fmla="*/ 13 h 17"/>
                <a:gd name="T38" fmla="*/ 11 w 15"/>
                <a:gd name="T3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7">
                  <a:moveTo>
                    <a:pt x="15" y="12"/>
                  </a:moveTo>
                  <a:cubicBezTo>
                    <a:pt x="15" y="14"/>
                    <a:pt x="15" y="16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5"/>
                    <a:pt x="11" y="14"/>
                  </a:cubicBezTo>
                  <a:cubicBezTo>
                    <a:pt x="10" y="16"/>
                    <a:pt x="9" y="17"/>
                    <a:pt x="6" y="17"/>
                  </a:cubicBezTo>
                  <a:cubicBezTo>
                    <a:pt x="2" y="17"/>
                    <a:pt x="0" y="14"/>
                    <a:pt x="0" y="11"/>
                  </a:cubicBezTo>
                  <a:cubicBezTo>
                    <a:pt x="0" y="7"/>
                    <a:pt x="3" y="6"/>
                    <a:pt x="8" y="6"/>
                  </a:cubicBezTo>
                  <a:cubicBezTo>
                    <a:pt x="9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4"/>
                    <a:pt x="11" y="3"/>
                    <a:pt x="8" y="3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2" y="0"/>
                    <a:pt x="8" y="0"/>
                  </a:cubicBezTo>
                  <a:cubicBezTo>
                    <a:pt x="14" y="0"/>
                    <a:pt x="15" y="3"/>
                    <a:pt x="15" y="6"/>
                  </a:cubicBezTo>
                  <a:lnTo>
                    <a:pt x="15" y="12"/>
                  </a:lnTo>
                  <a:close/>
                  <a:moveTo>
                    <a:pt x="11" y="9"/>
                  </a:moveTo>
                  <a:cubicBezTo>
                    <a:pt x="11" y="9"/>
                    <a:pt x="10" y="9"/>
                    <a:pt x="8" y="9"/>
                  </a:cubicBezTo>
                  <a:cubicBezTo>
                    <a:pt x="5" y="9"/>
                    <a:pt x="4" y="10"/>
                    <a:pt x="4" y="11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2" name="Freeform 46">
              <a:extLst>
                <a:ext uri="{FF2B5EF4-FFF2-40B4-BE49-F238E27FC236}">
                  <a16:creationId xmlns:a16="http://schemas.microsoft.com/office/drawing/2014/main" id="{FBE95DB3-4A31-4A8C-BB20-6D7E0A4E4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9" y="2310"/>
              <a:ext cx="36" cy="38"/>
            </a:xfrm>
            <a:custGeom>
              <a:avLst/>
              <a:gdLst>
                <a:gd name="T0" fmla="*/ 0 w 15"/>
                <a:gd name="T1" fmla="*/ 4 h 16"/>
                <a:gd name="T2" fmla="*/ 0 w 15"/>
                <a:gd name="T3" fmla="*/ 0 h 16"/>
                <a:gd name="T4" fmla="*/ 4 w 15"/>
                <a:gd name="T5" fmla="*/ 0 h 16"/>
                <a:gd name="T6" fmla="*/ 4 w 15"/>
                <a:gd name="T7" fmla="*/ 3 h 16"/>
                <a:gd name="T8" fmla="*/ 9 w 15"/>
                <a:gd name="T9" fmla="*/ 0 h 16"/>
                <a:gd name="T10" fmla="*/ 15 w 15"/>
                <a:gd name="T11" fmla="*/ 6 h 16"/>
                <a:gd name="T12" fmla="*/ 15 w 15"/>
                <a:gd name="T13" fmla="*/ 16 h 16"/>
                <a:gd name="T14" fmla="*/ 11 w 15"/>
                <a:gd name="T15" fmla="*/ 16 h 16"/>
                <a:gd name="T16" fmla="*/ 11 w 15"/>
                <a:gd name="T17" fmla="*/ 7 h 16"/>
                <a:gd name="T18" fmla="*/ 8 w 15"/>
                <a:gd name="T19" fmla="*/ 3 h 16"/>
                <a:gd name="T20" fmla="*/ 4 w 15"/>
                <a:gd name="T21" fmla="*/ 8 h 16"/>
                <a:gd name="T22" fmla="*/ 4 w 15"/>
                <a:gd name="T23" fmla="*/ 16 h 16"/>
                <a:gd name="T24" fmla="*/ 0 w 15"/>
                <a:gd name="T25" fmla="*/ 16 h 16"/>
                <a:gd name="T26" fmla="*/ 0 w 15"/>
                <a:gd name="T27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6">
                  <a:moveTo>
                    <a:pt x="0" y="4"/>
                  </a:moveTo>
                  <a:cubicBezTo>
                    <a:pt x="0" y="3"/>
                    <a:pt x="0" y="1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2"/>
                    <a:pt x="4" y="3"/>
                  </a:cubicBezTo>
                  <a:cubicBezTo>
                    <a:pt x="5" y="1"/>
                    <a:pt x="6" y="0"/>
                    <a:pt x="9" y="0"/>
                  </a:cubicBezTo>
                  <a:cubicBezTo>
                    <a:pt x="13" y="0"/>
                    <a:pt x="15" y="2"/>
                    <a:pt x="15" y="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5"/>
                    <a:pt x="10" y="3"/>
                    <a:pt x="8" y="3"/>
                  </a:cubicBezTo>
                  <a:cubicBezTo>
                    <a:pt x="6" y="3"/>
                    <a:pt x="4" y="5"/>
                    <a:pt x="4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3" name="Freeform 47">
              <a:extLst>
                <a:ext uri="{FF2B5EF4-FFF2-40B4-BE49-F238E27FC236}">
                  <a16:creationId xmlns:a16="http://schemas.microsoft.com/office/drawing/2014/main" id="{1FA29D6E-C28C-4BE9-96CA-E5EBC44184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2" y="2293"/>
              <a:ext cx="40" cy="58"/>
            </a:xfrm>
            <a:custGeom>
              <a:avLst/>
              <a:gdLst>
                <a:gd name="T0" fmla="*/ 17 w 17"/>
                <a:gd name="T1" fmla="*/ 0 h 24"/>
                <a:gd name="T2" fmla="*/ 17 w 17"/>
                <a:gd name="T3" fmla="*/ 19 h 24"/>
                <a:gd name="T4" fmla="*/ 17 w 17"/>
                <a:gd name="T5" fmla="*/ 23 h 24"/>
                <a:gd name="T6" fmla="*/ 13 w 17"/>
                <a:gd name="T7" fmla="*/ 23 h 24"/>
                <a:gd name="T8" fmla="*/ 13 w 17"/>
                <a:gd name="T9" fmla="*/ 21 h 24"/>
                <a:gd name="T10" fmla="*/ 8 w 17"/>
                <a:gd name="T11" fmla="*/ 24 h 24"/>
                <a:gd name="T12" fmla="*/ 0 w 17"/>
                <a:gd name="T13" fmla="*/ 15 h 24"/>
                <a:gd name="T14" fmla="*/ 8 w 17"/>
                <a:gd name="T15" fmla="*/ 7 h 24"/>
                <a:gd name="T16" fmla="*/ 13 w 17"/>
                <a:gd name="T17" fmla="*/ 9 h 24"/>
                <a:gd name="T18" fmla="*/ 13 w 17"/>
                <a:gd name="T19" fmla="*/ 0 h 24"/>
                <a:gd name="T20" fmla="*/ 17 w 17"/>
                <a:gd name="T21" fmla="*/ 0 h 24"/>
                <a:gd name="T22" fmla="*/ 5 w 17"/>
                <a:gd name="T23" fmla="*/ 15 h 24"/>
                <a:gd name="T24" fmla="*/ 9 w 17"/>
                <a:gd name="T25" fmla="*/ 20 h 24"/>
                <a:gd name="T26" fmla="*/ 13 w 17"/>
                <a:gd name="T27" fmla="*/ 15 h 24"/>
                <a:gd name="T28" fmla="*/ 9 w 17"/>
                <a:gd name="T29" fmla="*/ 10 h 24"/>
                <a:gd name="T30" fmla="*/ 5 w 17"/>
                <a:gd name="T31" fmla="*/ 1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4">
                  <a:moveTo>
                    <a:pt x="17" y="0"/>
                  </a:move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7" y="22"/>
                    <a:pt x="17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2"/>
                    <a:pt x="13" y="21"/>
                  </a:cubicBezTo>
                  <a:cubicBezTo>
                    <a:pt x="12" y="22"/>
                    <a:pt x="11" y="24"/>
                    <a:pt x="8" y="24"/>
                  </a:cubicBezTo>
                  <a:cubicBezTo>
                    <a:pt x="4" y="24"/>
                    <a:pt x="0" y="20"/>
                    <a:pt x="0" y="15"/>
                  </a:cubicBezTo>
                  <a:cubicBezTo>
                    <a:pt x="0" y="10"/>
                    <a:pt x="4" y="7"/>
                    <a:pt x="8" y="7"/>
                  </a:cubicBezTo>
                  <a:cubicBezTo>
                    <a:pt x="11" y="7"/>
                    <a:pt x="12" y="8"/>
                    <a:pt x="13" y="9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17" y="0"/>
                  </a:lnTo>
                  <a:close/>
                  <a:moveTo>
                    <a:pt x="5" y="15"/>
                  </a:moveTo>
                  <a:cubicBezTo>
                    <a:pt x="5" y="18"/>
                    <a:pt x="6" y="20"/>
                    <a:pt x="9" y="20"/>
                  </a:cubicBezTo>
                  <a:cubicBezTo>
                    <a:pt x="12" y="20"/>
                    <a:pt x="13" y="18"/>
                    <a:pt x="13" y="15"/>
                  </a:cubicBezTo>
                  <a:cubicBezTo>
                    <a:pt x="13" y="12"/>
                    <a:pt x="12" y="10"/>
                    <a:pt x="9" y="10"/>
                  </a:cubicBezTo>
                  <a:cubicBezTo>
                    <a:pt x="6" y="10"/>
                    <a:pt x="5" y="13"/>
                    <a:pt x="5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4" name="Freeform 48">
              <a:extLst>
                <a:ext uri="{FF2B5EF4-FFF2-40B4-BE49-F238E27FC236}">
                  <a16:creationId xmlns:a16="http://schemas.microsoft.com/office/drawing/2014/main" id="{ADA1956F-FD7F-4B60-823A-6851D7DCE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3" y="2295"/>
              <a:ext cx="41" cy="53"/>
            </a:xfrm>
            <a:custGeom>
              <a:avLst/>
              <a:gdLst>
                <a:gd name="T0" fmla="*/ 0 w 41"/>
                <a:gd name="T1" fmla="*/ 0 h 53"/>
                <a:gd name="T2" fmla="*/ 12 w 41"/>
                <a:gd name="T3" fmla="*/ 0 h 53"/>
                <a:gd name="T4" fmla="*/ 12 w 41"/>
                <a:gd name="T5" fmla="*/ 44 h 53"/>
                <a:gd name="T6" fmla="*/ 41 w 41"/>
                <a:gd name="T7" fmla="*/ 44 h 53"/>
                <a:gd name="T8" fmla="*/ 38 w 41"/>
                <a:gd name="T9" fmla="*/ 53 h 53"/>
                <a:gd name="T10" fmla="*/ 0 w 41"/>
                <a:gd name="T11" fmla="*/ 53 h 53"/>
                <a:gd name="T12" fmla="*/ 0 w 41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53">
                  <a:moveTo>
                    <a:pt x="0" y="0"/>
                  </a:moveTo>
                  <a:lnTo>
                    <a:pt x="12" y="0"/>
                  </a:lnTo>
                  <a:lnTo>
                    <a:pt x="12" y="44"/>
                  </a:lnTo>
                  <a:lnTo>
                    <a:pt x="41" y="44"/>
                  </a:lnTo>
                  <a:lnTo>
                    <a:pt x="38" y="53"/>
                  </a:lnTo>
                  <a:lnTo>
                    <a:pt x="0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5" name="Freeform 49">
              <a:extLst>
                <a:ext uri="{FF2B5EF4-FFF2-40B4-BE49-F238E27FC236}">
                  <a16:creationId xmlns:a16="http://schemas.microsoft.com/office/drawing/2014/main" id="{6FBC4422-BD67-4939-A6FB-D69346F8F5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6" y="2310"/>
              <a:ext cx="38" cy="41"/>
            </a:xfrm>
            <a:custGeom>
              <a:avLst/>
              <a:gdLst>
                <a:gd name="T0" fmla="*/ 15 w 16"/>
                <a:gd name="T1" fmla="*/ 12 h 17"/>
                <a:gd name="T2" fmla="*/ 16 w 16"/>
                <a:gd name="T3" fmla="*/ 16 h 17"/>
                <a:gd name="T4" fmla="*/ 12 w 16"/>
                <a:gd name="T5" fmla="*/ 16 h 17"/>
                <a:gd name="T6" fmla="*/ 12 w 16"/>
                <a:gd name="T7" fmla="*/ 14 h 17"/>
                <a:gd name="T8" fmla="*/ 6 w 16"/>
                <a:gd name="T9" fmla="*/ 17 h 17"/>
                <a:gd name="T10" fmla="*/ 0 w 16"/>
                <a:gd name="T11" fmla="*/ 11 h 17"/>
                <a:gd name="T12" fmla="*/ 8 w 16"/>
                <a:gd name="T13" fmla="*/ 6 h 17"/>
                <a:gd name="T14" fmla="*/ 11 w 16"/>
                <a:gd name="T15" fmla="*/ 6 h 17"/>
                <a:gd name="T16" fmla="*/ 11 w 16"/>
                <a:gd name="T17" fmla="*/ 6 h 17"/>
                <a:gd name="T18" fmla="*/ 8 w 16"/>
                <a:gd name="T19" fmla="*/ 3 h 17"/>
                <a:gd name="T20" fmla="*/ 5 w 16"/>
                <a:gd name="T21" fmla="*/ 5 h 17"/>
                <a:gd name="T22" fmla="*/ 1 w 16"/>
                <a:gd name="T23" fmla="*/ 5 h 17"/>
                <a:gd name="T24" fmla="*/ 8 w 16"/>
                <a:gd name="T25" fmla="*/ 0 h 17"/>
                <a:gd name="T26" fmla="*/ 15 w 16"/>
                <a:gd name="T27" fmla="*/ 6 h 17"/>
                <a:gd name="T28" fmla="*/ 15 w 16"/>
                <a:gd name="T29" fmla="*/ 12 h 17"/>
                <a:gd name="T30" fmla="*/ 11 w 16"/>
                <a:gd name="T31" fmla="*/ 9 h 17"/>
                <a:gd name="T32" fmla="*/ 8 w 16"/>
                <a:gd name="T33" fmla="*/ 9 h 17"/>
                <a:gd name="T34" fmla="*/ 4 w 16"/>
                <a:gd name="T35" fmla="*/ 11 h 17"/>
                <a:gd name="T36" fmla="*/ 7 w 16"/>
                <a:gd name="T37" fmla="*/ 13 h 17"/>
                <a:gd name="T38" fmla="*/ 11 w 16"/>
                <a:gd name="T3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" h="17">
                  <a:moveTo>
                    <a:pt x="15" y="12"/>
                  </a:moveTo>
                  <a:cubicBezTo>
                    <a:pt x="15" y="14"/>
                    <a:pt x="16" y="16"/>
                    <a:pt x="16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5"/>
                    <a:pt x="12" y="14"/>
                  </a:cubicBezTo>
                  <a:cubicBezTo>
                    <a:pt x="11" y="16"/>
                    <a:pt x="9" y="17"/>
                    <a:pt x="6" y="17"/>
                  </a:cubicBezTo>
                  <a:cubicBezTo>
                    <a:pt x="2" y="17"/>
                    <a:pt x="0" y="14"/>
                    <a:pt x="0" y="11"/>
                  </a:cubicBezTo>
                  <a:cubicBezTo>
                    <a:pt x="0" y="7"/>
                    <a:pt x="4" y="6"/>
                    <a:pt x="8" y="6"/>
                  </a:cubicBezTo>
                  <a:cubicBezTo>
                    <a:pt x="10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4"/>
                    <a:pt x="11" y="3"/>
                    <a:pt x="8" y="3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3" y="0"/>
                    <a:pt x="8" y="0"/>
                  </a:cubicBezTo>
                  <a:cubicBezTo>
                    <a:pt x="14" y="0"/>
                    <a:pt x="15" y="3"/>
                    <a:pt x="15" y="6"/>
                  </a:cubicBezTo>
                  <a:lnTo>
                    <a:pt x="15" y="12"/>
                  </a:lnTo>
                  <a:close/>
                  <a:moveTo>
                    <a:pt x="11" y="9"/>
                  </a:moveTo>
                  <a:cubicBezTo>
                    <a:pt x="11" y="9"/>
                    <a:pt x="10" y="9"/>
                    <a:pt x="8" y="9"/>
                  </a:cubicBezTo>
                  <a:cubicBezTo>
                    <a:pt x="5" y="9"/>
                    <a:pt x="4" y="10"/>
                    <a:pt x="4" y="11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6" name="Freeform 50">
              <a:extLst>
                <a:ext uri="{FF2B5EF4-FFF2-40B4-BE49-F238E27FC236}">
                  <a16:creationId xmlns:a16="http://schemas.microsoft.com/office/drawing/2014/main" id="{C0A71565-62D1-452E-9EF3-B155D6FE7D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4" y="2293"/>
              <a:ext cx="38" cy="58"/>
            </a:xfrm>
            <a:custGeom>
              <a:avLst/>
              <a:gdLst>
                <a:gd name="T0" fmla="*/ 0 w 16"/>
                <a:gd name="T1" fmla="*/ 0 h 24"/>
                <a:gd name="T2" fmla="*/ 4 w 16"/>
                <a:gd name="T3" fmla="*/ 0 h 24"/>
                <a:gd name="T4" fmla="*/ 4 w 16"/>
                <a:gd name="T5" fmla="*/ 9 h 24"/>
                <a:gd name="T6" fmla="*/ 9 w 16"/>
                <a:gd name="T7" fmla="*/ 7 h 24"/>
                <a:gd name="T8" fmla="*/ 16 w 16"/>
                <a:gd name="T9" fmla="*/ 15 h 24"/>
                <a:gd name="T10" fmla="*/ 9 w 16"/>
                <a:gd name="T11" fmla="*/ 24 h 24"/>
                <a:gd name="T12" fmla="*/ 4 w 16"/>
                <a:gd name="T13" fmla="*/ 21 h 24"/>
                <a:gd name="T14" fmla="*/ 4 w 16"/>
                <a:gd name="T15" fmla="*/ 23 h 24"/>
                <a:gd name="T16" fmla="*/ 0 w 16"/>
                <a:gd name="T17" fmla="*/ 23 h 24"/>
                <a:gd name="T18" fmla="*/ 0 w 16"/>
                <a:gd name="T19" fmla="*/ 18 h 24"/>
                <a:gd name="T20" fmla="*/ 0 w 16"/>
                <a:gd name="T21" fmla="*/ 0 h 24"/>
                <a:gd name="T22" fmla="*/ 12 w 16"/>
                <a:gd name="T23" fmla="*/ 15 h 24"/>
                <a:gd name="T24" fmla="*/ 8 w 16"/>
                <a:gd name="T25" fmla="*/ 10 h 24"/>
                <a:gd name="T26" fmla="*/ 4 w 16"/>
                <a:gd name="T27" fmla="*/ 15 h 24"/>
                <a:gd name="T28" fmla="*/ 8 w 16"/>
                <a:gd name="T29" fmla="*/ 20 h 24"/>
                <a:gd name="T30" fmla="*/ 12 w 16"/>
                <a:gd name="T31" fmla="*/ 1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2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8"/>
                    <a:pt x="6" y="7"/>
                    <a:pt x="9" y="7"/>
                  </a:cubicBezTo>
                  <a:cubicBezTo>
                    <a:pt x="13" y="7"/>
                    <a:pt x="16" y="10"/>
                    <a:pt x="16" y="15"/>
                  </a:cubicBezTo>
                  <a:cubicBezTo>
                    <a:pt x="16" y="20"/>
                    <a:pt x="13" y="24"/>
                    <a:pt x="9" y="24"/>
                  </a:cubicBezTo>
                  <a:cubicBezTo>
                    <a:pt x="6" y="24"/>
                    <a:pt x="5" y="22"/>
                    <a:pt x="4" y="21"/>
                  </a:cubicBezTo>
                  <a:cubicBezTo>
                    <a:pt x="4" y="22"/>
                    <a:pt x="4" y="23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1"/>
                    <a:pt x="0" y="20"/>
                    <a:pt x="0" y="18"/>
                  </a:cubicBezTo>
                  <a:lnTo>
                    <a:pt x="0" y="0"/>
                  </a:lnTo>
                  <a:close/>
                  <a:moveTo>
                    <a:pt x="12" y="15"/>
                  </a:moveTo>
                  <a:cubicBezTo>
                    <a:pt x="12" y="13"/>
                    <a:pt x="11" y="10"/>
                    <a:pt x="8" y="10"/>
                  </a:cubicBezTo>
                  <a:cubicBezTo>
                    <a:pt x="5" y="10"/>
                    <a:pt x="4" y="12"/>
                    <a:pt x="4" y="15"/>
                  </a:cubicBezTo>
                  <a:cubicBezTo>
                    <a:pt x="4" y="18"/>
                    <a:pt x="5" y="20"/>
                    <a:pt x="8" y="20"/>
                  </a:cubicBezTo>
                  <a:cubicBezTo>
                    <a:pt x="11" y="20"/>
                    <a:pt x="12" y="18"/>
                    <a:pt x="12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7" name="Freeform 51">
              <a:extLst>
                <a:ext uri="{FF2B5EF4-FFF2-40B4-BE49-F238E27FC236}">
                  <a16:creationId xmlns:a16="http://schemas.microsoft.com/office/drawing/2014/main" id="{BEB77077-69B8-4407-9424-9DB2AA5EA2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9" y="2310"/>
              <a:ext cx="40" cy="41"/>
            </a:xfrm>
            <a:custGeom>
              <a:avLst/>
              <a:gdLst>
                <a:gd name="T0" fmla="*/ 17 w 17"/>
                <a:gd name="T1" fmla="*/ 8 h 17"/>
                <a:gd name="T2" fmla="*/ 8 w 17"/>
                <a:gd name="T3" fmla="*/ 17 h 17"/>
                <a:gd name="T4" fmla="*/ 0 w 17"/>
                <a:gd name="T5" fmla="*/ 8 h 17"/>
                <a:gd name="T6" fmla="*/ 8 w 17"/>
                <a:gd name="T7" fmla="*/ 0 h 17"/>
                <a:gd name="T8" fmla="*/ 17 w 17"/>
                <a:gd name="T9" fmla="*/ 8 h 17"/>
                <a:gd name="T10" fmla="*/ 4 w 17"/>
                <a:gd name="T11" fmla="*/ 8 h 17"/>
                <a:gd name="T12" fmla="*/ 8 w 17"/>
                <a:gd name="T13" fmla="*/ 13 h 17"/>
                <a:gd name="T14" fmla="*/ 12 w 17"/>
                <a:gd name="T15" fmla="*/ 8 h 17"/>
                <a:gd name="T16" fmla="*/ 8 w 17"/>
                <a:gd name="T17" fmla="*/ 3 h 17"/>
                <a:gd name="T18" fmla="*/ 4 w 17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7">
                  <a:moveTo>
                    <a:pt x="17" y="8"/>
                  </a:moveTo>
                  <a:cubicBezTo>
                    <a:pt x="17" y="13"/>
                    <a:pt x="14" y="17"/>
                    <a:pt x="8" y="17"/>
                  </a:cubicBezTo>
                  <a:cubicBezTo>
                    <a:pt x="3" y="17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7" y="4"/>
                    <a:pt x="17" y="8"/>
                  </a:cubicBezTo>
                  <a:close/>
                  <a:moveTo>
                    <a:pt x="4" y="8"/>
                  </a:moveTo>
                  <a:cubicBezTo>
                    <a:pt x="4" y="11"/>
                    <a:pt x="5" y="13"/>
                    <a:pt x="8" y="13"/>
                  </a:cubicBezTo>
                  <a:cubicBezTo>
                    <a:pt x="11" y="13"/>
                    <a:pt x="12" y="11"/>
                    <a:pt x="12" y="8"/>
                  </a:cubicBezTo>
                  <a:cubicBezTo>
                    <a:pt x="12" y="6"/>
                    <a:pt x="11" y="3"/>
                    <a:pt x="8" y="3"/>
                  </a:cubicBezTo>
                  <a:cubicBezTo>
                    <a:pt x="5" y="3"/>
                    <a:pt x="4" y="6"/>
                    <a:pt x="4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8" name="Freeform 52">
              <a:extLst>
                <a:ext uri="{FF2B5EF4-FFF2-40B4-BE49-F238E27FC236}">
                  <a16:creationId xmlns:a16="http://schemas.microsoft.com/office/drawing/2014/main" id="{F9319508-43AB-4257-A78E-E947A04F3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6" y="2310"/>
              <a:ext cx="24" cy="38"/>
            </a:xfrm>
            <a:custGeom>
              <a:avLst/>
              <a:gdLst>
                <a:gd name="T0" fmla="*/ 0 w 10"/>
                <a:gd name="T1" fmla="*/ 5 h 16"/>
                <a:gd name="T2" fmla="*/ 0 w 10"/>
                <a:gd name="T3" fmla="*/ 0 h 16"/>
                <a:gd name="T4" fmla="*/ 4 w 10"/>
                <a:gd name="T5" fmla="*/ 0 h 16"/>
                <a:gd name="T6" fmla="*/ 4 w 10"/>
                <a:gd name="T7" fmla="*/ 4 h 16"/>
                <a:gd name="T8" fmla="*/ 10 w 10"/>
                <a:gd name="T9" fmla="*/ 0 h 16"/>
                <a:gd name="T10" fmla="*/ 10 w 10"/>
                <a:gd name="T11" fmla="*/ 4 h 16"/>
                <a:gd name="T12" fmla="*/ 4 w 10"/>
                <a:gd name="T13" fmla="*/ 10 h 16"/>
                <a:gd name="T14" fmla="*/ 4 w 10"/>
                <a:gd name="T15" fmla="*/ 16 h 16"/>
                <a:gd name="T16" fmla="*/ 0 w 10"/>
                <a:gd name="T17" fmla="*/ 16 h 16"/>
                <a:gd name="T18" fmla="*/ 0 w 10"/>
                <a:gd name="T19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6">
                  <a:moveTo>
                    <a:pt x="0" y="5"/>
                  </a:move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4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7" y="4"/>
                    <a:pt x="4" y="6"/>
                    <a:pt x="4" y="1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9" name="Freeform 53">
              <a:extLst>
                <a:ext uri="{FF2B5EF4-FFF2-40B4-BE49-F238E27FC236}">
                  <a16:creationId xmlns:a16="http://schemas.microsoft.com/office/drawing/2014/main" id="{0933D598-894D-4885-8FC8-A9DBAA899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9" y="2295"/>
              <a:ext cx="40" cy="53"/>
            </a:xfrm>
            <a:custGeom>
              <a:avLst/>
              <a:gdLst>
                <a:gd name="T0" fmla="*/ 38 w 40"/>
                <a:gd name="T1" fmla="*/ 32 h 53"/>
                <a:gd name="T2" fmla="*/ 9 w 40"/>
                <a:gd name="T3" fmla="*/ 32 h 53"/>
                <a:gd name="T4" fmla="*/ 9 w 40"/>
                <a:gd name="T5" fmla="*/ 44 h 53"/>
                <a:gd name="T6" fmla="*/ 40 w 40"/>
                <a:gd name="T7" fmla="*/ 44 h 53"/>
                <a:gd name="T8" fmla="*/ 40 w 40"/>
                <a:gd name="T9" fmla="*/ 53 h 53"/>
                <a:gd name="T10" fmla="*/ 0 w 40"/>
                <a:gd name="T11" fmla="*/ 53 h 53"/>
                <a:gd name="T12" fmla="*/ 0 w 40"/>
                <a:gd name="T13" fmla="*/ 0 h 53"/>
                <a:gd name="T14" fmla="*/ 40 w 40"/>
                <a:gd name="T15" fmla="*/ 0 h 53"/>
                <a:gd name="T16" fmla="*/ 40 w 40"/>
                <a:gd name="T17" fmla="*/ 10 h 53"/>
                <a:gd name="T18" fmla="*/ 9 w 40"/>
                <a:gd name="T19" fmla="*/ 10 h 53"/>
                <a:gd name="T20" fmla="*/ 9 w 40"/>
                <a:gd name="T21" fmla="*/ 22 h 53"/>
                <a:gd name="T22" fmla="*/ 38 w 40"/>
                <a:gd name="T23" fmla="*/ 22 h 53"/>
                <a:gd name="T24" fmla="*/ 38 w 40"/>
                <a:gd name="T25" fmla="*/ 3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53">
                  <a:moveTo>
                    <a:pt x="38" y="32"/>
                  </a:moveTo>
                  <a:lnTo>
                    <a:pt x="9" y="32"/>
                  </a:lnTo>
                  <a:lnTo>
                    <a:pt x="9" y="44"/>
                  </a:lnTo>
                  <a:lnTo>
                    <a:pt x="40" y="44"/>
                  </a:lnTo>
                  <a:lnTo>
                    <a:pt x="40" y="53"/>
                  </a:lnTo>
                  <a:lnTo>
                    <a:pt x="0" y="53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10"/>
                  </a:lnTo>
                  <a:lnTo>
                    <a:pt x="9" y="10"/>
                  </a:lnTo>
                  <a:lnTo>
                    <a:pt x="9" y="22"/>
                  </a:lnTo>
                  <a:lnTo>
                    <a:pt x="38" y="22"/>
                  </a:lnTo>
                  <a:lnTo>
                    <a:pt x="38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0" name="Freeform 54">
              <a:extLst>
                <a:ext uri="{FF2B5EF4-FFF2-40B4-BE49-F238E27FC236}">
                  <a16:creationId xmlns:a16="http://schemas.microsoft.com/office/drawing/2014/main" id="{86F2C306-678D-4E30-87FF-55BD46EC63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24" y="2293"/>
              <a:ext cx="40" cy="58"/>
            </a:xfrm>
            <a:custGeom>
              <a:avLst/>
              <a:gdLst>
                <a:gd name="T0" fmla="*/ 17 w 17"/>
                <a:gd name="T1" fmla="*/ 0 h 24"/>
                <a:gd name="T2" fmla="*/ 17 w 17"/>
                <a:gd name="T3" fmla="*/ 19 h 24"/>
                <a:gd name="T4" fmla="*/ 17 w 17"/>
                <a:gd name="T5" fmla="*/ 23 h 24"/>
                <a:gd name="T6" fmla="*/ 13 w 17"/>
                <a:gd name="T7" fmla="*/ 23 h 24"/>
                <a:gd name="T8" fmla="*/ 13 w 17"/>
                <a:gd name="T9" fmla="*/ 21 h 24"/>
                <a:gd name="T10" fmla="*/ 8 w 17"/>
                <a:gd name="T11" fmla="*/ 24 h 24"/>
                <a:gd name="T12" fmla="*/ 0 w 17"/>
                <a:gd name="T13" fmla="*/ 15 h 24"/>
                <a:gd name="T14" fmla="*/ 8 w 17"/>
                <a:gd name="T15" fmla="*/ 7 h 24"/>
                <a:gd name="T16" fmla="*/ 13 w 17"/>
                <a:gd name="T17" fmla="*/ 9 h 24"/>
                <a:gd name="T18" fmla="*/ 13 w 17"/>
                <a:gd name="T19" fmla="*/ 0 h 24"/>
                <a:gd name="T20" fmla="*/ 17 w 17"/>
                <a:gd name="T21" fmla="*/ 0 h 24"/>
                <a:gd name="T22" fmla="*/ 5 w 17"/>
                <a:gd name="T23" fmla="*/ 15 h 24"/>
                <a:gd name="T24" fmla="*/ 9 w 17"/>
                <a:gd name="T25" fmla="*/ 20 h 24"/>
                <a:gd name="T26" fmla="*/ 13 w 17"/>
                <a:gd name="T27" fmla="*/ 15 h 24"/>
                <a:gd name="T28" fmla="*/ 9 w 17"/>
                <a:gd name="T29" fmla="*/ 10 h 24"/>
                <a:gd name="T30" fmla="*/ 5 w 17"/>
                <a:gd name="T31" fmla="*/ 1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4">
                  <a:moveTo>
                    <a:pt x="17" y="0"/>
                  </a:move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7" y="22"/>
                    <a:pt x="17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2"/>
                    <a:pt x="13" y="21"/>
                  </a:cubicBezTo>
                  <a:cubicBezTo>
                    <a:pt x="12" y="22"/>
                    <a:pt x="11" y="24"/>
                    <a:pt x="8" y="24"/>
                  </a:cubicBezTo>
                  <a:cubicBezTo>
                    <a:pt x="3" y="24"/>
                    <a:pt x="0" y="20"/>
                    <a:pt x="0" y="15"/>
                  </a:cubicBezTo>
                  <a:cubicBezTo>
                    <a:pt x="0" y="10"/>
                    <a:pt x="4" y="7"/>
                    <a:pt x="8" y="7"/>
                  </a:cubicBezTo>
                  <a:cubicBezTo>
                    <a:pt x="11" y="7"/>
                    <a:pt x="12" y="8"/>
                    <a:pt x="13" y="9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17" y="0"/>
                  </a:lnTo>
                  <a:close/>
                  <a:moveTo>
                    <a:pt x="5" y="15"/>
                  </a:moveTo>
                  <a:cubicBezTo>
                    <a:pt x="5" y="18"/>
                    <a:pt x="6" y="20"/>
                    <a:pt x="9" y="20"/>
                  </a:cubicBezTo>
                  <a:cubicBezTo>
                    <a:pt x="12" y="20"/>
                    <a:pt x="13" y="18"/>
                    <a:pt x="13" y="15"/>
                  </a:cubicBezTo>
                  <a:cubicBezTo>
                    <a:pt x="13" y="12"/>
                    <a:pt x="12" y="10"/>
                    <a:pt x="9" y="10"/>
                  </a:cubicBezTo>
                  <a:cubicBezTo>
                    <a:pt x="6" y="10"/>
                    <a:pt x="5" y="13"/>
                    <a:pt x="5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1" name="Freeform 55">
              <a:extLst>
                <a:ext uri="{FF2B5EF4-FFF2-40B4-BE49-F238E27FC236}">
                  <a16:creationId xmlns:a16="http://schemas.microsoft.com/office/drawing/2014/main" id="{34F77522-AF4C-4088-9039-1D3344827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4" y="2310"/>
              <a:ext cx="35" cy="41"/>
            </a:xfrm>
            <a:custGeom>
              <a:avLst/>
              <a:gdLst>
                <a:gd name="T0" fmla="*/ 15 w 15"/>
                <a:gd name="T1" fmla="*/ 12 h 17"/>
                <a:gd name="T2" fmla="*/ 15 w 15"/>
                <a:gd name="T3" fmla="*/ 16 h 17"/>
                <a:gd name="T4" fmla="*/ 11 w 15"/>
                <a:gd name="T5" fmla="*/ 16 h 17"/>
                <a:gd name="T6" fmla="*/ 11 w 15"/>
                <a:gd name="T7" fmla="*/ 14 h 17"/>
                <a:gd name="T8" fmla="*/ 6 w 15"/>
                <a:gd name="T9" fmla="*/ 17 h 17"/>
                <a:gd name="T10" fmla="*/ 0 w 15"/>
                <a:gd name="T11" fmla="*/ 10 h 17"/>
                <a:gd name="T12" fmla="*/ 0 w 15"/>
                <a:gd name="T13" fmla="*/ 0 h 17"/>
                <a:gd name="T14" fmla="*/ 4 w 15"/>
                <a:gd name="T15" fmla="*/ 0 h 17"/>
                <a:gd name="T16" fmla="*/ 4 w 15"/>
                <a:gd name="T17" fmla="*/ 9 h 17"/>
                <a:gd name="T18" fmla="*/ 7 w 15"/>
                <a:gd name="T19" fmla="*/ 13 h 17"/>
                <a:gd name="T20" fmla="*/ 11 w 15"/>
                <a:gd name="T21" fmla="*/ 8 h 17"/>
                <a:gd name="T22" fmla="*/ 11 w 15"/>
                <a:gd name="T23" fmla="*/ 0 h 17"/>
                <a:gd name="T24" fmla="*/ 15 w 15"/>
                <a:gd name="T25" fmla="*/ 0 h 17"/>
                <a:gd name="T26" fmla="*/ 15 w 15"/>
                <a:gd name="T2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7">
                  <a:moveTo>
                    <a:pt x="15" y="12"/>
                  </a:moveTo>
                  <a:cubicBezTo>
                    <a:pt x="15" y="13"/>
                    <a:pt x="15" y="15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5"/>
                    <a:pt x="11" y="14"/>
                  </a:cubicBezTo>
                  <a:cubicBezTo>
                    <a:pt x="10" y="15"/>
                    <a:pt x="9" y="17"/>
                    <a:pt x="6" y="17"/>
                  </a:cubicBezTo>
                  <a:cubicBezTo>
                    <a:pt x="3" y="17"/>
                    <a:pt x="0" y="15"/>
                    <a:pt x="0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8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15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2" name="Freeform 56">
              <a:extLst>
                <a:ext uri="{FF2B5EF4-FFF2-40B4-BE49-F238E27FC236}">
                  <a16:creationId xmlns:a16="http://schemas.microsoft.com/office/drawing/2014/main" id="{3C4610C7-7C1F-4B64-9384-2A1DA8180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9" y="2310"/>
              <a:ext cx="38" cy="41"/>
            </a:xfrm>
            <a:custGeom>
              <a:avLst/>
              <a:gdLst>
                <a:gd name="T0" fmla="*/ 16 w 16"/>
                <a:gd name="T1" fmla="*/ 11 h 17"/>
                <a:gd name="T2" fmla="*/ 8 w 16"/>
                <a:gd name="T3" fmla="*/ 17 h 17"/>
                <a:gd name="T4" fmla="*/ 0 w 16"/>
                <a:gd name="T5" fmla="*/ 8 h 17"/>
                <a:gd name="T6" fmla="*/ 8 w 16"/>
                <a:gd name="T7" fmla="*/ 0 h 17"/>
                <a:gd name="T8" fmla="*/ 15 w 16"/>
                <a:gd name="T9" fmla="*/ 6 h 17"/>
                <a:gd name="T10" fmla="*/ 11 w 16"/>
                <a:gd name="T11" fmla="*/ 6 h 17"/>
                <a:gd name="T12" fmla="*/ 8 w 16"/>
                <a:gd name="T13" fmla="*/ 3 h 17"/>
                <a:gd name="T14" fmla="*/ 4 w 16"/>
                <a:gd name="T15" fmla="*/ 8 h 17"/>
                <a:gd name="T16" fmla="*/ 8 w 16"/>
                <a:gd name="T17" fmla="*/ 13 h 17"/>
                <a:gd name="T18" fmla="*/ 11 w 16"/>
                <a:gd name="T19" fmla="*/ 11 h 17"/>
                <a:gd name="T20" fmla="*/ 16 w 16"/>
                <a:gd name="T21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7">
                  <a:moveTo>
                    <a:pt x="16" y="11"/>
                  </a:moveTo>
                  <a:cubicBezTo>
                    <a:pt x="15" y="14"/>
                    <a:pt x="12" y="17"/>
                    <a:pt x="8" y="17"/>
                  </a:cubicBezTo>
                  <a:cubicBezTo>
                    <a:pt x="2" y="17"/>
                    <a:pt x="0" y="13"/>
                    <a:pt x="0" y="8"/>
                  </a:cubicBezTo>
                  <a:cubicBezTo>
                    <a:pt x="0" y="4"/>
                    <a:pt x="2" y="0"/>
                    <a:pt x="8" y="0"/>
                  </a:cubicBezTo>
                  <a:cubicBezTo>
                    <a:pt x="13" y="0"/>
                    <a:pt x="15" y="4"/>
                    <a:pt x="15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0" y="3"/>
                    <a:pt x="8" y="3"/>
                  </a:cubicBezTo>
                  <a:cubicBezTo>
                    <a:pt x="5" y="3"/>
                    <a:pt x="4" y="5"/>
                    <a:pt x="4" y="8"/>
                  </a:cubicBezTo>
                  <a:cubicBezTo>
                    <a:pt x="4" y="11"/>
                    <a:pt x="5" y="13"/>
                    <a:pt x="8" y="13"/>
                  </a:cubicBezTo>
                  <a:cubicBezTo>
                    <a:pt x="10" y="13"/>
                    <a:pt x="11" y="12"/>
                    <a:pt x="11" y="11"/>
                  </a:cubicBezTo>
                  <a:lnTo>
                    <a:pt x="16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3" name="Freeform 57">
              <a:extLst>
                <a:ext uri="{FF2B5EF4-FFF2-40B4-BE49-F238E27FC236}">
                  <a16:creationId xmlns:a16="http://schemas.microsoft.com/office/drawing/2014/main" id="{6C6F45E3-92A4-4709-95F7-EB674750DF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62" y="2310"/>
              <a:ext cx="35" cy="41"/>
            </a:xfrm>
            <a:custGeom>
              <a:avLst/>
              <a:gdLst>
                <a:gd name="T0" fmla="*/ 15 w 15"/>
                <a:gd name="T1" fmla="*/ 12 h 17"/>
                <a:gd name="T2" fmla="*/ 15 w 15"/>
                <a:gd name="T3" fmla="*/ 16 h 17"/>
                <a:gd name="T4" fmla="*/ 11 w 15"/>
                <a:gd name="T5" fmla="*/ 16 h 17"/>
                <a:gd name="T6" fmla="*/ 11 w 15"/>
                <a:gd name="T7" fmla="*/ 14 h 17"/>
                <a:gd name="T8" fmla="*/ 6 w 15"/>
                <a:gd name="T9" fmla="*/ 17 h 17"/>
                <a:gd name="T10" fmla="*/ 0 w 15"/>
                <a:gd name="T11" fmla="*/ 11 h 17"/>
                <a:gd name="T12" fmla="*/ 8 w 15"/>
                <a:gd name="T13" fmla="*/ 6 h 17"/>
                <a:gd name="T14" fmla="*/ 11 w 15"/>
                <a:gd name="T15" fmla="*/ 6 h 17"/>
                <a:gd name="T16" fmla="*/ 11 w 15"/>
                <a:gd name="T17" fmla="*/ 6 h 17"/>
                <a:gd name="T18" fmla="*/ 8 w 15"/>
                <a:gd name="T19" fmla="*/ 3 h 17"/>
                <a:gd name="T20" fmla="*/ 5 w 15"/>
                <a:gd name="T21" fmla="*/ 5 h 17"/>
                <a:gd name="T22" fmla="*/ 1 w 15"/>
                <a:gd name="T23" fmla="*/ 5 h 17"/>
                <a:gd name="T24" fmla="*/ 8 w 15"/>
                <a:gd name="T25" fmla="*/ 0 h 17"/>
                <a:gd name="T26" fmla="*/ 15 w 15"/>
                <a:gd name="T27" fmla="*/ 6 h 17"/>
                <a:gd name="T28" fmla="*/ 15 w 15"/>
                <a:gd name="T29" fmla="*/ 12 h 17"/>
                <a:gd name="T30" fmla="*/ 11 w 15"/>
                <a:gd name="T31" fmla="*/ 9 h 17"/>
                <a:gd name="T32" fmla="*/ 8 w 15"/>
                <a:gd name="T33" fmla="*/ 9 h 17"/>
                <a:gd name="T34" fmla="*/ 4 w 15"/>
                <a:gd name="T35" fmla="*/ 11 h 17"/>
                <a:gd name="T36" fmla="*/ 7 w 15"/>
                <a:gd name="T37" fmla="*/ 13 h 17"/>
                <a:gd name="T38" fmla="*/ 11 w 15"/>
                <a:gd name="T3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7">
                  <a:moveTo>
                    <a:pt x="15" y="12"/>
                  </a:moveTo>
                  <a:cubicBezTo>
                    <a:pt x="15" y="14"/>
                    <a:pt x="15" y="16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5"/>
                    <a:pt x="11" y="14"/>
                  </a:cubicBezTo>
                  <a:cubicBezTo>
                    <a:pt x="10" y="16"/>
                    <a:pt x="9" y="17"/>
                    <a:pt x="6" y="17"/>
                  </a:cubicBezTo>
                  <a:cubicBezTo>
                    <a:pt x="1" y="17"/>
                    <a:pt x="0" y="14"/>
                    <a:pt x="0" y="11"/>
                  </a:cubicBezTo>
                  <a:cubicBezTo>
                    <a:pt x="0" y="7"/>
                    <a:pt x="3" y="6"/>
                    <a:pt x="8" y="6"/>
                  </a:cubicBezTo>
                  <a:cubicBezTo>
                    <a:pt x="9" y="6"/>
                    <a:pt x="10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4"/>
                    <a:pt x="10" y="3"/>
                    <a:pt x="8" y="3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2" y="0"/>
                    <a:pt x="8" y="0"/>
                  </a:cubicBezTo>
                  <a:cubicBezTo>
                    <a:pt x="14" y="0"/>
                    <a:pt x="15" y="3"/>
                    <a:pt x="15" y="6"/>
                  </a:cubicBezTo>
                  <a:lnTo>
                    <a:pt x="15" y="12"/>
                  </a:lnTo>
                  <a:close/>
                  <a:moveTo>
                    <a:pt x="11" y="9"/>
                  </a:moveTo>
                  <a:cubicBezTo>
                    <a:pt x="11" y="9"/>
                    <a:pt x="10" y="9"/>
                    <a:pt x="8" y="9"/>
                  </a:cubicBezTo>
                  <a:cubicBezTo>
                    <a:pt x="5" y="9"/>
                    <a:pt x="4" y="10"/>
                    <a:pt x="4" y="11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4" name="Freeform 58">
              <a:extLst>
                <a:ext uri="{FF2B5EF4-FFF2-40B4-BE49-F238E27FC236}">
                  <a16:creationId xmlns:a16="http://schemas.microsoft.com/office/drawing/2014/main" id="{2E5B8B2B-07CF-41DE-A5BA-C68925D4B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4" y="2300"/>
              <a:ext cx="24" cy="48"/>
            </a:xfrm>
            <a:custGeom>
              <a:avLst/>
              <a:gdLst>
                <a:gd name="T0" fmla="*/ 0 w 10"/>
                <a:gd name="T1" fmla="*/ 4 h 20"/>
                <a:gd name="T2" fmla="*/ 2 w 10"/>
                <a:gd name="T3" fmla="*/ 4 h 20"/>
                <a:gd name="T4" fmla="*/ 2 w 10"/>
                <a:gd name="T5" fmla="*/ 0 h 20"/>
                <a:gd name="T6" fmla="*/ 7 w 10"/>
                <a:gd name="T7" fmla="*/ 0 h 20"/>
                <a:gd name="T8" fmla="*/ 7 w 10"/>
                <a:gd name="T9" fmla="*/ 4 h 20"/>
                <a:gd name="T10" fmla="*/ 10 w 10"/>
                <a:gd name="T11" fmla="*/ 4 h 20"/>
                <a:gd name="T12" fmla="*/ 10 w 10"/>
                <a:gd name="T13" fmla="*/ 8 h 20"/>
                <a:gd name="T14" fmla="*/ 7 w 10"/>
                <a:gd name="T15" fmla="*/ 8 h 20"/>
                <a:gd name="T16" fmla="*/ 7 w 10"/>
                <a:gd name="T17" fmla="*/ 15 h 20"/>
                <a:gd name="T18" fmla="*/ 8 w 10"/>
                <a:gd name="T19" fmla="*/ 17 h 20"/>
                <a:gd name="T20" fmla="*/ 10 w 10"/>
                <a:gd name="T21" fmla="*/ 17 h 20"/>
                <a:gd name="T22" fmla="*/ 10 w 10"/>
                <a:gd name="T23" fmla="*/ 20 h 20"/>
                <a:gd name="T24" fmla="*/ 7 w 10"/>
                <a:gd name="T25" fmla="*/ 20 h 20"/>
                <a:gd name="T26" fmla="*/ 2 w 10"/>
                <a:gd name="T27" fmla="*/ 16 h 20"/>
                <a:gd name="T28" fmla="*/ 2 w 10"/>
                <a:gd name="T29" fmla="*/ 8 h 20"/>
                <a:gd name="T30" fmla="*/ 0 w 10"/>
                <a:gd name="T31" fmla="*/ 8 h 20"/>
                <a:gd name="T32" fmla="*/ 0 w 10"/>
                <a:gd name="T3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20">
                  <a:moveTo>
                    <a:pt x="0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17"/>
                    <a:pt x="8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9" y="20"/>
                    <a:pt x="8" y="20"/>
                    <a:pt x="7" y="20"/>
                  </a:cubicBezTo>
                  <a:cubicBezTo>
                    <a:pt x="3" y="20"/>
                    <a:pt x="2" y="19"/>
                    <a:pt x="2" y="16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5" name="Freeform 59">
              <a:extLst>
                <a:ext uri="{FF2B5EF4-FFF2-40B4-BE49-F238E27FC236}">
                  <a16:creationId xmlns:a16="http://schemas.microsoft.com/office/drawing/2014/main" id="{8DC7E810-869F-4BB3-AADE-7713C8E75A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35" y="2293"/>
              <a:ext cx="10" cy="55"/>
            </a:xfrm>
            <a:custGeom>
              <a:avLst/>
              <a:gdLst>
                <a:gd name="T0" fmla="*/ 0 w 10"/>
                <a:gd name="T1" fmla="*/ 0 h 55"/>
                <a:gd name="T2" fmla="*/ 10 w 10"/>
                <a:gd name="T3" fmla="*/ 0 h 55"/>
                <a:gd name="T4" fmla="*/ 10 w 10"/>
                <a:gd name="T5" fmla="*/ 9 h 55"/>
                <a:gd name="T6" fmla="*/ 0 w 10"/>
                <a:gd name="T7" fmla="*/ 9 h 55"/>
                <a:gd name="T8" fmla="*/ 0 w 10"/>
                <a:gd name="T9" fmla="*/ 0 h 55"/>
                <a:gd name="T10" fmla="*/ 0 w 10"/>
                <a:gd name="T11" fmla="*/ 17 h 55"/>
                <a:gd name="T12" fmla="*/ 10 w 10"/>
                <a:gd name="T13" fmla="*/ 17 h 55"/>
                <a:gd name="T14" fmla="*/ 10 w 10"/>
                <a:gd name="T15" fmla="*/ 55 h 55"/>
                <a:gd name="T16" fmla="*/ 0 w 10"/>
                <a:gd name="T17" fmla="*/ 55 h 55"/>
                <a:gd name="T18" fmla="*/ 0 w 10"/>
                <a:gd name="T19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55">
                  <a:moveTo>
                    <a:pt x="0" y="0"/>
                  </a:moveTo>
                  <a:lnTo>
                    <a:pt x="10" y="0"/>
                  </a:lnTo>
                  <a:lnTo>
                    <a:pt x="10" y="9"/>
                  </a:lnTo>
                  <a:lnTo>
                    <a:pt x="0" y="9"/>
                  </a:lnTo>
                  <a:lnTo>
                    <a:pt x="0" y="0"/>
                  </a:lnTo>
                  <a:close/>
                  <a:moveTo>
                    <a:pt x="0" y="17"/>
                  </a:moveTo>
                  <a:lnTo>
                    <a:pt x="10" y="17"/>
                  </a:lnTo>
                  <a:lnTo>
                    <a:pt x="10" y="55"/>
                  </a:lnTo>
                  <a:lnTo>
                    <a:pt x="0" y="55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6" name="Freeform 60">
              <a:extLst>
                <a:ext uri="{FF2B5EF4-FFF2-40B4-BE49-F238E27FC236}">
                  <a16:creationId xmlns:a16="http://schemas.microsoft.com/office/drawing/2014/main" id="{31DF4F1E-BD5B-4978-9B67-388566EE8A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4" y="2310"/>
              <a:ext cx="38" cy="41"/>
            </a:xfrm>
            <a:custGeom>
              <a:avLst/>
              <a:gdLst>
                <a:gd name="T0" fmla="*/ 16 w 16"/>
                <a:gd name="T1" fmla="*/ 8 h 17"/>
                <a:gd name="T2" fmla="*/ 8 w 16"/>
                <a:gd name="T3" fmla="*/ 17 h 17"/>
                <a:gd name="T4" fmla="*/ 0 w 16"/>
                <a:gd name="T5" fmla="*/ 8 h 17"/>
                <a:gd name="T6" fmla="*/ 8 w 16"/>
                <a:gd name="T7" fmla="*/ 0 h 17"/>
                <a:gd name="T8" fmla="*/ 16 w 16"/>
                <a:gd name="T9" fmla="*/ 8 h 17"/>
                <a:gd name="T10" fmla="*/ 4 w 16"/>
                <a:gd name="T11" fmla="*/ 8 h 17"/>
                <a:gd name="T12" fmla="*/ 8 w 16"/>
                <a:gd name="T13" fmla="*/ 13 h 17"/>
                <a:gd name="T14" fmla="*/ 12 w 16"/>
                <a:gd name="T15" fmla="*/ 8 h 17"/>
                <a:gd name="T16" fmla="*/ 8 w 16"/>
                <a:gd name="T17" fmla="*/ 3 h 17"/>
                <a:gd name="T18" fmla="*/ 4 w 16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7">
                  <a:moveTo>
                    <a:pt x="16" y="8"/>
                  </a:moveTo>
                  <a:cubicBezTo>
                    <a:pt x="16" y="13"/>
                    <a:pt x="13" y="17"/>
                    <a:pt x="8" y="17"/>
                  </a:cubicBezTo>
                  <a:cubicBezTo>
                    <a:pt x="2" y="17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6" y="4"/>
                    <a:pt x="16" y="8"/>
                  </a:cubicBezTo>
                  <a:close/>
                  <a:moveTo>
                    <a:pt x="4" y="8"/>
                  </a:moveTo>
                  <a:cubicBezTo>
                    <a:pt x="4" y="11"/>
                    <a:pt x="5" y="13"/>
                    <a:pt x="8" y="13"/>
                  </a:cubicBezTo>
                  <a:cubicBezTo>
                    <a:pt x="11" y="13"/>
                    <a:pt x="12" y="11"/>
                    <a:pt x="12" y="8"/>
                  </a:cubicBezTo>
                  <a:cubicBezTo>
                    <a:pt x="12" y="6"/>
                    <a:pt x="11" y="3"/>
                    <a:pt x="8" y="3"/>
                  </a:cubicBezTo>
                  <a:cubicBezTo>
                    <a:pt x="5" y="3"/>
                    <a:pt x="4" y="6"/>
                    <a:pt x="4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7" name="Freeform 61">
              <a:extLst>
                <a:ext uri="{FF2B5EF4-FFF2-40B4-BE49-F238E27FC236}">
                  <a16:creationId xmlns:a16="http://schemas.microsoft.com/office/drawing/2014/main" id="{AF6CF677-6FBE-4964-8566-3BBEB2252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2" y="2310"/>
              <a:ext cx="35" cy="38"/>
            </a:xfrm>
            <a:custGeom>
              <a:avLst/>
              <a:gdLst>
                <a:gd name="T0" fmla="*/ 0 w 15"/>
                <a:gd name="T1" fmla="*/ 4 h 16"/>
                <a:gd name="T2" fmla="*/ 0 w 15"/>
                <a:gd name="T3" fmla="*/ 0 h 16"/>
                <a:gd name="T4" fmla="*/ 4 w 15"/>
                <a:gd name="T5" fmla="*/ 0 h 16"/>
                <a:gd name="T6" fmla="*/ 4 w 15"/>
                <a:gd name="T7" fmla="*/ 3 h 16"/>
                <a:gd name="T8" fmla="*/ 9 w 15"/>
                <a:gd name="T9" fmla="*/ 0 h 16"/>
                <a:gd name="T10" fmla="*/ 15 w 15"/>
                <a:gd name="T11" fmla="*/ 6 h 16"/>
                <a:gd name="T12" fmla="*/ 15 w 15"/>
                <a:gd name="T13" fmla="*/ 16 h 16"/>
                <a:gd name="T14" fmla="*/ 11 w 15"/>
                <a:gd name="T15" fmla="*/ 16 h 16"/>
                <a:gd name="T16" fmla="*/ 11 w 15"/>
                <a:gd name="T17" fmla="*/ 7 h 16"/>
                <a:gd name="T18" fmla="*/ 8 w 15"/>
                <a:gd name="T19" fmla="*/ 3 h 16"/>
                <a:gd name="T20" fmla="*/ 4 w 15"/>
                <a:gd name="T21" fmla="*/ 8 h 16"/>
                <a:gd name="T22" fmla="*/ 4 w 15"/>
                <a:gd name="T23" fmla="*/ 16 h 16"/>
                <a:gd name="T24" fmla="*/ 0 w 15"/>
                <a:gd name="T25" fmla="*/ 16 h 16"/>
                <a:gd name="T26" fmla="*/ 0 w 15"/>
                <a:gd name="T27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6">
                  <a:moveTo>
                    <a:pt x="0" y="4"/>
                  </a:moveTo>
                  <a:cubicBezTo>
                    <a:pt x="0" y="3"/>
                    <a:pt x="0" y="1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2"/>
                    <a:pt x="4" y="3"/>
                  </a:cubicBezTo>
                  <a:cubicBezTo>
                    <a:pt x="5" y="1"/>
                    <a:pt x="6" y="0"/>
                    <a:pt x="9" y="0"/>
                  </a:cubicBezTo>
                  <a:cubicBezTo>
                    <a:pt x="13" y="0"/>
                    <a:pt x="15" y="2"/>
                    <a:pt x="15" y="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5"/>
                    <a:pt x="10" y="3"/>
                    <a:pt x="8" y="3"/>
                  </a:cubicBezTo>
                  <a:cubicBezTo>
                    <a:pt x="5" y="3"/>
                    <a:pt x="4" y="5"/>
                    <a:pt x="4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8" name="Freeform 62">
              <a:extLst>
                <a:ext uri="{FF2B5EF4-FFF2-40B4-BE49-F238E27FC236}">
                  <a16:creationId xmlns:a16="http://schemas.microsoft.com/office/drawing/2014/main" id="{C534041E-199B-41F0-B41A-A21B8BCD56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5" y="2310"/>
              <a:ext cx="38" cy="41"/>
            </a:xfrm>
            <a:custGeom>
              <a:avLst/>
              <a:gdLst>
                <a:gd name="T0" fmla="*/ 16 w 16"/>
                <a:gd name="T1" fmla="*/ 12 h 17"/>
                <a:gd name="T2" fmla="*/ 16 w 16"/>
                <a:gd name="T3" fmla="*/ 16 h 17"/>
                <a:gd name="T4" fmla="*/ 12 w 16"/>
                <a:gd name="T5" fmla="*/ 16 h 17"/>
                <a:gd name="T6" fmla="*/ 12 w 16"/>
                <a:gd name="T7" fmla="*/ 14 h 17"/>
                <a:gd name="T8" fmla="*/ 6 w 16"/>
                <a:gd name="T9" fmla="*/ 17 h 17"/>
                <a:gd name="T10" fmla="*/ 0 w 16"/>
                <a:gd name="T11" fmla="*/ 11 h 17"/>
                <a:gd name="T12" fmla="*/ 8 w 16"/>
                <a:gd name="T13" fmla="*/ 6 h 17"/>
                <a:gd name="T14" fmla="*/ 12 w 16"/>
                <a:gd name="T15" fmla="*/ 6 h 17"/>
                <a:gd name="T16" fmla="*/ 12 w 16"/>
                <a:gd name="T17" fmla="*/ 6 h 17"/>
                <a:gd name="T18" fmla="*/ 8 w 16"/>
                <a:gd name="T19" fmla="*/ 3 h 17"/>
                <a:gd name="T20" fmla="*/ 5 w 16"/>
                <a:gd name="T21" fmla="*/ 5 h 17"/>
                <a:gd name="T22" fmla="*/ 1 w 16"/>
                <a:gd name="T23" fmla="*/ 5 h 17"/>
                <a:gd name="T24" fmla="*/ 8 w 16"/>
                <a:gd name="T25" fmla="*/ 0 h 17"/>
                <a:gd name="T26" fmla="*/ 16 w 16"/>
                <a:gd name="T27" fmla="*/ 6 h 17"/>
                <a:gd name="T28" fmla="*/ 16 w 16"/>
                <a:gd name="T29" fmla="*/ 12 h 17"/>
                <a:gd name="T30" fmla="*/ 12 w 16"/>
                <a:gd name="T31" fmla="*/ 9 h 17"/>
                <a:gd name="T32" fmla="*/ 8 w 16"/>
                <a:gd name="T33" fmla="*/ 9 h 17"/>
                <a:gd name="T34" fmla="*/ 4 w 16"/>
                <a:gd name="T35" fmla="*/ 11 h 17"/>
                <a:gd name="T36" fmla="*/ 7 w 16"/>
                <a:gd name="T37" fmla="*/ 13 h 17"/>
                <a:gd name="T38" fmla="*/ 12 w 16"/>
                <a:gd name="T3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" h="17">
                  <a:moveTo>
                    <a:pt x="16" y="12"/>
                  </a:moveTo>
                  <a:cubicBezTo>
                    <a:pt x="16" y="14"/>
                    <a:pt x="16" y="16"/>
                    <a:pt x="16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5"/>
                    <a:pt x="12" y="14"/>
                  </a:cubicBezTo>
                  <a:cubicBezTo>
                    <a:pt x="11" y="16"/>
                    <a:pt x="9" y="17"/>
                    <a:pt x="6" y="17"/>
                  </a:cubicBezTo>
                  <a:cubicBezTo>
                    <a:pt x="2" y="17"/>
                    <a:pt x="0" y="14"/>
                    <a:pt x="0" y="11"/>
                  </a:cubicBezTo>
                  <a:cubicBezTo>
                    <a:pt x="0" y="7"/>
                    <a:pt x="4" y="6"/>
                    <a:pt x="8" y="6"/>
                  </a:cubicBezTo>
                  <a:cubicBezTo>
                    <a:pt x="10" y="6"/>
                    <a:pt x="11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4"/>
                    <a:pt x="11" y="3"/>
                    <a:pt x="8" y="3"/>
                  </a:cubicBezTo>
                  <a:cubicBezTo>
                    <a:pt x="6" y="3"/>
                    <a:pt x="6" y="4"/>
                    <a:pt x="5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3" y="0"/>
                    <a:pt x="8" y="0"/>
                  </a:cubicBezTo>
                  <a:cubicBezTo>
                    <a:pt x="15" y="0"/>
                    <a:pt x="16" y="3"/>
                    <a:pt x="16" y="6"/>
                  </a:cubicBezTo>
                  <a:lnTo>
                    <a:pt x="16" y="12"/>
                  </a:lnTo>
                  <a:close/>
                  <a:moveTo>
                    <a:pt x="12" y="9"/>
                  </a:moveTo>
                  <a:cubicBezTo>
                    <a:pt x="11" y="9"/>
                    <a:pt x="10" y="9"/>
                    <a:pt x="8" y="9"/>
                  </a:cubicBezTo>
                  <a:cubicBezTo>
                    <a:pt x="6" y="9"/>
                    <a:pt x="4" y="10"/>
                    <a:pt x="4" y="11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2" y="12"/>
                    <a:pt x="1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9" name="Rectangle 63">
              <a:extLst>
                <a:ext uri="{FF2B5EF4-FFF2-40B4-BE49-F238E27FC236}">
                  <a16:creationId xmlns:a16="http://schemas.microsoft.com/office/drawing/2014/main" id="{C7093C9A-26B6-47A7-83DF-3BE573C9F8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2" y="2293"/>
              <a:ext cx="10" cy="5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0" name="Rectangle 64">
              <a:extLst>
                <a:ext uri="{FF2B5EF4-FFF2-40B4-BE49-F238E27FC236}">
                  <a16:creationId xmlns:a16="http://schemas.microsoft.com/office/drawing/2014/main" id="{1E8F58FD-75DA-4620-B262-3E7B4AAEC4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3" y="2295"/>
              <a:ext cx="11" cy="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1" name="Freeform 65">
              <a:extLst>
                <a:ext uri="{FF2B5EF4-FFF2-40B4-BE49-F238E27FC236}">
                  <a16:creationId xmlns:a16="http://schemas.microsoft.com/office/drawing/2014/main" id="{8458A1FF-CBC3-4D54-9B1A-CD5F236C0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" y="2310"/>
              <a:ext cx="38" cy="38"/>
            </a:xfrm>
            <a:custGeom>
              <a:avLst/>
              <a:gdLst>
                <a:gd name="T0" fmla="*/ 0 w 16"/>
                <a:gd name="T1" fmla="*/ 4 h 16"/>
                <a:gd name="T2" fmla="*/ 0 w 16"/>
                <a:gd name="T3" fmla="*/ 0 h 16"/>
                <a:gd name="T4" fmla="*/ 5 w 16"/>
                <a:gd name="T5" fmla="*/ 0 h 16"/>
                <a:gd name="T6" fmla="*/ 5 w 16"/>
                <a:gd name="T7" fmla="*/ 3 h 16"/>
                <a:gd name="T8" fmla="*/ 10 w 16"/>
                <a:gd name="T9" fmla="*/ 0 h 16"/>
                <a:gd name="T10" fmla="*/ 16 w 16"/>
                <a:gd name="T11" fmla="*/ 6 h 16"/>
                <a:gd name="T12" fmla="*/ 16 w 16"/>
                <a:gd name="T13" fmla="*/ 16 h 16"/>
                <a:gd name="T14" fmla="*/ 11 w 16"/>
                <a:gd name="T15" fmla="*/ 16 h 16"/>
                <a:gd name="T16" fmla="*/ 11 w 16"/>
                <a:gd name="T17" fmla="*/ 7 h 16"/>
                <a:gd name="T18" fmla="*/ 8 w 16"/>
                <a:gd name="T19" fmla="*/ 3 h 16"/>
                <a:gd name="T20" fmla="*/ 5 w 16"/>
                <a:gd name="T21" fmla="*/ 8 h 16"/>
                <a:gd name="T22" fmla="*/ 5 w 16"/>
                <a:gd name="T23" fmla="*/ 16 h 16"/>
                <a:gd name="T24" fmla="*/ 0 w 16"/>
                <a:gd name="T25" fmla="*/ 16 h 16"/>
                <a:gd name="T26" fmla="*/ 0 w 16"/>
                <a:gd name="T27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6">
                  <a:moveTo>
                    <a:pt x="0" y="4"/>
                  </a:moveTo>
                  <a:cubicBezTo>
                    <a:pt x="0" y="3"/>
                    <a:pt x="0" y="1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2"/>
                    <a:pt x="5" y="3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3" y="0"/>
                    <a:pt x="16" y="2"/>
                    <a:pt x="16" y="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5"/>
                    <a:pt x="11" y="3"/>
                    <a:pt x="8" y="3"/>
                  </a:cubicBezTo>
                  <a:cubicBezTo>
                    <a:pt x="6" y="3"/>
                    <a:pt x="5" y="5"/>
                    <a:pt x="5" y="8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2" name="Freeform 66">
              <a:extLst>
                <a:ext uri="{FF2B5EF4-FFF2-40B4-BE49-F238E27FC236}">
                  <a16:creationId xmlns:a16="http://schemas.microsoft.com/office/drawing/2014/main" id="{8AB3BE55-B45D-406E-A4B2-E9EB945C7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9" y="2310"/>
              <a:ext cx="36" cy="41"/>
            </a:xfrm>
            <a:custGeom>
              <a:avLst/>
              <a:gdLst>
                <a:gd name="T0" fmla="*/ 4 w 15"/>
                <a:gd name="T1" fmla="*/ 11 h 17"/>
                <a:gd name="T2" fmla="*/ 8 w 15"/>
                <a:gd name="T3" fmla="*/ 14 h 17"/>
                <a:gd name="T4" fmla="*/ 11 w 15"/>
                <a:gd name="T5" fmla="*/ 12 h 17"/>
                <a:gd name="T6" fmla="*/ 7 w 15"/>
                <a:gd name="T7" fmla="*/ 10 h 17"/>
                <a:gd name="T8" fmla="*/ 0 w 15"/>
                <a:gd name="T9" fmla="*/ 5 h 17"/>
                <a:gd name="T10" fmla="*/ 7 w 15"/>
                <a:gd name="T11" fmla="*/ 0 h 17"/>
                <a:gd name="T12" fmla="*/ 14 w 15"/>
                <a:gd name="T13" fmla="*/ 5 h 17"/>
                <a:gd name="T14" fmla="*/ 10 w 15"/>
                <a:gd name="T15" fmla="*/ 5 h 17"/>
                <a:gd name="T16" fmla="*/ 7 w 15"/>
                <a:gd name="T17" fmla="*/ 3 h 17"/>
                <a:gd name="T18" fmla="*/ 4 w 15"/>
                <a:gd name="T19" fmla="*/ 4 h 17"/>
                <a:gd name="T20" fmla="*/ 8 w 15"/>
                <a:gd name="T21" fmla="*/ 6 h 17"/>
                <a:gd name="T22" fmla="*/ 15 w 15"/>
                <a:gd name="T23" fmla="*/ 11 h 17"/>
                <a:gd name="T24" fmla="*/ 7 w 15"/>
                <a:gd name="T25" fmla="*/ 17 h 17"/>
                <a:gd name="T26" fmla="*/ 0 w 15"/>
                <a:gd name="T27" fmla="*/ 11 h 17"/>
                <a:gd name="T28" fmla="*/ 4 w 15"/>
                <a:gd name="T2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7">
                  <a:moveTo>
                    <a:pt x="4" y="11"/>
                  </a:moveTo>
                  <a:cubicBezTo>
                    <a:pt x="4" y="13"/>
                    <a:pt x="5" y="14"/>
                    <a:pt x="8" y="14"/>
                  </a:cubicBezTo>
                  <a:cubicBezTo>
                    <a:pt x="10" y="14"/>
                    <a:pt x="11" y="13"/>
                    <a:pt x="11" y="12"/>
                  </a:cubicBezTo>
                  <a:cubicBezTo>
                    <a:pt x="11" y="11"/>
                    <a:pt x="10" y="10"/>
                    <a:pt x="7" y="10"/>
                  </a:cubicBezTo>
                  <a:cubicBezTo>
                    <a:pt x="1" y="9"/>
                    <a:pt x="0" y="7"/>
                    <a:pt x="0" y="5"/>
                  </a:cubicBezTo>
                  <a:cubicBezTo>
                    <a:pt x="0" y="3"/>
                    <a:pt x="2" y="0"/>
                    <a:pt x="7" y="0"/>
                  </a:cubicBezTo>
                  <a:cubicBezTo>
                    <a:pt x="12" y="0"/>
                    <a:pt x="14" y="3"/>
                    <a:pt x="14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4"/>
                    <a:pt x="9" y="3"/>
                    <a:pt x="7" y="3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4" y="5"/>
                    <a:pt x="5" y="6"/>
                    <a:pt x="8" y="6"/>
                  </a:cubicBezTo>
                  <a:cubicBezTo>
                    <a:pt x="14" y="7"/>
                    <a:pt x="15" y="9"/>
                    <a:pt x="15" y="11"/>
                  </a:cubicBezTo>
                  <a:cubicBezTo>
                    <a:pt x="15" y="14"/>
                    <a:pt x="13" y="17"/>
                    <a:pt x="7" y="17"/>
                  </a:cubicBezTo>
                  <a:cubicBezTo>
                    <a:pt x="3" y="17"/>
                    <a:pt x="0" y="15"/>
                    <a:pt x="0" y="11"/>
                  </a:cubicBezTo>
                  <a:lnTo>
                    <a:pt x="4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3" name="Freeform 67">
              <a:extLst>
                <a:ext uri="{FF2B5EF4-FFF2-40B4-BE49-F238E27FC236}">
                  <a16:creationId xmlns:a16="http://schemas.microsoft.com/office/drawing/2014/main" id="{F345EBF9-CF7E-4188-A321-90E39512C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" y="2300"/>
              <a:ext cx="26" cy="48"/>
            </a:xfrm>
            <a:custGeom>
              <a:avLst/>
              <a:gdLst>
                <a:gd name="T0" fmla="*/ 0 w 11"/>
                <a:gd name="T1" fmla="*/ 4 h 20"/>
                <a:gd name="T2" fmla="*/ 3 w 11"/>
                <a:gd name="T3" fmla="*/ 4 h 20"/>
                <a:gd name="T4" fmla="*/ 3 w 11"/>
                <a:gd name="T5" fmla="*/ 0 h 20"/>
                <a:gd name="T6" fmla="*/ 7 w 11"/>
                <a:gd name="T7" fmla="*/ 0 h 20"/>
                <a:gd name="T8" fmla="*/ 7 w 11"/>
                <a:gd name="T9" fmla="*/ 4 h 20"/>
                <a:gd name="T10" fmla="*/ 11 w 11"/>
                <a:gd name="T11" fmla="*/ 4 h 20"/>
                <a:gd name="T12" fmla="*/ 11 w 11"/>
                <a:gd name="T13" fmla="*/ 8 h 20"/>
                <a:gd name="T14" fmla="*/ 7 w 11"/>
                <a:gd name="T15" fmla="*/ 8 h 20"/>
                <a:gd name="T16" fmla="*/ 7 w 11"/>
                <a:gd name="T17" fmla="*/ 15 h 20"/>
                <a:gd name="T18" fmla="*/ 9 w 11"/>
                <a:gd name="T19" fmla="*/ 17 h 20"/>
                <a:gd name="T20" fmla="*/ 10 w 11"/>
                <a:gd name="T21" fmla="*/ 17 h 20"/>
                <a:gd name="T22" fmla="*/ 10 w 11"/>
                <a:gd name="T23" fmla="*/ 20 h 20"/>
                <a:gd name="T24" fmla="*/ 8 w 11"/>
                <a:gd name="T25" fmla="*/ 20 h 20"/>
                <a:gd name="T26" fmla="*/ 3 w 11"/>
                <a:gd name="T27" fmla="*/ 16 h 20"/>
                <a:gd name="T28" fmla="*/ 3 w 11"/>
                <a:gd name="T29" fmla="*/ 8 h 20"/>
                <a:gd name="T30" fmla="*/ 0 w 11"/>
                <a:gd name="T31" fmla="*/ 8 h 20"/>
                <a:gd name="T32" fmla="*/ 0 w 11"/>
                <a:gd name="T3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20">
                  <a:moveTo>
                    <a:pt x="0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8" y="17"/>
                    <a:pt x="9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9" y="20"/>
                    <a:pt x="8" y="20"/>
                  </a:cubicBezTo>
                  <a:cubicBezTo>
                    <a:pt x="4" y="20"/>
                    <a:pt x="3" y="19"/>
                    <a:pt x="3" y="16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4" name="Freeform 68">
              <a:extLst>
                <a:ext uri="{FF2B5EF4-FFF2-40B4-BE49-F238E27FC236}">
                  <a16:creationId xmlns:a16="http://schemas.microsoft.com/office/drawing/2014/main" id="{BBCE2731-6765-4D84-9903-AD4472E85F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70" y="2293"/>
              <a:ext cx="10" cy="55"/>
            </a:xfrm>
            <a:custGeom>
              <a:avLst/>
              <a:gdLst>
                <a:gd name="T0" fmla="*/ 0 w 10"/>
                <a:gd name="T1" fmla="*/ 0 h 55"/>
                <a:gd name="T2" fmla="*/ 10 w 10"/>
                <a:gd name="T3" fmla="*/ 0 h 55"/>
                <a:gd name="T4" fmla="*/ 10 w 10"/>
                <a:gd name="T5" fmla="*/ 9 h 55"/>
                <a:gd name="T6" fmla="*/ 0 w 10"/>
                <a:gd name="T7" fmla="*/ 9 h 55"/>
                <a:gd name="T8" fmla="*/ 0 w 10"/>
                <a:gd name="T9" fmla="*/ 0 h 55"/>
                <a:gd name="T10" fmla="*/ 0 w 10"/>
                <a:gd name="T11" fmla="*/ 17 h 55"/>
                <a:gd name="T12" fmla="*/ 10 w 10"/>
                <a:gd name="T13" fmla="*/ 17 h 55"/>
                <a:gd name="T14" fmla="*/ 10 w 10"/>
                <a:gd name="T15" fmla="*/ 55 h 55"/>
                <a:gd name="T16" fmla="*/ 0 w 10"/>
                <a:gd name="T17" fmla="*/ 55 h 55"/>
                <a:gd name="T18" fmla="*/ 0 w 10"/>
                <a:gd name="T19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55">
                  <a:moveTo>
                    <a:pt x="0" y="0"/>
                  </a:moveTo>
                  <a:lnTo>
                    <a:pt x="10" y="0"/>
                  </a:lnTo>
                  <a:lnTo>
                    <a:pt x="10" y="9"/>
                  </a:lnTo>
                  <a:lnTo>
                    <a:pt x="0" y="9"/>
                  </a:lnTo>
                  <a:lnTo>
                    <a:pt x="0" y="0"/>
                  </a:lnTo>
                  <a:close/>
                  <a:moveTo>
                    <a:pt x="0" y="17"/>
                  </a:moveTo>
                  <a:lnTo>
                    <a:pt x="10" y="17"/>
                  </a:lnTo>
                  <a:lnTo>
                    <a:pt x="10" y="55"/>
                  </a:lnTo>
                  <a:lnTo>
                    <a:pt x="0" y="55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5" name="Freeform 69">
              <a:extLst>
                <a:ext uri="{FF2B5EF4-FFF2-40B4-BE49-F238E27FC236}">
                  <a16:creationId xmlns:a16="http://schemas.microsoft.com/office/drawing/2014/main" id="{C216B8F4-C89F-43A7-BB30-27383817D3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" y="2300"/>
              <a:ext cx="24" cy="48"/>
            </a:xfrm>
            <a:custGeom>
              <a:avLst/>
              <a:gdLst>
                <a:gd name="T0" fmla="*/ 0 w 10"/>
                <a:gd name="T1" fmla="*/ 4 h 20"/>
                <a:gd name="T2" fmla="*/ 2 w 10"/>
                <a:gd name="T3" fmla="*/ 4 h 20"/>
                <a:gd name="T4" fmla="*/ 2 w 10"/>
                <a:gd name="T5" fmla="*/ 0 h 20"/>
                <a:gd name="T6" fmla="*/ 7 w 10"/>
                <a:gd name="T7" fmla="*/ 0 h 20"/>
                <a:gd name="T8" fmla="*/ 7 w 10"/>
                <a:gd name="T9" fmla="*/ 4 h 20"/>
                <a:gd name="T10" fmla="*/ 10 w 10"/>
                <a:gd name="T11" fmla="*/ 4 h 20"/>
                <a:gd name="T12" fmla="*/ 10 w 10"/>
                <a:gd name="T13" fmla="*/ 8 h 20"/>
                <a:gd name="T14" fmla="*/ 7 w 10"/>
                <a:gd name="T15" fmla="*/ 8 h 20"/>
                <a:gd name="T16" fmla="*/ 7 w 10"/>
                <a:gd name="T17" fmla="*/ 15 h 20"/>
                <a:gd name="T18" fmla="*/ 8 w 10"/>
                <a:gd name="T19" fmla="*/ 17 h 20"/>
                <a:gd name="T20" fmla="*/ 10 w 10"/>
                <a:gd name="T21" fmla="*/ 17 h 20"/>
                <a:gd name="T22" fmla="*/ 10 w 10"/>
                <a:gd name="T23" fmla="*/ 20 h 20"/>
                <a:gd name="T24" fmla="*/ 7 w 10"/>
                <a:gd name="T25" fmla="*/ 20 h 20"/>
                <a:gd name="T26" fmla="*/ 2 w 10"/>
                <a:gd name="T27" fmla="*/ 16 h 20"/>
                <a:gd name="T28" fmla="*/ 2 w 10"/>
                <a:gd name="T29" fmla="*/ 8 h 20"/>
                <a:gd name="T30" fmla="*/ 0 w 10"/>
                <a:gd name="T31" fmla="*/ 8 h 20"/>
                <a:gd name="T32" fmla="*/ 0 w 10"/>
                <a:gd name="T3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20">
                  <a:moveTo>
                    <a:pt x="0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17"/>
                    <a:pt x="8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9" y="20"/>
                    <a:pt x="8" y="20"/>
                    <a:pt x="7" y="20"/>
                  </a:cubicBezTo>
                  <a:cubicBezTo>
                    <a:pt x="3" y="20"/>
                    <a:pt x="2" y="19"/>
                    <a:pt x="2" y="16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6" name="Freeform 70">
              <a:extLst>
                <a:ext uri="{FF2B5EF4-FFF2-40B4-BE49-F238E27FC236}">
                  <a16:creationId xmlns:a16="http://schemas.microsoft.com/office/drawing/2014/main" id="{292CE3D7-BD46-42D9-95F7-1207CEADB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8" y="2310"/>
              <a:ext cx="36" cy="41"/>
            </a:xfrm>
            <a:custGeom>
              <a:avLst/>
              <a:gdLst>
                <a:gd name="T0" fmla="*/ 15 w 15"/>
                <a:gd name="T1" fmla="*/ 12 h 17"/>
                <a:gd name="T2" fmla="*/ 15 w 15"/>
                <a:gd name="T3" fmla="*/ 16 h 17"/>
                <a:gd name="T4" fmla="*/ 11 w 15"/>
                <a:gd name="T5" fmla="*/ 16 h 17"/>
                <a:gd name="T6" fmla="*/ 11 w 15"/>
                <a:gd name="T7" fmla="*/ 14 h 17"/>
                <a:gd name="T8" fmla="*/ 6 w 15"/>
                <a:gd name="T9" fmla="*/ 17 h 17"/>
                <a:gd name="T10" fmla="*/ 0 w 15"/>
                <a:gd name="T11" fmla="*/ 10 h 17"/>
                <a:gd name="T12" fmla="*/ 0 w 15"/>
                <a:gd name="T13" fmla="*/ 0 h 17"/>
                <a:gd name="T14" fmla="*/ 4 w 15"/>
                <a:gd name="T15" fmla="*/ 0 h 17"/>
                <a:gd name="T16" fmla="*/ 4 w 15"/>
                <a:gd name="T17" fmla="*/ 9 h 17"/>
                <a:gd name="T18" fmla="*/ 7 w 15"/>
                <a:gd name="T19" fmla="*/ 13 h 17"/>
                <a:gd name="T20" fmla="*/ 11 w 15"/>
                <a:gd name="T21" fmla="*/ 8 h 17"/>
                <a:gd name="T22" fmla="*/ 11 w 15"/>
                <a:gd name="T23" fmla="*/ 0 h 17"/>
                <a:gd name="T24" fmla="*/ 15 w 15"/>
                <a:gd name="T25" fmla="*/ 0 h 17"/>
                <a:gd name="T26" fmla="*/ 15 w 15"/>
                <a:gd name="T2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7">
                  <a:moveTo>
                    <a:pt x="15" y="12"/>
                  </a:moveTo>
                  <a:cubicBezTo>
                    <a:pt x="15" y="13"/>
                    <a:pt x="15" y="15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5"/>
                    <a:pt x="11" y="14"/>
                  </a:cubicBezTo>
                  <a:cubicBezTo>
                    <a:pt x="10" y="15"/>
                    <a:pt x="9" y="17"/>
                    <a:pt x="6" y="17"/>
                  </a:cubicBezTo>
                  <a:cubicBezTo>
                    <a:pt x="3" y="17"/>
                    <a:pt x="0" y="15"/>
                    <a:pt x="0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8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15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7" name="Freeform 71">
              <a:extLst>
                <a:ext uri="{FF2B5EF4-FFF2-40B4-BE49-F238E27FC236}">
                  <a16:creationId xmlns:a16="http://schemas.microsoft.com/office/drawing/2014/main" id="{F3AA6CF2-9E3D-4A12-950F-0DDDBF0AC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1" y="2300"/>
              <a:ext cx="24" cy="48"/>
            </a:xfrm>
            <a:custGeom>
              <a:avLst/>
              <a:gdLst>
                <a:gd name="T0" fmla="*/ 0 w 10"/>
                <a:gd name="T1" fmla="*/ 4 h 20"/>
                <a:gd name="T2" fmla="*/ 2 w 10"/>
                <a:gd name="T3" fmla="*/ 4 h 20"/>
                <a:gd name="T4" fmla="*/ 2 w 10"/>
                <a:gd name="T5" fmla="*/ 0 h 20"/>
                <a:gd name="T6" fmla="*/ 7 w 10"/>
                <a:gd name="T7" fmla="*/ 0 h 20"/>
                <a:gd name="T8" fmla="*/ 7 w 10"/>
                <a:gd name="T9" fmla="*/ 4 h 20"/>
                <a:gd name="T10" fmla="*/ 10 w 10"/>
                <a:gd name="T11" fmla="*/ 4 h 20"/>
                <a:gd name="T12" fmla="*/ 10 w 10"/>
                <a:gd name="T13" fmla="*/ 8 h 20"/>
                <a:gd name="T14" fmla="*/ 7 w 10"/>
                <a:gd name="T15" fmla="*/ 8 h 20"/>
                <a:gd name="T16" fmla="*/ 7 w 10"/>
                <a:gd name="T17" fmla="*/ 15 h 20"/>
                <a:gd name="T18" fmla="*/ 8 w 10"/>
                <a:gd name="T19" fmla="*/ 17 h 20"/>
                <a:gd name="T20" fmla="*/ 10 w 10"/>
                <a:gd name="T21" fmla="*/ 17 h 20"/>
                <a:gd name="T22" fmla="*/ 10 w 10"/>
                <a:gd name="T23" fmla="*/ 20 h 20"/>
                <a:gd name="T24" fmla="*/ 7 w 10"/>
                <a:gd name="T25" fmla="*/ 20 h 20"/>
                <a:gd name="T26" fmla="*/ 2 w 10"/>
                <a:gd name="T27" fmla="*/ 16 h 20"/>
                <a:gd name="T28" fmla="*/ 2 w 10"/>
                <a:gd name="T29" fmla="*/ 8 h 20"/>
                <a:gd name="T30" fmla="*/ 0 w 10"/>
                <a:gd name="T31" fmla="*/ 8 h 20"/>
                <a:gd name="T32" fmla="*/ 0 w 10"/>
                <a:gd name="T3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20">
                  <a:moveTo>
                    <a:pt x="0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17"/>
                    <a:pt x="8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9" y="20"/>
                    <a:pt x="8" y="20"/>
                    <a:pt x="7" y="20"/>
                  </a:cubicBezTo>
                  <a:cubicBezTo>
                    <a:pt x="3" y="20"/>
                    <a:pt x="2" y="19"/>
                    <a:pt x="2" y="16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8" name="Freeform 72">
              <a:extLst>
                <a:ext uri="{FF2B5EF4-FFF2-40B4-BE49-F238E27FC236}">
                  <a16:creationId xmlns:a16="http://schemas.microsoft.com/office/drawing/2014/main" id="{E1FB8089-A67F-4F76-BB99-29132EF3B1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9" y="2310"/>
              <a:ext cx="38" cy="41"/>
            </a:xfrm>
            <a:custGeom>
              <a:avLst/>
              <a:gdLst>
                <a:gd name="T0" fmla="*/ 4 w 16"/>
                <a:gd name="T1" fmla="*/ 9 h 17"/>
                <a:gd name="T2" fmla="*/ 8 w 16"/>
                <a:gd name="T3" fmla="*/ 13 h 17"/>
                <a:gd name="T4" fmla="*/ 12 w 16"/>
                <a:gd name="T5" fmla="*/ 11 h 17"/>
                <a:gd name="T6" fmla="*/ 16 w 16"/>
                <a:gd name="T7" fmla="*/ 11 h 17"/>
                <a:gd name="T8" fmla="*/ 8 w 16"/>
                <a:gd name="T9" fmla="*/ 17 h 17"/>
                <a:gd name="T10" fmla="*/ 0 w 16"/>
                <a:gd name="T11" fmla="*/ 8 h 17"/>
                <a:gd name="T12" fmla="*/ 8 w 16"/>
                <a:gd name="T13" fmla="*/ 0 h 17"/>
                <a:gd name="T14" fmla="*/ 16 w 16"/>
                <a:gd name="T15" fmla="*/ 8 h 17"/>
                <a:gd name="T16" fmla="*/ 16 w 16"/>
                <a:gd name="T17" fmla="*/ 9 h 17"/>
                <a:gd name="T18" fmla="*/ 4 w 16"/>
                <a:gd name="T19" fmla="*/ 9 h 17"/>
                <a:gd name="T20" fmla="*/ 12 w 16"/>
                <a:gd name="T21" fmla="*/ 7 h 17"/>
                <a:gd name="T22" fmla="*/ 8 w 16"/>
                <a:gd name="T23" fmla="*/ 3 h 17"/>
                <a:gd name="T24" fmla="*/ 4 w 16"/>
                <a:gd name="T25" fmla="*/ 7 h 17"/>
                <a:gd name="T26" fmla="*/ 12 w 16"/>
                <a:gd name="T27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7">
                  <a:moveTo>
                    <a:pt x="4" y="9"/>
                  </a:moveTo>
                  <a:cubicBezTo>
                    <a:pt x="4" y="12"/>
                    <a:pt x="6" y="13"/>
                    <a:pt x="8" y="13"/>
                  </a:cubicBezTo>
                  <a:cubicBezTo>
                    <a:pt x="10" y="13"/>
                    <a:pt x="11" y="13"/>
                    <a:pt x="12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4"/>
                    <a:pt x="13" y="17"/>
                    <a:pt x="8" y="17"/>
                  </a:cubicBezTo>
                  <a:cubicBezTo>
                    <a:pt x="2" y="17"/>
                    <a:pt x="0" y="12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6" y="4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lnTo>
                    <a:pt x="4" y="9"/>
                  </a:lnTo>
                  <a:close/>
                  <a:moveTo>
                    <a:pt x="12" y="7"/>
                  </a:moveTo>
                  <a:cubicBezTo>
                    <a:pt x="12" y="5"/>
                    <a:pt x="11" y="3"/>
                    <a:pt x="8" y="3"/>
                  </a:cubicBezTo>
                  <a:cubicBezTo>
                    <a:pt x="6" y="3"/>
                    <a:pt x="5" y="5"/>
                    <a:pt x="4" y="7"/>
                  </a:cubicBezTo>
                  <a:lnTo>
                    <a:pt x="12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9" name="Freeform 73">
              <a:extLst>
                <a:ext uri="{FF2B5EF4-FFF2-40B4-BE49-F238E27FC236}">
                  <a16:creationId xmlns:a16="http://schemas.microsoft.com/office/drawing/2014/main" id="{DA57619C-EAD7-472F-8FD7-6282ED125C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1" y="1971"/>
              <a:ext cx="180" cy="165"/>
            </a:xfrm>
            <a:custGeom>
              <a:avLst/>
              <a:gdLst>
                <a:gd name="T0" fmla="*/ 60 w 76"/>
                <a:gd name="T1" fmla="*/ 54 h 68"/>
                <a:gd name="T2" fmla="*/ 60 w 76"/>
                <a:gd name="T3" fmla="*/ 35 h 68"/>
                <a:gd name="T4" fmla="*/ 62 w 76"/>
                <a:gd name="T5" fmla="*/ 24 h 68"/>
                <a:gd name="T6" fmla="*/ 38 w 76"/>
                <a:gd name="T7" fmla="*/ 0 h 68"/>
                <a:gd name="T8" fmla="*/ 14 w 76"/>
                <a:gd name="T9" fmla="*/ 24 h 68"/>
                <a:gd name="T10" fmla="*/ 17 w 76"/>
                <a:gd name="T11" fmla="*/ 35 h 68"/>
                <a:gd name="T12" fmla="*/ 17 w 76"/>
                <a:gd name="T13" fmla="*/ 54 h 68"/>
                <a:gd name="T14" fmla="*/ 0 w 76"/>
                <a:gd name="T15" fmla="*/ 54 h 68"/>
                <a:gd name="T16" fmla="*/ 0 w 76"/>
                <a:gd name="T17" fmla="*/ 68 h 68"/>
                <a:gd name="T18" fmla="*/ 76 w 76"/>
                <a:gd name="T19" fmla="*/ 68 h 68"/>
                <a:gd name="T20" fmla="*/ 76 w 76"/>
                <a:gd name="T21" fmla="*/ 54 h 68"/>
                <a:gd name="T22" fmla="*/ 60 w 76"/>
                <a:gd name="T23" fmla="*/ 54 h 68"/>
                <a:gd name="T24" fmla="*/ 46 w 76"/>
                <a:gd name="T25" fmla="*/ 54 h 68"/>
                <a:gd name="T26" fmla="*/ 30 w 76"/>
                <a:gd name="T27" fmla="*/ 54 h 68"/>
                <a:gd name="T28" fmla="*/ 30 w 76"/>
                <a:gd name="T29" fmla="*/ 47 h 68"/>
                <a:gd name="T30" fmla="*/ 46 w 76"/>
                <a:gd name="T31" fmla="*/ 47 h 68"/>
                <a:gd name="T32" fmla="*/ 46 w 76"/>
                <a:gd name="T33" fmla="*/ 54 h 68"/>
                <a:gd name="T34" fmla="*/ 40 w 76"/>
                <a:gd name="T35" fmla="*/ 35 h 68"/>
                <a:gd name="T36" fmla="*/ 40 w 76"/>
                <a:gd name="T37" fmla="*/ 35 h 68"/>
                <a:gd name="T38" fmla="*/ 38 w 76"/>
                <a:gd name="T39" fmla="*/ 35 h 68"/>
                <a:gd name="T40" fmla="*/ 36 w 76"/>
                <a:gd name="T41" fmla="*/ 35 h 68"/>
                <a:gd name="T42" fmla="*/ 36 w 76"/>
                <a:gd name="T43" fmla="*/ 35 h 68"/>
                <a:gd name="T44" fmla="*/ 28 w 76"/>
                <a:gd name="T45" fmla="*/ 28 h 68"/>
                <a:gd name="T46" fmla="*/ 28 w 76"/>
                <a:gd name="T47" fmla="*/ 27 h 68"/>
                <a:gd name="T48" fmla="*/ 28 w 76"/>
                <a:gd name="T49" fmla="*/ 26 h 68"/>
                <a:gd name="T50" fmla="*/ 27 w 76"/>
                <a:gd name="T51" fmla="*/ 24 h 68"/>
                <a:gd name="T52" fmla="*/ 27 w 76"/>
                <a:gd name="T53" fmla="*/ 24 h 68"/>
                <a:gd name="T54" fmla="*/ 38 w 76"/>
                <a:gd name="T55" fmla="*/ 14 h 68"/>
                <a:gd name="T56" fmla="*/ 49 w 76"/>
                <a:gd name="T57" fmla="*/ 24 h 68"/>
                <a:gd name="T58" fmla="*/ 49 w 76"/>
                <a:gd name="T59" fmla="*/ 24 h 68"/>
                <a:gd name="T60" fmla="*/ 49 w 76"/>
                <a:gd name="T61" fmla="*/ 26 h 68"/>
                <a:gd name="T62" fmla="*/ 48 w 76"/>
                <a:gd name="T63" fmla="*/ 27 h 68"/>
                <a:gd name="T64" fmla="*/ 48 w 76"/>
                <a:gd name="T65" fmla="*/ 28 h 68"/>
                <a:gd name="T66" fmla="*/ 40 w 76"/>
                <a:gd name="T67" fmla="*/ 3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" h="68">
                  <a:moveTo>
                    <a:pt x="60" y="54"/>
                  </a:moveTo>
                  <a:cubicBezTo>
                    <a:pt x="60" y="35"/>
                    <a:pt x="60" y="35"/>
                    <a:pt x="60" y="35"/>
                  </a:cubicBezTo>
                  <a:cubicBezTo>
                    <a:pt x="61" y="32"/>
                    <a:pt x="62" y="28"/>
                    <a:pt x="62" y="24"/>
                  </a:cubicBezTo>
                  <a:cubicBezTo>
                    <a:pt x="62" y="11"/>
                    <a:pt x="51" y="0"/>
                    <a:pt x="38" y="0"/>
                  </a:cubicBezTo>
                  <a:cubicBezTo>
                    <a:pt x="25" y="0"/>
                    <a:pt x="14" y="11"/>
                    <a:pt x="14" y="24"/>
                  </a:cubicBezTo>
                  <a:cubicBezTo>
                    <a:pt x="14" y="28"/>
                    <a:pt x="15" y="32"/>
                    <a:pt x="17" y="35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6" y="54"/>
                    <a:pt x="76" y="54"/>
                    <a:pt x="76" y="54"/>
                  </a:cubicBezTo>
                  <a:lnTo>
                    <a:pt x="60" y="54"/>
                  </a:lnTo>
                  <a:close/>
                  <a:moveTo>
                    <a:pt x="46" y="54"/>
                  </a:moveTo>
                  <a:cubicBezTo>
                    <a:pt x="30" y="54"/>
                    <a:pt x="30" y="54"/>
                    <a:pt x="30" y="54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35" y="49"/>
                    <a:pt x="41" y="49"/>
                    <a:pt x="46" y="47"/>
                  </a:cubicBezTo>
                  <a:lnTo>
                    <a:pt x="46" y="54"/>
                  </a:lnTo>
                  <a:close/>
                  <a:moveTo>
                    <a:pt x="40" y="35"/>
                  </a:moveTo>
                  <a:cubicBezTo>
                    <a:pt x="40" y="35"/>
                    <a:pt x="40" y="35"/>
                    <a:pt x="40" y="35"/>
                  </a:cubicBezTo>
                  <a:cubicBezTo>
                    <a:pt x="40" y="35"/>
                    <a:pt x="39" y="35"/>
                    <a:pt x="38" y="35"/>
                  </a:cubicBezTo>
                  <a:cubicBezTo>
                    <a:pt x="37" y="35"/>
                    <a:pt x="37" y="35"/>
                    <a:pt x="36" y="35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2" y="34"/>
                    <a:pt x="29" y="31"/>
                    <a:pt x="28" y="28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6"/>
                    <a:pt x="28" y="26"/>
                  </a:cubicBezTo>
                  <a:cubicBezTo>
                    <a:pt x="27" y="26"/>
                    <a:pt x="27" y="25"/>
                    <a:pt x="27" y="24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7" y="18"/>
                    <a:pt x="32" y="14"/>
                    <a:pt x="38" y="14"/>
                  </a:cubicBezTo>
                  <a:cubicBezTo>
                    <a:pt x="44" y="14"/>
                    <a:pt x="49" y="18"/>
                    <a:pt x="49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9" y="25"/>
                    <a:pt x="49" y="26"/>
                    <a:pt x="49" y="26"/>
                  </a:cubicBezTo>
                  <a:cubicBezTo>
                    <a:pt x="49" y="26"/>
                    <a:pt x="48" y="27"/>
                    <a:pt x="48" y="27"/>
                  </a:cubicBezTo>
                  <a:cubicBezTo>
                    <a:pt x="48" y="27"/>
                    <a:pt x="48" y="27"/>
                    <a:pt x="48" y="28"/>
                  </a:cubicBezTo>
                  <a:cubicBezTo>
                    <a:pt x="47" y="31"/>
                    <a:pt x="44" y="34"/>
                    <a:pt x="40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0" name="Freeform 74">
              <a:extLst>
                <a:ext uri="{FF2B5EF4-FFF2-40B4-BE49-F238E27FC236}">
                  <a16:creationId xmlns:a16="http://schemas.microsoft.com/office/drawing/2014/main" id="{60BDD123-FE55-4C50-B4B6-3CC9DEFEC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1" y="1957"/>
              <a:ext cx="188" cy="408"/>
            </a:xfrm>
            <a:custGeom>
              <a:avLst/>
              <a:gdLst>
                <a:gd name="T0" fmla="*/ 31 w 79"/>
                <a:gd name="T1" fmla="*/ 84 h 169"/>
                <a:gd name="T2" fmla="*/ 73 w 79"/>
                <a:gd name="T3" fmla="*/ 0 h 169"/>
                <a:gd name="T4" fmla="*/ 41 w 79"/>
                <a:gd name="T5" fmla="*/ 0 h 169"/>
                <a:gd name="T6" fmla="*/ 2 w 79"/>
                <a:gd name="T7" fmla="*/ 78 h 169"/>
                <a:gd name="T8" fmla="*/ 2 w 79"/>
                <a:gd name="T9" fmla="*/ 91 h 169"/>
                <a:gd name="T10" fmla="*/ 47 w 79"/>
                <a:gd name="T11" fmla="*/ 169 h 169"/>
                <a:gd name="T12" fmla="*/ 47 w 79"/>
                <a:gd name="T13" fmla="*/ 169 h 169"/>
                <a:gd name="T14" fmla="*/ 79 w 79"/>
                <a:gd name="T15" fmla="*/ 169 h 169"/>
                <a:gd name="T16" fmla="*/ 79 w 79"/>
                <a:gd name="T17" fmla="*/ 169 h 169"/>
                <a:gd name="T18" fmla="*/ 31 w 79"/>
                <a:gd name="T19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" h="169">
                  <a:moveTo>
                    <a:pt x="31" y="84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0" y="82"/>
                    <a:pt x="0" y="87"/>
                    <a:pt x="2" y="91"/>
                  </a:cubicBezTo>
                  <a:cubicBezTo>
                    <a:pt x="47" y="169"/>
                    <a:pt x="47" y="169"/>
                    <a:pt x="47" y="169"/>
                  </a:cubicBezTo>
                  <a:cubicBezTo>
                    <a:pt x="47" y="169"/>
                    <a:pt x="47" y="169"/>
                    <a:pt x="47" y="169"/>
                  </a:cubicBezTo>
                  <a:cubicBezTo>
                    <a:pt x="79" y="169"/>
                    <a:pt x="79" y="169"/>
                    <a:pt x="79" y="169"/>
                  </a:cubicBezTo>
                  <a:cubicBezTo>
                    <a:pt x="79" y="169"/>
                    <a:pt x="79" y="169"/>
                    <a:pt x="79" y="169"/>
                  </a:cubicBezTo>
                  <a:lnTo>
                    <a:pt x="31" y="84"/>
                  </a:lnTo>
                  <a:close/>
                </a:path>
              </a:pathLst>
            </a:custGeom>
            <a:solidFill>
              <a:srgbClr val="62C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1" name="Freeform 75">
              <a:extLst>
                <a:ext uri="{FF2B5EF4-FFF2-40B4-BE49-F238E27FC236}">
                  <a16:creationId xmlns:a16="http://schemas.microsoft.com/office/drawing/2014/main" id="{863C286C-A1DE-40A2-A4DD-64CEEBFA5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" y="1957"/>
              <a:ext cx="67" cy="408"/>
            </a:xfrm>
            <a:custGeom>
              <a:avLst/>
              <a:gdLst>
                <a:gd name="T0" fmla="*/ 67 w 67"/>
                <a:gd name="T1" fmla="*/ 408 h 408"/>
                <a:gd name="T2" fmla="*/ 67 w 67"/>
                <a:gd name="T3" fmla="*/ 0 h 408"/>
                <a:gd name="T4" fmla="*/ 0 w 67"/>
                <a:gd name="T5" fmla="*/ 0 h 408"/>
                <a:gd name="T6" fmla="*/ 0 w 67"/>
                <a:gd name="T7" fmla="*/ 408 h 408"/>
                <a:gd name="T8" fmla="*/ 0 w 67"/>
                <a:gd name="T9" fmla="*/ 408 h 408"/>
                <a:gd name="T10" fmla="*/ 67 w 67"/>
                <a:gd name="T11" fmla="*/ 408 h 408"/>
                <a:gd name="T12" fmla="*/ 67 w 67"/>
                <a:gd name="T13" fmla="*/ 408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408">
                  <a:moveTo>
                    <a:pt x="67" y="408"/>
                  </a:moveTo>
                  <a:lnTo>
                    <a:pt x="67" y="0"/>
                  </a:lnTo>
                  <a:lnTo>
                    <a:pt x="0" y="0"/>
                  </a:lnTo>
                  <a:lnTo>
                    <a:pt x="0" y="408"/>
                  </a:lnTo>
                  <a:lnTo>
                    <a:pt x="0" y="408"/>
                  </a:lnTo>
                  <a:lnTo>
                    <a:pt x="67" y="408"/>
                  </a:lnTo>
                  <a:lnTo>
                    <a:pt x="67" y="408"/>
                  </a:lnTo>
                  <a:close/>
                </a:path>
              </a:pathLst>
            </a:custGeom>
            <a:solidFill>
              <a:srgbClr val="9070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2" name="Freeform 76">
              <a:extLst>
                <a:ext uri="{FF2B5EF4-FFF2-40B4-BE49-F238E27FC236}">
                  <a16:creationId xmlns:a16="http://schemas.microsoft.com/office/drawing/2014/main" id="{2AFDE432-347E-47C2-8A73-C68E675FE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2" y="1957"/>
              <a:ext cx="181" cy="408"/>
            </a:xfrm>
            <a:custGeom>
              <a:avLst/>
              <a:gdLst>
                <a:gd name="T0" fmla="*/ 181 w 181"/>
                <a:gd name="T1" fmla="*/ 341 h 408"/>
                <a:gd name="T2" fmla="*/ 69 w 181"/>
                <a:gd name="T3" fmla="*/ 341 h 408"/>
                <a:gd name="T4" fmla="*/ 69 w 181"/>
                <a:gd name="T5" fmla="*/ 0 h 408"/>
                <a:gd name="T6" fmla="*/ 0 w 181"/>
                <a:gd name="T7" fmla="*/ 0 h 408"/>
                <a:gd name="T8" fmla="*/ 0 w 181"/>
                <a:gd name="T9" fmla="*/ 408 h 408"/>
                <a:gd name="T10" fmla="*/ 0 w 181"/>
                <a:gd name="T11" fmla="*/ 408 h 408"/>
                <a:gd name="T12" fmla="*/ 19 w 181"/>
                <a:gd name="T13" fmla="*/ 408 h 408"/>
                <a:gd name="T14" fmla="*/ 69 w 181"/>
                <a:gd name="T15" fmla="*/ 408 h 408"/>
                <a:gd name="T16" fmla="*/ 181 w 181"/>
                <a:gd name="T17" fmla="*/ 408 h 408"/>
                <a:gd name="T18" fmla="*/ 181 w 181"/>
                <a:gd name="T19" fmla="*/ 408 h 408"/>
                <a:gd name="T20" fmla="*/ 181 w 181"/>
                <a:gd name="T21" fmla="*/ 341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1" h="408">
                  <a:moveTo>
                    <a:pt x="181" y="341"/>
                  </a:moveTo>
                  <a:lnTo>
                    <a:pt x="69" y="341"/>
                  </a:lnTo>
                  <a:lnTo>
                    <a:pt x="69" y="0"/>
                  </a:lnTo>
                  <a:lnTo>
                    <a:pt x="0" y="0"/>
                  </a:lnTo>
                  <a:lnTo>
                    <a:pt x="0" y="408"/>
                  </a:lnTo>
                  <a:lnTo>
                    <a:pt x="0" y="408"/>
                  </a:lnTo>
                  <a:lnTo>
                    <a:pt x="19" y="408"/>
                  </a:lnTo>
                  <a:lnTo>
                    <a:pt x="69" y="408"/>
                  </a:lnTo>
                  <a:lnTo>
                    <a:pt x="181" y="408"/>
                  </a:lnTo>
                  <a:lnTo>
                    <a:pt x="181" y="408"/>
                  </a:lnTo>
                  <a:lnTo>
                    <a:pt x="181" y="341"/>
                  </a:lnTo>
                  <a:close/>
                </a:path>
              </a:pathLst>
            </a:custGeom>
            <a:solidFill>
              <a:srgbClr val="D70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3" name="Freeform 77">
              <a:extLst>
                <a:ext uri="{FF2B5EF4-FFF2-40B4-BE49-F238E27FC236}">
                  <a16:creationId xmlns:a16="http://schemas.microsoft.com/office/drawing/2014/main" id="{781BF853-D445-4A12-B857-FC85FC5DF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5" y="1957"/>
              <a:ext cx="67" cy="408"/>
            </a:xfrm>
            <a:custGeom>
              <a:avLst/>
              <a:gdLst>
                <a:gd name="T0" fmla="*/ 0 w 67"/>
                <a:gd name="T1" fmla="*/ 408 h 408"/>
                <a:gd name="T2" fmla="*/ 0 w 67"/>
                <a:gd name="T3" fmla="*/ 408 h 408"/>
                <a:gd name="T4" fmla="*/ 67 w 67"/>
                <a:gd name="T5" fmla="*/ 408 h 408"/>
                <a:gd name="T6" fmla="*/ 67 w 67"/>
                <a:gd name="T7" fmla="*/ 408 h 408"/>
                <a:gd name="T8" fmla="*/ 67 w 67"/>
                <a:gd name="T9" fmla="*/ 0 h 408"/>
                <a:gd name="T10" fmla="*/ 0 w 67"/>
                <a:gd name="T11" fmla="*/ 0 h 408"/>
                <a:gd name="T12" fmla="*/ 0 w 67"/>
                <a:gd name="T13" fmla="*/ 408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408">
                  <a:moveTo>
                    <a:pt x="0" y="408"/>
                  </a:moveTo>
                  <a:lnTo>
                    <a:pt x="0" y="408"/>
                  </a:lnTo>
                  <a:lnTo>
                    <a:pt x="67" y="408"/>
                  </a:lnTo>
                  <a:lnTo>
                    <a:pt x="67" y="408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408"/>
                  </a:lnTo>
                  <a:close/>
                </a:path>
              </a:pathLst>
            </a:custGeom>
            <a:solidFill>
              <a:srgbClr val="0047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4" name="Freeform 78">
              <a:extLst>
                <a:ext uri="{FF2B5EF4-FFF2-40B4-BE49-F238E27FC236}">
                  <a16:creationId xmlns:a16="http://schemas.microsoft.com/office/drawing/2014/main" id="{D8AD9EE1-503C-4AC0-9DF7-6B1866D6FF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7" y="1954"/>
              <a:ext cx="195" cy="411"/>
            </a:xfrm>
            <a:custGeom>
              <a:avLst/>
              <a:gdLst>
                <a:gd name="T0" fmla="*/ 82 w 82"/>
                <a:gd name="T1" fmla="*/ 142 h 170"/>
                <a:gd name="T2" fmla="*/ 49 w 82"/>
                <a:gd name="T3" fmla="*/ 142 h 170"/>
                <a:gd name="T4" fmla="*/ 46 w 82"/>
                <a:gd name="T5" fmla="*/ 139 h 170"/>
                <a:gd name="T6" fmla="*/ 46 w 82"/>
                <a:gd name="T7" fmla="*/ 106 h 170"/>
                <a:gd name="T8" fmla="*/ 42 w 82"/>
                <a:gd name="T9" fmla="*/ 96 h 170"/>
                <a:gd name="T10" fmla="*/ 33 w 82"/>
                <a:gd name="T11" fmla="*/ 87 h 170"/>
                <a:gd name="T12" fmla="*/ 43 w 82"/>
                <a:gd name="T13" fmla="*/ 74 h 170"/>
                <a:gd name="T14" fmla="*/ 45 w 82"/>
                <a:gd name="T15" fmla="*/ 65 h 170"/>
                <a:gd name="T16" fmla="*/ 45 w 82"/>
                <a:gd name="T17" fmla="*/ 32 h 170"/>
                <a:gd name="T18" fmla="*/ 49 w 82"/>
                <a:gd name="T19" fmla="*/ 29 h 170"/>
                <a:gd name="T20" fmla="*/ 82 w 82"/>
                <a:gd name="T21" fmla="*/ 29 h 170"/>
                <a:gd name="T22" fmla="*/ 82 w 82"/>
                <a:gd name="T23" fmla="*/ 1 h 170"/>
                <a:gd name="T24" fmla="*/ 82 w 82"/>
                <a:gd name="T25" fmla="*/ 0 h 170"/>
                <a:gd name="T26" fmla="*/ 49 w 82"/>
                <a:gd name="T27" fmla="*/ 0 h 170"/>
                <a:gd name="T28" fmla="*/ 41 w 82"/>
                <a:gd name="T29" fmla="*/ 1 h 170"/>
                <a:gd name="T30" fmla="*/ 17 w 82"/>
                <a:gd name="T31" fmla="*/ 32 h 170"/>
                <a:gd name="T32" fmla="*/ 17 w 82"/>
                <a:gd name="T33" fmla="*/ 61 h 170"/>
                <a:gd name="T34" fmla="*/ 4 w 82"/>
                <a:gd name="T35" fmla="*/ 80 h 170"/>
                <a:gd name="T36" fmla="*/ 5 w 82"/>
                <a:gd name="T37" fmla="*/ 98 h 170"/>
                <a:gd name="T38" fmla="*/ 18 w 82"/>
                <a:gd name="T39" fmla="*/ 111 h 170"/>
                <a:gd name="T40" fmla="*/ 18 w 82"/>
                <a:gd name="T41" fmla="*/ 139 h 170"/>
                <a:gd name="T42" fmla="*/ 45 w 82"/>
                <a:gd name="T43" fmla="*/ 170 h 170"/>
                <a:gd name="T44" fmla="*/ 47 w 82"/>
                <a:gd name="T45" fmla="*/ 170 h 170"/>
                <a:gd name="T46" fmla="*/ 49 w 82"/>
                <a:gd name="T47" fmla="*/ 170 h 170"/>
                <a:gd name="T48" fmla="*/ 82 w 82"/>
                <a:gd name="T49" fmla="*/ 170 h 170"/>
                <a:gd name="T50" fmla="*/ 82 w 82"/>
                <a:gd name="T51" fmla="*/ 170 h 170"/>
                <a:gd name="T52" fmla="*/ 82 w 82"/>
                <a:gd name="T53" fmla="*/ 170 h 170"/>
                <a:gd name="T54" fmla="*/ 82 w 82"/>
                <a:gd name="T55" fmla="*/ 14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2" h="170">
                  <a:moveTo>
                    <a:pt x="82" y="142"/>
                  </a:moveTo>
                  <a:cubicBezTo>
                    <a:pt x="49" y="142"/>
                    <a:pt x="49" y="142"/>
                    <a:pt x="49" y="142"/>
                  </a:cubicBezTo>
                  <a:cubicBezTo>
                    <a:pt x="47" y="142"/>
                    <a:pt x="46" y="140"/>
                    <a:pt x="46" y="139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2"/>
                    <a:pt x="45" y="99"/>
                    <a:pt x="42" y="96"/>
                  </a:cubicBezTo>
                  <a:cubicBezTo>
                    <a:pt x="33" y="87"/>
                    <a:pt x="33" y="87"/>
                    <a:pt x="33" y="87"/>
                  </a:cubicBezTo>
                  <a:cubicBezTo>
                    <a:pt x="43" y="74"/>
                    <a:pt x="43" y="74"/>
                    <a:pt x="43" y="74"/>
                  </a:cubicBezTo>
                  <a:cubicBezTo>
                    <a:pt x="44" y="71"/>
                    <a:pt x="45" y="68"/>
                    <a:pt x="45" y="65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0"/>
                    <a:pt x="47" y="29"/>
                    <a:pt x="49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2" y="1"/>
                    <a:pt x="82" y="1"/>
                    <a:pt x="82" y="1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6" y="0"/>
                    <a:pt x="43" y="1"/>
                    <a:pt x="41" y="1"/>
                  </a:cubicBezTo>
                  <a:cubicBezTo>
                    <a:pt x="27" y="5"/>
                    <a:pt x="17" y="17"/>
                    <a:pt x="17" y="32"/>
                  </a:cubicBezTo>
                  <a:cubicBezTo>
                    <a:pt x="17" y="61"/>
                    <a:pt x="17" y="61"/>
                    <a:pt x="17" y="61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0" y="85"/>
                    <a:pt x="0" y="93"/>
                    <a:pt x="5" y="98"/>
                  </a:cubicBezTo>
                  <a:cubicBezTo>
                    <a:pt x="18" y="111"/>
                    <a:pt x="18" y="111"/>
                    <a:pt x="18" y="111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18" y="155"/>
                    <a:pt x="30" y="168"/>
                    <a:pt x="45" y="170"/>
                  </a:cubicBezTo>
                  <a:cubicBezTo>
                    <a:pt x="46" y="170"/>
                    <a:pt x="46" y="170"/>
                    <a:pt x="47" y="170"/>
                  </a:cubicBezTo>
                  <a:cubicBezTo>
                    <a:pt x="48" y="170"/>
                    <a:pt x="49" y="170"/>
                    <a:pt x="49" y="170"/>
                  </a:cubicBezTo>
                  <a:cubicBezTo>
                    <a:pt x="82" y="170"/>
                    <a:pt x="82" y="170"/>
                    <a:pt x="82" y="170"/>
                  </a:cubicBezTo>
                  <a:cubicBezTo>
                    <a:pt x="82" y="170"/>
                    <a:pt x="82" y="170"/>
                    <a:pt x="82" y="170"/>
                  </a:cubicBezTo>
                  <a:cubicBezTo>
                    <a:pt x="82" y="170"/>
                    <a:pt x="82" y="170"/>
                    <a:pt x="82" y="170"/>
                  </a:cubicBezTo>
                  <a:lnTo>
                    <a:pt x="82" y="142"/>
                  </a:lnTo>
                  <a:close/>
                </a:path>
              </a:pathLst>
            </a:custGeom>
            <a:solidFill>
              <a:srgbClr val="ED9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85" name="텍스트 개체 틀 7">
            <a:extLst>
              <a:ext uri="{FF2B5EF4-FFF2-40B4-BE49-F238E27FC236}">
                <a16:creationId xmlns:a16="http://schemas.microsoft.com/office/drawing/2014/main" id="{CB13E3FA-EFE1-4DD3-924A-2D285CFA2B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4278" y="380897"/>
            <a:ext cx="7116372" cy="153888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ko-KR" altLang="en-US" sz="1000" b="0" i="0" u="none" strike="noStrike" kern="1200" cap="none" spc="-100" normalizeH="0" baseline="0">
                <a:ln>
                  <a:noFill/>
                </a:ln>
                <a:gradFill>
                  <a:gsLst>
                    <a:gs pos="100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맑은 고딕"/>
                <a:ea typeface="맑은 고딕"/>
                <a:cs typeface="+mn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/>
              <a:t>본 자료의 제목을 입력하세요</a:t>
            </a:r>
          </a:p>
        </p:txBody>
      </p:sp>
      <p:pic>
        <p:nvPicPr>
          <p:cNvPr id="86" name="그림 85">
            <a:extLst>
              <a:ext uri="{FF2B5EF4-FFF2-40B4-BE49-F238E27FC236}">
                <a16:creationId xmlns:a16="http://schemas.microsoft.com/office/drawing/2014/main" id="{7E1E0B30-3A2F-4752-A294-5C2BA0D801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152" y="457841"/>
            <a:ext cx="2162118" cy="46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2234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엔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그림 360">
            <a:extLst>
              <a:ext uri="{FF2B5EF4-FFF2-40B4-BE49-F238E27FC236}">
                <a16:creationId xmlns:a16="http://schemas.microsoft.com/office/drawing/2014/main" id="{78118402-DC91-4068-8B5E-FEC25DE4AD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435"/>
          <a:stretch/>
        </p:blipFill>
        <p:spPr>
          <a:xfrm flipH="1" flipV="1">
            <a:off x="0" y="3664557"/>
            <a:ext cx="9906000" cy="3193443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046EE7F6-F98F-4790-A992-2F69235DE933}"/>
              </a:ext>
            </a:extLst>
          </p:cNvPr>
          <p:cNvGrpSpPr/>
          <p:nvPr userDrawn="1"/>
        </p:nvGrpSpPr>
        <p:grpSpPr>
          <a:xfrm>
            <a:off x="292100" y="4142181"/>
            <a:ext cx="9321800" cy="2439594"/>
            <a:chOff x="292100" y="4139603"/>
            <a:chExt cx="9321800" cy="2439594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B75EE461-9D6C-4E92-944F-699F96453D49}"/>
                </a:ext>
              </a:extLst>
            </p:cNvPr>
            <p:cNvGrpSpPr/>
            <p:nvPr/>
          </p:nvGrpSpPr>
          <p:grpSpPr>
            <a:xfrm>
              <a:off x="292100" y="6500500"/>
              <a:ext cx="9321800" cy="78697"/>
              <a:chOff x="292100" y="6500500"/>
              <a:chExt cx="9321800" cy="78697"/>
            </a:xfrm>
            <a:solidFill>
              <a:schemeClr val="bg1">
                <a:lumMod val="95000"/>
              </a:schemeClr>
            </a:solidFill>
          </p:grpSpPr>
          <p:sp>
            <p:nvSpPr>
              <p:cNvPr id="323" name="타원 322">
                <a:extLst>
                  <a:ext uri="{FF2B5EF4-FFF2-40B4-BE49-F238E27FC236}">
                    <a16:creationId xmlns:a16="http://schemas.microsoft.com/office/drawing/2014/main" id="{827862A0-C16A-4FA9-B827-F95321AA1773}"/>
                  </a:ext>
                </a:extLst>
              </p:cNvPr>
              <p:cNvSpPr/>
              <p:nvPr/>
            </p:nvSpPr>
            <p:spPr>
              <a:xfrm rot="5400000">
                <a:off x="6174080" y="650050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4" name="타원 323">
                <a:extLst>
                  <a:ext uri="{FF2B5EF4-FFF2-40B4-BE49-F238E27FC236}">
                    <a16:creationId xmlns:a16="http://schemas.microsoft.com/office/drawing/2014/main" id="{D8D6450F-0DDA-4EFB-8C09-8AF2989532A7}"/>
                  </a:ext>
                </a:extLst>
              </p:cNvPr>
              <p:cNvSpPr/>
              <p:nvPr/>
            </p:nvSpPr>
            <p:spPr>
              <a:xfrm rot="5400000">
                <a:off x="5893985" y="650050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5" name="타원 324">
                <a:extLst>
                  <a:ext uri="{FF2B5EF4-FFF2-40B4-BE49-F238E27FC236}">
                    <a16:creationId xmlns:a16="http://schemas.microsoft.com/office/drawing/2014/main" id="{7E523977-AECA-4840-99A5-0145635883F4}"/>
                  </a:ext>
                </a:extLst>
              </p:cNvPr>
              <p:cNvSpPr/>
              <p:nvPr/>
            </p:nvSpPr>
            <p:spPr>
              <a:xfrm rot="5400000">
                <a:off x="5613891" y="650050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6" name="타원 325">
                <a:extLst>
                  <a:ext uri="{FF2B5EF4-FFF2-40B4-BE49-F238E27FC236}">
                    <a16:creationId xmlns:a16="http://schemas.microsoft.com/office/drawing/2014/main" id="{04A1269F-8EF5-4111-AFC5-446FB4419CE4}"/>
                  </a:ext>
                </a:extLst>
              </p:cNvPr>
              <p:cNvSpPr/>
              <p:nvPr/>
            </p:nvSpPr>
            <p:spPr>
              <a:xfrm rot="5400000">
                <a:off x="5333797" y="650050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7" name="타원 326">
                <a:extLst>
                  <a:ext uri="{FF2B5EF4-FFF2-40B4-BE49-F238E27FC236}">
                    <a16:creationId xmlns:a16="http://schemas.microsoft.com/office/drawing/2014/main" id="{F1C35E4D-DE82-4F8B-9E66-5CE9BF8F3263}"/>
                  </a:ext>
                </a:extLst>
              </p:cNvPr>
              <p:cNvSpPr/>
              <p:nvPr/>
            </p:nvSpPr>
            <p:spPr>
              <a:xfrm rot="5400000">
                <a:off x="5053702" y="650050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8" name="타원 327">
                <a:extLst>
                  <a:ext uri="{FF2B5EF4-FFF2-40B4-BE49-F238E27FC236}">
                    <a16:creationId xmlns:a16="http://schemas.microsoft.com/office/drawing/2014/main" id="{32129544-7197-498F-A538-62C51E18F42C}"/>
                  </a:ext>
                </a:extLst>
              </p:cNvPr>
              <p:cNvSpPr/>
              <p:nvPr/>
            </p:nvSpPr>
            <p:spPr>
              <a:xfrm rot="5400000">
                <a:off x="4773608" y="650050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9" name="타원 328">
                <a:extLst>
                  <a:ext uri="{FF2B5EF4-FFF2-40B4-BE49-F238E27FC236}">
                    <a16:creationId xmlns:a16="http://schemas.microsoft.com/office/drawing/2014/main" id="{85F12AFE-BCB3-4BBC-B378-E931648A9329}"/>
                  </a:ext>
                </a:extLst>
              </p:cNvPr>
              <p:cNvSpPr/>
              <p:nvPr/>
            </p:nvSpPr>
            <p:spPr>
              <a:xfrm rot="5400000">
                <a:off x="4493514" y="650050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30" name="타원 329">
                <a:extLst>
                  <a:ext uri="{FF2B5EF4-FFF2-40B4-BE49-F238E27FC236}">
                    <a16:creationId xmlns:a16="http://schemas.microsoft.com/office/drawing/2014/main" id="{6D807284-B4DC-4088-A6C7-3C8504B2F911}"/>
                  </a:ext>
                </a:extLst>
              </p:cNvPr>
              <p:cNvSpPr/>
              <p:nvPr/>
            </p:nvSpPr>
            <p:spPr>
              <a:xfrm rot="5400000">
                <a:off x="4213419" y="650050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31" name="타원 330">
                <a:extLst>
                  <a:ext uri="{FF2B5EF4-FFF2-40B4-BE49-F238E27FC236}">
                    <a16:creationId xmlns:a16="http://schemas.microsoft.com/office/drawing/2014/main" id="{1DE36689-EA97-40CB-B466-9A808C7DA8E2}"/>
                  </a:ext>
                </a:extLst>
              </p:cNvPr>
              <p:cNvSpPr/>
              <p:nvPr/>
            </p:nvSpPr>
            <p:spPr>
              <a:xfrm rot="5400000">
                <a:off x="3933325" y="650050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32" name="타원 331">
                <a:extLst>
                  <a:ext uri="{FF2B5EF4-FFF2-40B4-BE49-F238E27FC236}">
                    <a16:creationId xmlns:a16="http://schemas.microsoft.com/office/drawing/2014/main" id="{F4763FD7-1419-49C5-AA4B-1B58A6751CF1}"/>
                  </a:ext>
                </a:extLst>
              </p:cNvPr>
              <p:cNvSpPr/>
              <p:nvPr/>
            </p:nvSpPr>
            <p:spPr>
              <a:xfrm rot="5400000">
                <a:off x="3653231" y="650050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33" name="타원 332">
                <a:extLst>
                  <a:ext uri="{FF2B5EF4-FFF2-40B4-BE49-F238E27FC236}">
                    <a16:creationId xmlns:a16="http://schemas.microsoft.com/office/drawing/2014/main" id="{BEE20B70-C2A2-4132-88DB-05A63CDCE330}"/>
                  </a:ext>
                </a:extLst>
              </p:cNvPr>
              <p:cNvSpPr/>
              <p:nvPr/>
            </p:nvSpPr>
            <p:spPr>
              <a:xfrm rot="5400000">
                <a:off x="3373137" y="650050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34" name="타원 333">
                <a:extLst>
                  <a:ext uri="{FF2B5EF4-FFF2-40B4-BE49-F238E27FC236}">
                    <a16:creationId xmlns:a16="http://schemas.microsoft.com/office/drawing/2014/main" id="{E2AC1F94-2AFD-4377-9A81-696989FD7B63}"/>
                  </a:ext>
                </a:extLst>
              </p:cNvPr>
              <p:cNvSpPr/>
              <p:nvPr/>
            </p:nvSpPr>
            <p:spPr>
              <a:xfrm rot="5400000">
                <a:off x="3093042" y="650050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35" name="타원 334">
                <a:extLst>
                  <a:ext uri="{FF2B5EF4-FFF2-40B4-BE49-F238E27FC236}">
                    <a16:creationId xmlns:a16="http://schemas.microsoft.com/office/drawing/2014/main" id="{859A78CB-8A03-4C74-8DD0-B90E22E7AD69}"/>
                  </a:ext>
                </a:extLst>
              </p:cNvPr>
              <p:cNvSpPr/>
              <p:nvPr/>
            </p:nvSpPr>
            <p:spPr>
              <a:xfrm rot="5400000">
                <a:off x="2812948" y="650050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36" name="타원 335">
                <a:extLst>
                  <a:ext uri="{FF2B5EF4-FFF2-40B4-BE49-F238E27FC236}">
                    <a16:creationId xmlns:a16="http://schemas.microsoft.com/office/drawing/2014/main" id="{C9CB3FB0-4D5E-46AB-8F0B-833E71CBB01C}"/>
                  </a:ext>
                </a:extLst>
              </p:cNvPr>
              <p:cNvSpPr/>
              <p:nvPr/>
            </p:nvSpPr>
            <p:spPr>
              <a:xfrm rot="5400000">
                <a:off x="2532854" y="650050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37" name="타원 336">
                <a:extLst>
                  <a:ext uri="{FF2B5EF4-FFF2-40B4-BE49-F238E27FC236}">
                    <a16:creationId xmlns:a16="http://schemas.microsoft.com/office/drawing/2014/main" id="{66EC13F1-D2F7-42DD-A666-7D69B08C7D32}"/>
                  </a:ext>
                </a:extLst>
              </p:cNvPr>
              <p:cNvSpPr/>
              <p:nvPr/>
            </p:nvSpPr>
            <p:spPr>
              <a:xfrm rot="5400000">
                <a:off x="2252759" y="650050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38" name="타원 337">
                <a:extLst>
                  <a:ext uri="{FF2B5EF4-FFF2-40B4-BE49-F238E27FC236}">
                    <a16:creationId xmlns:a16="http://schemas.microsoft.com/office/drawing/2014/main" id="{5762F304-8FA8-4543-B866-CDEEE7967D2C}"/>
                  </a:ext>
                </a:extLst>
              </p:cNvPr>
              <p:cNvSpPr/>
              <p:nvPr/>
            </p:nvSpPr>
            <p:spPr>
              <a:xfrm rot="5400000">
                <a:off x="1972665" y="650050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39" name="타원 338">
                <a:extLst>
                  <a:ext uri="{FF2B5EF4-FFF2-40B4-BE49-F238E27FC236}">
                    <a16:creationId xmlns:a16="http://schemas.microsoft.com/office/drawing/2014/main" id="{5DF6B0A8-57E1-414D-995C-5C28E867C64C}"/>
                  </a:ext>
                </a:extLst>
              </p:cNvPr>
              <p:cNvSpPr/>
              <p:nvPr/>
            </p:nvSpPr>
            <p:spPr>
              <a:xfrm rot="5400000">
                <a:off x="1692571" y="650050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40" name="타원 339">
                <a:extLst>
                  <a:ext uri="{FF2B5EF4-FFF2-40B4-BE49-F238E27FC236}">
                    <a16:creationId xmlns:a16="http://schemas.microsoft.com/office/drawing/2014/main" id="{4B4F9524-EEE7-49E9-A442-2F9697771052}"/>
                  </a:ext>
                </a:extLst>
              </p:cNvPr>
              <p:cNvSpPr/>
              <p:nvPr/>
            </p:nvSpPr>
            <p:spPr>
              <a:xfrm rot="5400000">
                <a:off x="1412476" y="650050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41" name="타원 340">
                <a:extLst>
                  <a:ext uri="{FF2B5EF4-FFF2-40B4-BE49-F238E27FC236}">
                    <a16:creationId xmlns:a16="http://schemas.microsoft.com/office/drawing/2014/main" id="{378A9248-526E-43FB-8244-A13E374FBE04}"/>
                  </a:ext>
                </a:extLst>
              </p:cNvPr>
              <p:cNvSpPr/>
              <p:nvPr/>
            </p:nvSpPr>
            <p:spPr>
              <a:xfrm rot="5400000">
                <a:off x="1132382" y="650050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42" name="타원 341">
                <a:extLst>
                  <a:ext uri="{FF2B5EF4-FFF2-40B4-BE49-F238E27FC236}">
                    <a16:creationId xmlns:a16="http://schemas.microsoft.com/office/drawing/2014/main" id="{B68BDCAA-E68C-4F05-81D0-8373FE31C636}"/>
                  </a:ext>
                </a:extLst>
              </p:cNvPr>
              <p:cNvSpPr/>
              <p:nvPr/>
            </p:nvSpPr>
            <p:spPr>
              <a:xfrm rot="5400000">
                <a:off x="852288" y="650050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43" name="타원 342">
                <a:extLst>
                  <a:ext uri="{FF2B5EF4-FFF2-40B4-BE49-F238E27FC236}">
                    <a16:creationId xmlns:a16="http://schemas.microsoft.com/office/drawing/2014/main" id="{1065A9D1-FE2E-4B94-9FF8-47CAFA08FADD}"/>
                  </a:ext>
                </a:extLst>
              </p:cNvPr>
              <p:cNvSpPr/>
              <p:nvPr/>
            </p:nvSpPr>
            <p:spPr>
              <a:xfrm rot="5400000">
                <a:off x="572193" y="650050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44" name="타원 343">
                <a:extLst>
                  <a:ext uri="{FF2B5EF4-FFF2-40B4-BE49-F238E27FC236}">
                    <a16:creationId xmlns:a16="http://schemas.microsoft.com/office/drawing/2014/main" id="{51D22B6B-F0FF-44A3-A265-5D2F6F4E7973}"/>
                  </a:ext>
                </a:extLst>
              </p:cNvPr>
              <p:cNvSpPr/>
              <p:nvPr/>
            </p:nvSpPr>
            <p:spPr>
              <a:xfrm rot="5400000">
                <a:off x="292099" y="650050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45" name="타원 344">
                <a:extLst>
                  <a:ext uri="{FF2B5EF4-FFF2-40B4-BE49-F238E27FC236}">
                    <a16:creationId xmlns:a16="http://schemas.microsoft.com/office/drawing/2014/main" id="{F4D26C8C-9B50-429A-B857-9B14138508CB}"/>
                  </a:ext>
                </a:extLst>
              </p:cNvPr>
              <p:cNvSpPr/>
              <p:nvPr/>
            </p:nvSpPr>
            <p:spPr>
              <a:xfrm rot="5400000">
                <a:off x="9535203" y="650050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46" name="타원 345">
                <a:extLst>
                  <a:ext uri="{FF2B5EF4-FFF2-40B4-BE49-F238E27FC236}">
                    <a16:creationId xmlns:a16="http://schemas.microsoft.com/office/drawing/2014/main" id="{7BFD7677-60A6-43D0-87E5-B71A159D3E7E}"/>
                  </a:ext>
                </a:extLst>
              </p:cNvPr>
              <p:cNvSpPr/>
              <p:nvPr/>
            </p:nvSpPr>
            <p:spPr>
              <a:xfrm rot="5400000">
                <a:off x="9255117" y="650050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47" name="타원 346">
                <a:extLst>
                  <a:ext uri="{FF2B5EF4-FFF2-40B4-BE49-F238E27FC236}">
                    <a16:creationId xmlns:a16="http://schemas.microsoft.com/office/drawing/2014/main" id="{BF706D42-1036-4A68-830A-7230C7B8D0E6}"/>
                  </a:ext>
                </a:extLst>
              </p:cNvPr>
              <p:cNvSpPr/>
              <p:nvPr/>
            </p:nvSpPr>
            <p:spPr>
              <a:xfrm rot="5400000">
                <a:off x="8975023" y="650050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48" name="타원 347">
                <a:extLst>
                  <a:ext uri="{FF2B5EF4-FFF2-40B4-BE49-F238E27FC236}">
                    <a16:creationId xmlns:a16="http://schemas.microsoft.com/office/drawing/2014/main" id="{5B66809F-4FC6-4822-892C-48B378D5833E}"/>
                  </a:ext>
                </a:extLst>
              </p:cNvPr>
              <p:cNvSpPr/>
              <p:nvPr/>
            </p:nvSpPr>
            <p:spPr>
              <a:xfrm rot="5400000">
                <a:off x="8694929" y="650050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49" name="타원 348">
                <a:extLst>
                  <a:ext uri="{FF2B5EF4-FFF2-40B4-BE49-F238E27FC236}">
                    <a16:creationId xmlns:a16="http://schemas.microsoft.com/office/drawing/2014/main" id="{A3252161-9FF6-4EE5-9086-7128F299C92C}"/>
                  </a:ext>
                </a:extLst>
              </p:cNvPr>
              <p:cNvSpPr/>
              <p:nvPr/>
            </p:nvSpPr>
            <p:spPr>
              <a:xfrm rot="5400000">
                <a:off x="8414834" y="650050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50" name="타원 349">
                <a:extLst>
                  <a:ext uri="{FF2B5EF4-FFF2-40B4-BE49-F238E27FC236}">
                    <a16:creationId xmlns:a16="http://schemas.microsoft.com/office/drawing/2014/main" id="{72C39333-69A0-4567-87BE-F507B70B81BD}"/>
                  </a:ext>
                </a:extLst>
              </p:cNvPr>
              <p:cNvSpPr/>
              <p:nvPr/>
            </p:nvSpPr>
            <p:spPr>
              <a:xfrm rot="5400000">
                <a:off x="8134740" y="650050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51" name="타원 350">
                <a:extLst>
                  <a:ext uri="{FF2B5EF4-FFF2-40B4-BE49-F238E27FC236}">
                    <a16:creationId xmlns:a16="http://schemas.microsoft.com/office/drawing/2014/main" id="{DC08FFDD-5B30-4303-818C-17FD6C2F47AF}"/>
                  </a:ext>
                </a:extLst>
              </p:cNvPr>
              <p:cNvSpPr/>
              <p:nvPr/>
            </p:nvSpPr>
            <p:spPr>
              <a:xfrm rot="5400000">
                <a:off x="7854646" y="650050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52" name="타원 351">
                <a:extLst>
                  <a:ext uri="{FF2B5EF4-FFF2-40B4-BE49-F238E27FC236}">
                    <a16:creationId xmlns:a16="http://schemas.microsoft.com/office/drawing/2014/main" id="{2AC73008-B050-4E9B-B026-10174929B3FF}"/>
                  </a:ext>
                </a:extLst>
              </p:cNvPr>
              <p:cNvSpPr/>
              <p:nvPr/>
            </p:nvSpPr>
            <p:spPr>
              <a:xfrm rot="5400000">
                <a:off x="7574551" y="650050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53" name="타원 352">
                <a:extLst>
                  <a:ext uri="{FF2B5EF4-FFF2-40B4-BE49-F238E27FC236}">
                    <a16:creationId xmlns:a16="http://schemas.microsoft.com/office/drawing/2014/main" id="{BA7D7E8D-E05E-44F0-80D3-AD423961D201}"/>
                  </a:ext>
                </a:extLst>
              </p:cNvPr>
              <p:cNvSpPr/>
              <p:nvPr/>
            </p:nvSpPr>
            <p:spPr>
              <a:xfrm rot="5400000">
                <a:off x="7294457" y="650050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54" name="타원 353">
                <a:extLst>
                  <a:ext uri="{FF2B5EF4-FFF2-40B4-BE49-F238E27FC236}">
                    <a16:creationId xmlns:a16="http://schemas.microsoft.com/office/drawing/2014/main" id="{62B64959-66A1-43D6-B96A-060158DAC4C2}"/>
                  </a:ext>
                </a:extLst>
              </p:cNvPr>
              <p:cNvSpPr/>
              <p:nvPr/>
            </p:nvSpPr>
            <p:spPr>
              <a:xfrm rot="5400000">
                <a:off x="7014363" y="650050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55" name="타원 354">
                <a:extLst>
                  <a:ext uri="{FF2B5EF4-FFF2-40B4-BE49-F238E27FC236}">
                    <a16:creationId xmlns:a16="http://schemas.microsoft.com/office/drawing/2014/main" id="{32F1DC72-0916-47CF-8C3E-4CC2B8417896}"/>
                  </a:ext>
                </a:extLst>
              </p:cNvPr>
              <p:cNvSpPr/>
              <p:nvPr/>
            </p:nvSpPr>
            <p:spPr>
              <a:xfrm rot="5400000">
                <a:off x="6734268" y="650050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56" name="타원 355">
                <a:extLst>
                  <a:ext uri="{FF2B5EF4-FFF2-40B4-BE49-F238E27FC236}">
                    <a16:creationId xmlns:a16="http://schemas.microsoft.com/office/drawing/2014/main" id="{6A9D3209-C2D9-4A5E-990F-B7768DA5756D}"/>
                  </a:ext>
                </a:extLst>
              </p:cNvPr>
              <p:cNvSpPr/>
              <p:nvPr/>
            </p:nvSpPr>
            <p:spPr>
              <a:xfrm rot="5400000">
                <a:off x="6454174" y="650050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9CD76B44-636A-423D-B7AE-62BBC7FEA9BC}"/>
                </a:ext>
              </a:extLst>
            </p:cNvPr>
            <p:cNvGrpSpPr/>
            <p:nvPr/>
          </p:nvGrpSpPr>
          <p:grpSpPr>
            <a:xfrm>
              <a:off x="292100" y="6238178"/>
              <a:ext cx="9321800" cy="78697"/>
              <a:chOff x="292100" y="6238178"/>
              <a:chExt cx="9321800" cy="78697"/>
            </a:xfrm>
            <a:solidFill>
              <a:srgbClr val="F2F2F2"/>
            </a:solidFill>
          </p:grpSpPr>
          <p:sp>
            <p:nvSpPr>
              <p:cNvPr id="289" name="타원 288">
                <a:extLst>
                  <a:ext uri="{FF2B5EF4-FFF2-40B4-BE49-F238E27FC236}">
                    <a16:creationId xmlns:a16="http://schemas.microsoft.com/office/drawing/2014/main" id="{863EE4F7-DB84-4CD6-BE31-93E47E8B0E79}"/>
                  </a:ext>
                </a:extLst>
              </p:cNvPr>
              <p:cNvSpPr/>
              <p:nvPr/>
            </p:nvSpPr>
            <p:spPr>
              <a:xfrm rot="5400000">
                <a:off x="6174080" y="623817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90" name="타원 289">
                <a:extLst>
                  <a:ext uri="{FF2B5EF4-FFF2-40B4-BE49-F238E27FC236}">
                    <a16:creationId xmlns:a16="http://schemas.microsoft.com/office/drawing/2014/main" id="{0F08C2C3-71A8-4475-92C3-9742DA6E11CE}"/>
                  </a:ext>
                </a:extLst>
              </p:cNvPr>
              <p:cNvSpPr/>
              <p:nvPr/>
            </p:nvSpPr>
            <p:spPr>
              <a:xfrm rot="5400000">
                <a:off x="5893985" y="623817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91" name="타원 290">
                <a:extLst>
                  <a:ext uri="{FF2B5EF4-FFF2-40B4-BE49-F238E27FC236}">
                    <a16:creationId xmlns:a16="http://schemas.microsoft.com/office/drawing/2014/main" id="{EDE136E5-8C94-4503-9C67-417E6BDB021D}"/>
                  </a:ext>
                </a:extLst>
              </p:cNvPr>
              <p:cNvSpPr/>
              <p:nvPr/>
            </p:nvSpPr>
            <p:spPr>
              <a:xfrm rot="5400000">
                <a:off x="5613891" y="623817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92" name="타원 291">
                <a:extLst>
                  <a:ext uri="{FF2B5EF4-FFF2-40B4-BE49-F238E27FC236}">
                    <a16:creationId xmlns:a16="http://schemas.microsoft.com/office/drawing/2014/main" id="{E3169556-96B3-4E68-A9A1-3577A3F63126}"/>
                  </a:ext>
                </a:extLst>
              </p:cNvPr>
              <p:cNvSpPr/>
              <p:nvPr/>
            </p:nvSpPr>
            <p:spPr>
              <a:xfrm rot="5400000">
                <a:off x="5333797" y="623817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93" name="타원 292">
                <a:extLst>
                  <a:ext uri="{FF2B5EF4-FFF2-40B4-BE49-F238E27FC236}">
                    <a16:creationId xmlns:a16="http://schemas.microsoft.com/office/drawing/2014/main" id="{47C9B5F5-4833-48BA-9928-F76B12440C87}"/>
                  </a:ext>
                </a:extLst>
              </p:cNvPr>
              <p:cNvSpPr/>
              <p:nvPr/>
            </p:nvSpPr>
            <p:spPr>
              <a:xfrm rot="5400000">
                <a:off x="5053702" y="623817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94" name="타원 293">
                <a:extLst>
                  <a:ext uri="{FF2B5EF4-FFF2-40B4-BE49-F238E27FC236}">
                    <a16:creationId xmlns:a16="http://schemas.microsoft.com/office/drawing/2014/main" id="{07EC6386-EDE8-442C-B786-AB15CF34DE58}"/>
                  </a:ext>
                </a:extLst>
              </p:cNvPr>
              <p:cNvSpPr/>
              <p:nvPr/>
            </p:nvSpPr>
            <p:spPr>
              <a:xfrm rot="5400000">
                <a:off x="4773608" y="623817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95" name="타원 294">
                <a:extLst>
                  <a:ext uri="{FF2B5EF4-FFF2-40B4-BE49-F238E27FC236}">
                    <a16:creationId xmlns:a16="http://schemas.microsoft.com/office/drawing/2014/main" id="{CB194F4C-7E12-46FA-B541-FABDA7CFE56C}"/>
                  </a:ext>
                </a:extLst>
              </p:cNvPr>
              <p:cNvSpPr/>
              <p:nvPr/>
            </p:nvSpPr>
            <p:spPr>
              <a:xfrm rot="5400000">
                <a:off x="4493514" y="623817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96" name="타원 295">
                <a:extLst>
                  <a:ext uri="{FF2B5EF4-FFF2-40B4-BE49-F238E27FC236}">
                    <a16:creationId xmlns:a16="http://schemas.microsoft.com/office/drawing/2014/main" id="{97C54C17-0542-411D-AD4F-1FEA3AEC9AF0}"/>
                  </a:ext>
                </a:extLst>
              </p:cNvPr>
              <p:cNvSpPr/>
              <p:nvPr/>
            </p:nvSpPr>
            <p:spPr>
              <a:xfrm rot="5400000">
                <a:off x="4213419" y="623817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97" name="타원 296">
                <a:extLst>
                  <a:ext uri="{FF2B5EF4-FFF2-40B4-BE49-F238E27FC236}">
                    <a16:creationId xmlns:a16="http://schemas.microsoft.com/office/drawing/2014/main" id="{5AB91994-BB53-4C41-AA5A-736A1FE09B66}"/>
                  </a:ext>
                </a:extLst>
              </p:cNvPr>
              <p:cNvSpPr/>
              <p:nvPr/>
            </p:nvSpPr>
            <p:spPr>
              <a:xfrm rot="5400000">
                <a:off x="3933325" y="623817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98" name="타원 297">
                <a:extLst>
                  <a:ext uri="{FF2B5EF4-FFF2-40B4-BE49-F238E27FC236}">
                    <a16:creationId xmlns:a16="http://schemas.microsoft.com/office/drawing/2014/main" id="{497567FD-BA61-4E51-B85E-9E377DFDC9D0}"/>
                  </a:ext>
                </a:extLst>
              </p:cNvPr>
              <p:cNvSpPr/>
              <p:nvPr/>
            </p:nvSpPr>
            <p:spPr>
              <a:xfrm rot="5400000">
                <a:off x="3653231" y="623817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99" name="타원 298">
                <a:extLst>
                  <a:ext uri="{FF2B5EF4-FFF2-40B4-BE49-F238E27FC236}">
                    <a16:creationId xmlns:a16="http://schemas.microsoft.com/office/drawing/2014/main" id="{34237B43-9098-4137-B398-893E2E836CB5}"/>
                  </a:ext>
                </a:extLst>
              </p:cNvPr>
              <p:cNvSpPr/>
              <p:nvPr/>
            </p:nvSpPr>
            <p:spPr>
              <a:xfrm rot="5400000">
                <a:off x="3373137" y="623817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0" name="타원 299">
                <a:extLst>
                  <a:ext uri="{FF2B5EF4-FFF2-40B4-BE49-F238E27FC236}">
                    <a16:creationId xmlns:a16="http://schemas.microsoft.com/office/drawing/2014/main" id="{6A2A793F-78A2-4EC1-B8CB-98A4DA4F46DE}"/>
                  </a:ext>
                </a:extLst>
              </p:cNvPr>
              <p:cNvSpPr/>
              <p:nvPr/>
            </p:nvSpPr>
            <p:spPr>
              <a:xfrm rot="5400000">
                <a:off x="3093042" y="623817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1" name="타원 300">
                <a:extLst>
                  <a:ext uri="{FF2B5EF4-FFF2-40B4-BE49-F238E27FC236}">
                    <a16:creationId xmlns:a16="http://schemas.microsoft.com/office/drawing/2014/main" id="{F0D39B28-E655-4048-9D18-1FA55627DB10}"/>
                  </a:ext>
                </a:extLst>
              </p:cNvPr>
              <p:cNvSpPr/>
              <p:nvPr/>
            </p:nvSpPr>
            <p:spPr>
              <a:xfrm rot="5400000">
                <a:off x="2812948" y="623817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2" name="타원 301">
                <a:extLst>
                  <a:ext uri="{FF2B5EF4-FFF2-40B4-BE49-F238E27FC236}">
                    <a16:creationId xmlns:a16="http://schemas.microsoft.com/office/drawing/2014/main" id="{DE2ECE97-FFA7-4638-9313-604B4E597E3A}"/>
                  </a:ext>
                </a:extLst>
              </p:cNvPr>
              <p:cNvSpPr/>
              <p:nvPr/>
            </p:nvSpPr>
            <p:spPr>
              <a:xfrm rot="5400000">
                <a:off x="2532854" y="623817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3" name="타원 302">
                <a:extLst>
                  <a:ext uri="{FF2B5EF4-FFF2-40B4-BE49-F238E27FC236}">
                    <a16:creationId xmlns:a16="http://schemas.microsoft.com/office/drawing/2014/main" id="{8D9A3941-3CFA-4EBB-8ACA-D69CF3F7DFEA}"/>
                  </a:ext>
                </a:extLst>
              </p:cNvPr>
              <p:cNvSpPr/>
              <p:nvPr/>
            </p:nvSpPr>
            <p:spPr>
              <a:xfrm rot="5400000">
                <a:off x="2252759" y="623817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4" name="타원 303">
                <a:extLst>
                  <a:ext uri="{FF2B5EF4-FFF2-40B4-BE49-F238E27FC236}">
                    <a16:creationId xmlns:a16="http://schemas.microsoft.com/office/drawing/2014/main" id="{61C2CF28-8C20-4F15-A849-C952EFCA1F05}"/>
                  </a:ext>
                </a:extLst>
              </p:cNvPr>
              <p:cNvSpPr/>
              <p:nvPr/>
            </p:nvSpPr>
            <p:spPr>
              <a:xfrm rot="5400000">
                <a:off x="1972665" y="623817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5" name="타원 304">
                <a:extLst>
                  <a:ext uri="{FF2B5EF4-FFF2-40B4-BE49-F238E27FC236}">
                    <a16:creationId xmlns:a16="http://schemas.microsoft.com/office/drawing/2014/main" id="{AA543518-9E89-4568-8D46-24EE0DA2F1B8}"/>
                  </a:ext>
                </a:extLst>
              </p:cNvPr>
              <p:cNvSpPr/>
              <p:nvPr/>
            </p:nvSpPr>
            <p:spPr>
              <a:xfrm rot="5400000">
                <a:off x="1692571" y="623817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6" name="타원 305">
                <a:extLst>
                  <a:ext uri="{FF2B5EF4-FFF2-40B4-BE49-F238E27FC236}">
                    <a16:creationId xmlns:a16="http://schemas.microsoft.com/office/drawing/2014/main" id="{F30022E6-FD99-4530-A059-D70D433D77F8}"/>
                  </a:ext>
                </a:extLst>
              </p:cNvPr>
              <p:cNvSpPr/>
              <p:nvPr/>
            </p:nvSpPr>
            <p:spPr>
              <a:xfrm rot="5400000">
                <a:off x="1412476" y="623817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7" name="타원 306">
                <a:extLst>
                  <a:ext uri="{FF2B5EF4-FFF2-40B4-BE49-F238E27FC236}">
                    <a16:creationId xmlns:a16="http://schemas.microsoft.com/office/drawing/2014/main" id="{B1C141AA-6080-4D67-982B-A0FC6FA0B010}"/>
                  </a:ext>
                </a:extLst>
              </p:cNvPr>
              <p:cNvSpPr/>
              <p:nvPr/>
            </p:nvSpPr>
            <p:spPr>
              <a:xfrm rot="5400000">
                <a:off x="1132382" y="623817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8" name="타원 307">
                <a:extLst>
                  <a:ext uri="{FF2B5EF4-FFF2-40B4-BE49-F238E27FC236}">
                    <a16:creationId xmlns:a16="http://schemas.microsoft.com/office/drawing/2014/main" id="{B6267B9F-B02F-4C08-8FF0-B10CD4F76BAA}"/>
                  </a:ext>
                </a:extLst>
              </p:cNvPr>
              <p:cNvSpPr/>
              <p:nvPr/>
            </p:nvSpPr>
            <p:spPr>
              <a:xfrm rot="5400000">
                <a:off x="852288" y="623817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9" name="타원 308">
                <a:extLst>
                  <a:ext uri="{FF2B5EF4-FFF2-40B4-BE49-F238E27FC236}">
                    <a16:creationId xmlns:a16="http://schemas.microsoft.com/office/drawing/2014/main" id="{6169C704-7759-486A-B782-3EF229863956}"/>
                  </a:ext>
                </a:extLst>
              </p:cNvPr>
              <p:cNvSpPr/>
              <p:nvPr/>
            </p:nvSpPr>
            <p:spPr>
              <a:xfrm rot="5400000">
                <a:off x="572193" y="623817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0" name="타원 309">
                <a:extLst>
                  <a:ext uri="{FF2B5EF4-FFF2-40B4-BE49-F238E27FC236}">
                    <a16:creationId xmlns:a16="http://schemas.microsoft.com/office/drawing/2014/main" id="{7D1BD603-3DC2-484E-A9D0-E8B045FE368E}"/>
                  </a:ext>
                </a:extLst>
              </p:cNvPr>
              <p:cNvSpPr/>
              <p:nvPr/>
            </p:nvSpPr>
            <p:spPr>
              <a:xfrm rot="5400000">
                <a:off x="292099" y="623817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1" name="타원 310">
                <a:extLst>
                  <a:ext uri="{FF2B5EF4-FFF2-40B4-BE49-F238E27FC236}">
                    <a16:creationId xmlns:a16="http://schemas.microsoft.com/office/drawing/2014/main" id="{AAA3C3B3-DEA8-4522-AB7F-431227337787}"/>
                  </a:ext>
                </a:extLst>
              </p:cNvPr>
              <p:cNvSpPr/>
              <p:nvPr/>
            </p:nvSpPr>
            <p:spPr>
              <a:xfrm rot="5400000">
                <a:off x="9535203" y="623817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2" name="타원 311">
                <a:extLst>
                  <a:ext uri="{FF2B5EF4-FFF2-40B4-BE49-F238E27FC236}">
                    <a16:creationId xmlns:a16="http://schemas.microsoft.com/office/drawing/2014/main" id="{06F7282E-1101-44FE-9C5B-8E2A3B5AB082}"/>
                  </a:ext>
                </a:extLst>
              </p:cNvPr>
              <p:cNvSpPr/>
              <p:nvPr/>
            </p:nvSpPr>
            <p:spPr>
              <a:xfrm rot="5400000">
                <a:off x="9255117" y="623817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3" name="타원 312">
                <a:extLst>
                  <a:ext uri="{FF2B5EF4-FFF2-40B4-BE49-F238E27FC236}">
                    <a16:creationId xmlns:a16="http://schemas.microsoft.com/office/drawing/2014/main" id="{1FEDBDB0-487B-4A1F-9B17-4E3D0F959EA9}"/>
                  </a:ext>
                </a:extLst>
              </p:cNvPr>
              <p:cNvSpPr/>
              <p:nvPr/>
            </p:nvSpPr>
            <p:spPr>
              <a:xfrm rot="5400000">
                <a:off x="8975023" y="623817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4" name="타원 313">
                <a:extLst>
                  <a:ext uri="{FF2B5EF4-FFF2-40B4-BE49-F238E27FC236}">
                    <a16:creationId xmlns:a16="http://schemas.microsoft.com/office/drawing/2014/main" id="{E41C12F0-A3EF-45E4-89ED-43638A7C1062}"/>
                  </a:ext>
                </a:extLst>
              </p:cNvPr>
              <p:cNvSpPr/>
              <p:nvPr/>
            </p:nvSpPr>
            <p:spPr>
              <a:xfrm rot="5400000">
                <a:off x="8694929" y="623817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5" name="타원 314">
                <a:extLst>
                  <a:ext uri="{FF2B5EF4-FFF2-40B4-BE49-F238E27FC236}">
                    <a16:creationId xmlns:a16="http://schemas.microsoft.com/office/drawing/2014/main" id="{72809090-D685-4A09-A5ED-FA4B35808BA3}"/>
                  </a:ext>
                </a:extLst>
              </p:cNvPr>
              <p:cNvSpPr/>
              <p:nvPr/>
            </p:nvSpPr>
            <p:spPr>
              <a:xfrm rot="5400000">
                <a:off x="8414834" y="623817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6" name="타원 315">
                <a:extLst>
                  <a:ext uri="{FF2B5EF4-FFF2-40B4-BE49-F238E27FC236}">
                    <a16:creationId xmlns:a16="http://schemas.microsoft.com/office/drawing/2014/main" id="{32EE0750-075B-47ED-AEFE-0DB7DB325B3C}"/>
                  </a:ext>
                </a:extLst>
              </p:cNvPr>
              <p:cNvSpPr/>
              <p:nvPr/>
            </p:nvSpPr>
            <p:spPr>
              <a:xfrm rot="5400000">
                <a:off x="8134740" y="623817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7" name="타원 316">
                <a:extLst>
                  <a:ext uri="{FF2B5EF4-FFF2-40B4-BE49-F238E27FC236}">
                    <a16:creationId xmlns:a16="http://schemas.microsoft.com/office/drawing/2014/main" id="{CEC86237-9373-4DA8-BFDB-7D3409A3E6A2}"/>
                  </a:ext>
                </a:extLst>
              </p:cNvPr>
              <p:cNvSpPr/>
              <p:nvPr/>
            </p:nvSpPr>
            <p:spPr>
              <a:xfrm rot="5400000">
                <a:off x="7854646" y="623817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8" name="타원 317">
                <a:extLst>
                  <a:ext uri="{FF2B5EF4-FFF2-40B4-BE49-F238E27FC236}">
                    <a16:creationId xmlns:a16="http://schemas.microsoft.com/office/drawing/2014/main" id="{C804D1E9-2D74-450F-8555-D8510BE0F700}"/>
                  </a:ext>
                </a:extLst>
              </p:cNvPr>
              <p:cNvSpPr/>
              <p:nvPr/>
            </p:nvSpPr>
            <p:spPr>
              <a:xfrm rot="5400000">
                <a:off x="7574551" y="623817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9" name="타원 318">
                <a:extLst>
                  <a:ext uri="{FF2B5EF4-FFF2-40B4-BE49-F238E27FC236}">
                    <a16:creationId xmlns:a16="http://schemas.microsoft.com/office/drawing/2014/main" id="{91D08DD5-44BA-4D5F-9F0A-B08C249ECD4D}"/>
                  </a:ext>
                </a:extLst>
              </p:cNvPr>
              <p:cNvSpPr/>
              <p:nvPr/>
            </p:nvSpPr>
            <p:spPr>
              <a:xfrm rot="5400000">
                <a:off x="7294457" y="623817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0" name="타원 319">
                <a:extLst>
                  <a:ext uri="{FF2B5EF4-FFF2-40B4-BE49-F238E27FC236}">
                    <a16:creationId xmlns:a16="http://schemas.microsoft.com/office/drawing/2014/main" id="{1BEDCE26-5B9B-4851-BFF4-9A7E1CD9E8B5}"/>
                  </a:ext>
                </a:extLst>
              </p:cNvPr>
              <p:cNvSpPr/>
              <p:nvPr/>
            </p:nvSpPr>
            <p:spPr>
              <a:xfrm rot="5400000">
                <a:off x="7014363" y="623817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1" name="타원 320">
                <a:extLst>
                  <a:ext uri="{FF2B5EF4-FFF2-40B4-BE49-F238E27FC236}">
                    <a16:creationId xmlns:a16="http://schemas.microsoft.com/office/drawing/2014/main" id="{176BF7A6-1D38-4799-B600-9D10BE0B5675}"/>
                  </a:ext>
                </a:extLst>
              </p:cNvPr>
              <p:cNvSpPr/>
              <p:nvPr/>
            </p:nvSpPr>
            <p:spPr>
              <a:xfrm rot="5400000">
                <a:off x="6734268" y="623817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2" name="타원 321">
                <a:extLst>
                  <a:ext uri="{FF2B5EF4-FFF2-40B4-BE49-F238E27FC236}">
                    <a16:creationId xmlns:a16="http://schemas.microsoft.com/office/drawing/2014/main" id="{00BC39A8-2E05-4119-B2FE-DA69D1EA0FCC}"/>
                  </a:ext>
                </a:extLst>
              </p:cNvPr>
              <p:cNvSpPr/>
              <p:nvPr/>
            </p:nvSpPr>
            <p:spPr>
              <a:xfrm rot="5400000">
                <a:off x="6454174" y="623817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0B87D140-11B9-4748-8587-A3764A2859FD}"/>
                </a:ext>
              </a:extLst>
            </p:cNvPr>
            <p:cNvGrpSpPr/>
            <p:nvPr/>
          </p:nvGrpSpPr>
          <p:grpSpPr>
            <a:xfrm>
              <a:off x="292100" y="5975856"/>
              <a:ext cx="9321800" cy="78697"/>
              <a:chOff x="292100" y="5975856"/>
              <a:chExt cx="9321800" cy="78697"/>
            </a:xfrm>
            <a:solidFill>
              <a:srgbClr val="F2F2F2"/>
            </a:solidFill>
          </p:grpSpPr>
          <p:sp>
            <p:nvSpPr>
              <p:cNvPr id="255" name="타원 254">
                <a:extLst>
                  <a:ext uri="{FF2B5EF4-FFF2-40B4-BE49-F238E27FC236}">
                    <a16:creationId xmlns:a16="http://schemas.microsoft.com/office/drawing/2014/main" id="{F53052EC-AC66-431C-B0BE-B0DB8864A952}"/>
                  </a:ext>
                </a:extLst>
              </p:cNvPr>
              <p:cNvSpPr/>
              <p:nvPr/>
            </p:nvSpPr>
            <p:spPr>
              <a:xfrm rot="5400000">
                <a:off x="6174080" y="5975857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6" name="타원 255">
                <a:extLst>
                  <a:ext uri="{FF2B5EF4-FFF2-40B4-BE49-F238E27FC236}">
                    <a16:creationId xmlns:a16="http://schemas.microsoft.com/office/drawing/2014/main" id="{83A542B1-43EF-4825-92A3-3F9211200808}"/>
                  </a:ext>
                </a:extLst>
              </p:cNvPr>
              <p:cNvSpPr/>
              <p:nvPr/>
            </p:nvSpPr>
            <p:spPr>
              <a:xfrm rot="5400000">
                <a:off x="5893985" y="5975857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7" name="타원 256">
                <a:extLst>
                  <a:ext uri="{FF2B5EF4-FFF2-40B4-BE49-F238E27FC236}">
                    <a16:creationId xmlns:a16="http://schemas.microsoft.com/office/drawing/2014/main" id="{256BCA55-5F0C-45AD-901C-DD99B8E20287}"/>
                  </a:ext>
                </a:extLst>
              </p:cNvPr>
              <p:cNvSpPr/>
              <p:nvPr/>
            </p:nvSpPr>
            <p:spPr>
              <a:xfrm rot="5400000">
                <a:off x="5613891" y="5975857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8" name="타원 257">
                <a:extLst>
                  <a:ext uri="{FF2B5EF4-FFF2-40B4-BE49-F238E27FC236}">
                    <a16:creationId xmlns:a16="http://schemas.microsoft.com/office/drawing/2014/main" id="{4D8FF41A-CB94-4429-9031-AC80F008A72D}"/>
                  </a:ext>
                </a:extLst>
              </p:cNvPr>
              <p:cNvSpPr/>
              <p:nvPr/>
            </p:nvSpPr>
            <p:spPr>
              <a:xfrm rot="5400000">
                <a:off x="5333797" y="5975857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9" name="타원 258">
                <a:extLst>
                  <a:ext uri="{FF2B5EF4-FFF2-40B4-BE49-F238E27FC236}">
                    <a16:creationId xmlns:a16="http://schemas.microsoft.com/office/drawing/2014/main" id="{ADD9B4E0-2F5E-4F66-B7E0-0CC0E9EA16E5}"/>
                  </a:ext>
                </a:extLst>
              </p:cNvPr>
              <p:cNvSpPr/>
              <p:nvPr/>
            </p:nvSpPr>
            <p:spPr>
              <a:xfrm rot="5400000">
                <a:off x="5053702" y="5975857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0" name="타원 259">
                <a:extLst>
                  <a:ext uri="{FF2B5EF4-FFF2-40B4-BE49-F238E27FC236}">
                    <a16:creationId xmlns:a16="http://schemas.microsoft.com/office/drawing/2014/main" id="{08F07E8B-BE5E-4C34-B00E-766D6A6A001D}"/>
                  </a:ext>
                </a:extLst>
              </p:cNvPr>
              <p:cNvSpPr/>
              <p:nvPr/>
            </p:nvSpPr>
            <p:spPr>
              <a:xfrm rot="5400000">
                <a:off x="4773608" y="5975857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1" name="타원 260">
                <a:extLst>
                  <a:ext uri="{FF2B5EF4-FFF2-40B4-BE49-F238E27FC236}">
                    <a16:creationId xmlns:a16="http://schemas.microsoft.com/office/drawing/2014/main" id="{EAA9C063-6F09-45B7-8EFD-DC48E79B1E35}"/>
                  </a:ext>
                </a:extLst>
              </p:cNvPr>
              <p:cNvSpPr/>
              <p:nvPr/>
            </p:nvSpPr>
            <p:spPr>
              <a:xfrm rot="5400000">
                <a:off x="4493514" y="5975857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2" name="타원 261">
                <a:extLst>
                  <a:ext uri="{FF2B5EF4-FFF2-40B4-BE49-F238E27FC236}">
                    <a16:creationId xmlns:a16="http://schemas.microsoft.com/office/drawing/2014/main" id="{7A5F5A7F-F97E-4E5F-AAB6-7197CA086239}"/>
                  </a:ext>
                </a:extLst>
              </p:cNvPr>
              <p:cNvSpPr/>
              <p:nvPr/>
            </p:nvSpPr>
            <p:spPr>
              <a:xfrm rot="5400000">
                <a:off x="4213419" y="5975857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3" name="타원 262">
                <a:extLst>
                  <a:ext uri="{FF2B5EF4-FFF2-40B4-BE49-F238E27FC236}">
                    <a16:creationId xmlns:a16="http://schemas.microsoft.com/office/drawing/2014/main" id="{59033FFF-42CE-425A-B065-C916F1870CB5}"/>
                  </a:ext>
                </a:extLst>
              </p:cNvPr>
              <p:cNvSpPr/>
              <p:nvPr/>
            </p:nvSpPr>
            <p:spPr>
              <a:xfrm rot="5400000">
                <a:off x="3933325" y="5975857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4" name="타원 263">
                <a:extLst>
                  <a:ext uri="{FF2B5EF4-FFF2-40B4-BE49-F238E27FC236}">
                    <a16:creationId xmlns:a16="http://schemas.microsoft.com/office/drawing/2014/main" id="{123CE974-2D0A-4292-B27B-E70519E2A7C7}"/>
                  </a:ext>
                </a:extLst>
              </p:cNvPr>
              <p:cNvSpPr/>
              <p:nvPr/>
            </p:nvSpPr>
            <p:spPr>
              <a:xfrm rot="5400000">
                <a:off x="3653231" y="5975857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5" name="타원 264">
                <a:extLst>
                  <a:ext uri="{FF2B5EF4-FFF2-40B4-BE49-F238E27FC236}">
                    <a16:creationId xmlns:a16="http://schemas.microsoft.com/office/drawing/2014/main" id="{62D6F82D-1869-4BF1-9BC3-9EB031FA30A9}"/>
                  </a:ext>
                </a:extLst>
              </p:cNvPr>
              <p:cNvSpPr/>
              <p:nvPr/>
            </p:nvSpPr>
            <p:spPr>
              <a:xfrm rot="5400000">
                <a:off x="3373137" y="5975857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6" name="타원 265">
                <a:extLst>
                  <a:ext uri="{FF2B5EF4-FFF2-40B4-BE49-F238E27FC236}">
                    <a16:creationId xmlns:a16="http://schemas.microsoft.com/office/drawing/2014/main" id="{D616832B-AB87-487C-8032-271C62B1298D}"/>
                  </a:ext>
                </a:extLst>
              </p:cNvPr>
              <p:cNvSpPr/>
              <p:nvPr/>
            </p:nvSpPr>
            <p:spPr>
              <a:xfrm rot="5400000">
                <a:off x="3093042" y="5975857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7" name="타원 266">
                <a:extLst>
                  <a:ext uri="{FF2B5EF4-FFF2-40B4-BE49-F238E27FC236}">
                    <a16:creationId xmlns:a16="http://schemas.microsoft.com/office/drawing/2014/main" id="{622FC9B7-10D2-4829-B397-0C5E9C353367}"/>
                  </a:ext>
                </a:extLst>
              </p:cNvPr>
              <p:cNvSpPr/>
              <p:nvPr/>
            </p:nvSpPr>
            <p:spPr>
              <a:xfrm rot="5400000">
                <a:off x="2812948" y="5975857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8" name="타원 267">
                <a:extLst>
                  <a:ext uri="{FF2B5EF4-FFF2-40B4-BE49-F238E27FC236}">
                    <a16:creationId xmlns:a16="http://schemas.microsoft.com/office/drawing/2014/main" id="{9FDD92C3-00D4-41CE-BC31-038FAF9A69EF}"/>
                  </a:ext>
                </a:extLst>
              </p:cNvPr>
              <p:cNvSpPr/>
              <p:nvPr/>
            </p:nvSpPr>
            <p:spPr>
              <a:xfrm rot="5400000">
                <a:off x="2532854" y="5975857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9" name="타원 268">
                <a:extLst>
                  <a:ext uri="{FF2B5EF4-FFF2-40B4-BE49-F238E27FC236}">
                    <a16:creationId xmlns:a16="http://schemas.microsoft.com/office/drawing/2014/main" id="{F9CB9987-88AD-4B8B-94B0-0C74C95C88A0}"/>
                  </a:ext>
                </a:extLst>
              </p:cNvPr>
              <p:cNvSpPr/>
              <p:nvPr/>
            </p:nvSpPr>
            <p:spPr>
              <a:xfrm rot="5400000">
                <a:off x="2252759" y="5975857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0" name="타원 269">
                <a:extLst>
                  <a:ext uri="{FF2B5EF4-FFF2-40B4-BE49-F238E27FC236}">
                    <a16:creationId xmlns:a16="http://schemas.microsoft.com/office/drawing/2014/main" id="{A993E299-02EC-420D-B664-4A6210FEEB5B}"/>
                  </a:ext>
                </a:extLst>
              </p:cNvPr>
              <p:cNvSpPr/>
              <p:nvPr/>
            </p:nvSpPr>
            <p:spPr>
              <a:xfrm rot="5400000">
                <a:off x="1972665" y="5975857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1" name="타원 270">
                <a:extLst>
                  <a:ext uri="{FF2B5EF4-FFF2-40B4-BE49-F238E27FC236}">
                    <a16:creationId xmlns:a16="http://schemas.microsoft.com/office/drawing/2014/main" id="{6A9FAF57-B4A0-44C5-A6F7-03C9B5168E68}"/>
                  </a:ext>
                </a:extLst>
              </p:cNvPr>
              <p:cNvSpPr/>
              <p:nvPr/>
            </p:nvSpPr>
            <p:spPr>
              <a:xfrm rot="5400000">
                <a:off x="1692571" y="5975857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2" name="타원 271">
                <a:extLst>
                  <a:ext uri="{FF2B5EF4-FFF2-40B4-BE49-F238E27FC236}">
                    <a16:creationId xmlns:a16="http://schemas.microsoft.com/office/drawing/2014/main" id="{67A6E201-E1DC-4170-97E8-596404812BB5}"/>
                  </a:ext>
                </a:extLst>
              </p:cNvPr>
              <p:cNvSpPr/>
              <p:nvPr/>
            </p:nvSpPr>
            <p:spPr>
              <a:xfrm rot="5400000">
                <a:off x="1412476" y="5975857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3" name="타원 272">
                <a:extLst>
                  <a:ext uri="{FF2B5EF4-FFF2-40B4-BE49-F238E27FC236}">
                    <a16:creationId xmlns:a16="http://schemas.microsoft.com/office/drawing/2014/main" id="{588B5745-F791-4E69-BDA4-DAE0C9F5028A}"/>
                  </a:ext>
                </a:extLst>
              </p:cNvPr>
              <p:cNvSpPr/>
              <p:nvPr/>
            </p:nvSpPr>
            <p:spPr>
              <a:xfrm rot="5400000">
                <a:off x="1132382" y="5975857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4" name="타원 273">
                <a:extLst>
                  <a:ext uri="{FF2B5EF4-FFF2-40B4-BE49-F238E27FC236}">
                    <a16:creationId xmlns:a16="http://schemas.microsoft.com/office/drawing/2014/main" id="{8591E475-6697-4B7C-AA98-D600C3473DF0}"/>
                  </a:ext>
                </a:extLst>
              </p:cNvPr>
              <p:cNvSpPr/>
              <p:nvPr/>
            </p:nvSpPr>
            <p:spPr>
              <a:xfrm rot="5400000">
                <a:off x="852288" y="5975857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5" name="타원 274">
                <a:extLst>
                  <a:ext uri="{FF2B5EF4-FFF2-40B4-BE49-F238E27FC236}">
                    <a16:creationId xmlns:a16="http://schemas.microsoft.com/office/drawing/2014/main" id="{30E6EE30-A1FC-4470-8D16-A87B2EA9A3B3}"/>
                  </a:ext>
                </a:extLst>
              </p:cNvPr>
              <p:cNvSpPr/>
              <p:nvPr/>
            </p:nvSpPr>
            <p:spPr>
              <a:xfrm rot="5400000">
                <a:off x="572193" y="5975857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6" name="타원 275">
                <a:extLst>
                  <a:ext uri="{FF2B5EF4-FFF2-40B4-BE49-F238E27FC236}">
                    <a16:creationId xmlns:a16="http://schemas.microsoft.com/office/drawing/2014/main" id="{061C6A9A-2A82-4F59-A677-89E071D8DA16}"/>
                  </a:ext>
                </a:extLst>
              </p:cNvPr>
              <p:cNvSpPr/>
              <p:nvPr/>
            </p:nvSpPr>
            <p:spPr>
              <a:xfrm rot="5400000">
                <a:off x="292099" y="5975857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7" name="타원 276">
                <a:extLst>
                  <a:ext uri="{FF2B5EF4-FFF2-40B4-BE49-F238E27FC236}">
                    <a16:creationId xmlns:a16="http://schemas.microsoft.com/office/drawing/2014/main" id="{34D2AC4D-8B2A-4894-9A2B-DD893B85A2E5}"/>
                  </a:ext>
                </a:extLst>
              </p:cNvPr>
              <p:cNvSpPr/>
              <p:nvPr/>
            </p:nvSpPr>
            <p:spPr>
              <a:xfrm rot="5400000">
                <a:off x="9535203" y="5975857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8" name="타원 277">
                <a:extLst>
                  <a:ext uri="{FF2B5EF4-FFF2-40B4-BE49-F238E27FC236}">
                    <a16:creationId xmlns:a16="http://schemas.microsoft.com/office/drawing/2014/main" id="{D6946B24-7C04-42D4-82FA-1FA36061E893}"/>
                  </a:ext>
                </a:extLst>
              </p:cNvPr>
              <p:cNvSpPr/>
              <p:nvPr/>
            </p:nvSpPr>
            <p:spPr>
              <a:xfrm rot="5400000">
                <a:off x="9255117" y="5975857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9" name="타원 278">
                <a:extLst>
                  <a:ext uri="{FF2B5EF4-FFF2-40B4-BE49-F238E27FC236}">
                    <a16:creationId xmlns:a16="http://schemas.microsoft.com/office/drawing/2014/main" id="{292E86F3-658C-44FA-AEC1-373E0A78E9FD}"/>
                  </a:ext>
                </a:extLst>
              </p:cNvPr>
              <p:cNvSpPr/>
              <p:nvPr/>
            </p:nvSpPr>
            <p:spPr>
              <a:xfrm rot="5400000">
                <a:off x="8975023" y="5975857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80" name="타원 279">
                <a:extLst>
                  <a:ext uri="{FF2B5EF4-FFF2-40B4-BE49-F238E27FC236}">
                    <a16:creationId xmlns:a16="http://schemas.microsoft.com/office/drawing/2014/main" id="{F998F099-AAD6-4DE9-B6FB-14F565559A0C}"/>
                  </a:ext>
                </a:extLst>
              </p:cNvPr>
              <p:cNvSpPr/>
              <p:nvPr/>
            </p:nvSpPr>
            <p:spPr>
              <a:xfrm rot="5400000">
                <a:off x="8694929" y="5975857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81" name="타원 280">
                <a:extLst>
                  <a:ext uri="{FF2B5EF4-FFF2-40B4-BE49-F238E27FC236}">
                    <a16:creationId xmlns:a16="http://schemas.microsoft.com/office/drawing/2014/main" id="{A3B46F51-E5E4-4C4D-AB60-76A9D07D32D7}"/>
                  </a:ext>
                </a:extLst>
              </p:cNvPr>
              <p:cNvSpPr/>
              <p:nvPr/>
            </p:nvSpPr>
            <p:spPr>
              <a:xfrm rot="5400000">
                <a:off x="8414834" y="5975857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82" name="타원 281">
                <a:extLst>
                  <a:ext uri="{FF2B5EF4-FFF2-40B4-BE49-F238E27FC236}">
                    <a16:creationId xmlns:a16="http://schemas.microsoft.com/office/drawing/2014/main" id="{B88BF41F-62DB-49DA-B3CE-240C4B96D069}"/>
                  </a:ext>
                </a:extLst>
              </p:cNvPr>
              <p:cNvSpPr/>
              <p:nvPr/>
            </p:nvSpPr>
            <p:spPr>
              <a:xfrm rot="5400000">
                <a:off x="8134740" y="5975857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83" name="타원 282">
                <a:extLst>
                  <a:ext uri="{FF2B5EF4-FFF2-40B4-BE49-F238E27FC236}">
                    <a16:creationId xmlns:a16="http://schemas.microsoft.com/office/drawing/2014/main" id="{E2D2BAE5-5894-4506-AA92-45153228014C}"/>
                  </a:ext>
                </a:extLst>
              </p:cNvPr>
              <p:cNvSpPr/>
              <p:nvPr/>
            </p:nvSpPr>
            <p:spPr>
              <a:xfrm rot="5400000">
                <a:off x="7854646" y="5975857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84" name="타원 283">
                <a:extLst>
                  <a:ext uri="{FF2B5EF4-FFF2-40B4-BE49-F238E27FC236}">
                    <a16:creationId xmlns:a16="http://schemas.microsoft.com/office/drawing/2014/main" id="{582088BE-E923-49C0-B287-FA0804E1E1CC}"/>
                  </a:ext>
                </a:extLst>
              </p:cNvPr>
              <p:cNvSpPr/>
              <p:nvPr/>
            </p:nvSpPr>
            <p:spPr>
              <a:xfrm rot="5400000">
                <a:off x="7574551" y="5975857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85" name="타원 284">
                <a:extLst>
                  <a:ext uri="{FF2B5EF4-FFF2-40B4-BE49-F238E27FC236}">
                    <a16:creationId xmlns:a16="http://schemas.microsoft.com/office/drawing/2014/main" id="{31CFDB43-5CA9-4F38-944D-69A4D543EE8D}"/>
                  </a:ext>
                </a:extLst>
              </p:cNvPr>
              <p:cNvSpPr/>
              <p:nvPr/>
            </p:nvSpPr>
            <p:spPr>
              <a:xfrm rot="5400000">
                <a:off x="7294457" y="5975857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86" name="타원 285">
                <a:extLst>
                  <a:ext uri="{FF2B5EF4-FFF2-40B4-BE49-F238E27FC236}">
                    <a16:creationId xmlns:a16="http://schemas.microsoft.com/office/drawing/2014/main" id="{400D5739-73E2-447D-9578-C61D83B84FB7}"/>
                  </a:ext>
                </a:extLst>
              </p:cNvPr>
              <p:cNvSpPr/>
              <p:nvPr/>
            </p:nvSpPr>
            <p:spPr>
              <a:xfrm rot="5400000">
                <a:off x="7014363" y="5975857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87" name="타원 286">
                <a:extLst>
                  <a:ext uri="{FF2B5EF4-FFF2-40B4-BE49-F238E27FC236}">
                    <a16:creationId xmlns:a16="http://schemas.microsoft.com/office/drawing/2014/main" id="{1236DC6D-B10A-4202-AF80-A77F647F5FEC}"/>
                  </a:ext>
                </a:extLst>
              </p:cNvPr>
              <p:cNvSpPr/>
              <p:nvPr/>
            </p:nvSpPr>
            <p:spPr>
              <a:xfrm rot="5400000">
                <a:off x="6734268" y="5975857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88" name="타원 287">
                <a:extLst>
                  <a:ext uri="{FF2B5EF4-FFF2-40B4-BE49-F238E27FC236}">
                    <a16:creationId xmlns:a16="http://schemas.microsoft.com/office/drawing/2014/main" id="{B51FE6CC-612D-421A-A106-D7A07EC8F356}"/>
                  </a:ext>
                </a:extLst>
              </p:cNvPr>
              <p:cNvSpPr/>
              <p:nvPr/>
            </p:nvSpPr>
            <p:spPr>
              <a:xfrm rot="5400000">
                <a:off x="6454174" y="5975857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CFD5971F-3FDB-4B35-A8B0-A45DBBF03900}"/>
                </a:ext>
              </a:extLst>
            </p:cNvPr>
            <p:cNvGrpSpPr/>
            <p:nvPr/>
          </p:nvGrpSpPr>
          <p:grpSpPr>
            <a:xfrm>
              <a:off x="292100" y="5713535"/>
              <a:ext cx="9321800" cy="78697"/>
              <a:chOff x="292100" y="5713535"/>
              <a:chExt cx="9321800" cy="78697"/>
            </a:xfrm>
            <a:solidFill>
              <a:srgbClr val="F2F2F2"/>
            </a:solidFill>
          </p:grpSpPr>
          <p:sp>
            <p:nvSpPr>
              <p:cNvPr id="221" name="타원 220">
                <a:extLst>
                  <a:ext uri="{FF2B5EF4-FFF2-40B4-BE49-F238E27FC236}">
                    <a16:creationId xmlns:a16="http://schemas.microsoft.com/office/drawing/2014/main" id="{9AF46980-7CC5-4190-89A7-39E5299F532D}"/>
                  </a:ext>
                </a:extLst>
              </p:cNvPr>
              <p:cNvSpPr/>
              <p:nvPr/>
            </p:nvSpPr>
            <p:spPr>
              <a:xfrm rot="5400000">
                <a:off x="6174080" y="571353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2" name="타원 221">
                <a:extLst>
                  <a:ext uri="{FF2B5EF4-FFF2-40B4-BE49-F238E27FC236}">
                    <a16:creationId xmlns:a16="http://schemas.microsoft.com/office/drawing/2014/main" id="{B04CC051-5181-4B85-89EE-CFA929343928}"/>
                  </a:ext>
                </a:extLst>
              </p:cNvPr>
              <p:cNvSpPr/>
              <p:nvPr/>
            </p:nvSpPr>
            <p:spPr>
              <a:xfrm rot="5400000">
                <a:off x="5893985" y="571353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3" name="타원 222">
                <a:extLst>
                  <a:ext uri="{FF2B5EF4-FFF2-40B4-BE49-F238E27FC236}">
                    <a16:creationId xmlns:a16="http://schemas.microsoft.com/office/drawing/2014/main" id="{EDEF4ABF-44CE-4544-BFF2-224C73B6227F}"/>
                  </a:ext>
                </a:extLst>
              </p:cNvPr>
              <p:cNvSpPr/>
              <p:nvPr/>
            </p:nvSpPr>
            <p:spPr>
              <a:xfrm rot="5400000">
                <a:off x="5613891" y="571353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4" name="타원 223">
                <a:extLst>
                  <a:ext uri="{FF2B5EF4-FFF2-40B4-BE49-F238E27FC236}">
                    <a16:creationId xmlns:a16="http://schemas.microsoft.com/office/drawing/2014/main" id="{70008D92-063A-4977-A0CE-AF3FA5E38F1B}"/>
                  </a:ext>
                </a:extLst>
              </p:cNvPr>
              <p:cNvSpPr/>
              <p:nvPr/>
            </p:nvSpPr>
            <p:spPr>
              <a:xfrm rot="5400000">
                <a:off x="5333797" y="571353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5" name="타원 224">
                <a:extLst>
                  <a:ext uri="{FF2B5EF4-FFF2-40B4-BE49-F238E27FC236}">
                    <a16:creationId xmlns:a16="http://schemas.microsoft.com/office/drawing/2014/main" id="{10E85383-264F-411F-AA0A-7472766409A5}"/>
                  </a:ext>
                </a:extLst>
              </p:cNvPr>
              <p:cNvSpPr/>
              <p:nvPr/>
            </p:nvSpPr>
            <p:spPr>
              <a:xfrm rot="5400000">
                <a:off x="5053702" y="571353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6" name="타원 225">
                <a:extLst>
                  <a:ext uri="{FF2B5EF4-FFF2-40B4-BE49-F238E27FC236}">
                    <a16:creationId xmlns:a16="http://schemas.microsoft.com/office/drawing/2014/main" id="{67F7E9E8-8A72-4298-AA28-0C9F30BE0BAD}"/>
                  </a:ext>
                </a:extLst>
              </p:cNvPr>
              <p:cNvSpPr/>
              <p:nvPr/>
            </p:nvSpPr>
            <p:spPr>
              <a:xfrm rot="5400000">
                <a:off x="4773608" y="571353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7" name="타원 226">
                <a:extLst>
                  <a:ext uri="{FF2B5EF4-FFF2-40B4-BE49-F238E27FC236}">
                    <a16:creationId xmlns:a16="http://schemas.microsoft.com/office/drawing/2014/main" id="{0AB60C83-C019-4152-9AD0-7854C48E4732}"/>
                  </a:ext>
                </a:extLst>
              </p:cNvPr>
              <p:cNvSpPr/>
              <p:nvPr/>
            </p:nvSpPr>
            <p:spPr>
              <a:xfrm rot="5400000">
                <a:off x="4493514" y="571353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8" name="타원 227">
                <a:extLst>
                  <a:ext uri="{FF2B5EF4-FFF2-40B4-BE49-F238E27FC236}">
                    <a16:creationId xmlns:a16="http://schemas.microsoft.com/office/drawing/2014/main" id="{675EA41C-4DC2-440C-B3E4-4F3578DC2858}"/>
                  </a:ext>
                </a:extLst>
              </p:cNvPr>
              <p:cNvSpPr/>
              <p:nvPr/>
            </p:nvSpPr>
            <p:spPr>
              <a:xfrm rot="5400000">
                <a:off x="4213419" y="571353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9" name="타원 228">
                <a:extLst>
                  <a:ext uri="{FF2B5EF4-FFF2-40B4-BE49-F238E27FC236}">
                    <a16:creationId xmlns:a16="http://schemas.microsoft.com/office/drawing/2014/main" id="{8C83CCC0-FEF9-44A8-A989-C95DAD32DE96}"/>
                  </a:ext>
                </a:extLst>
              </p:cNvPr>
              <p:cNvSpPr/>
              <p:nvPr/>
            </p:nvSpPr>
            <p:spPr>
              <a:xfrm rot="5400000">
                <a:off x="3933325" y="571353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0" name="타원 229">
                <a:extLst>
                  <a:ext uri="{FF2B5EF4-FFF2-40B4-BE49-F238E27FC236}">
                    <a16:creationId xmlns:a16="http://schemas.microsoft.com/office/drawing/2014/main" id="{EEE794AF-24A5-437C-80DD-F4F3D288B6C9}"/>
                  </a:ext>
                </a:extLst>
              </p:cNvPr>
              <p:cNvSpPr/>
              <p:nvPr/>
            </p:nvSpPr>
            <p:spPr>
              <a:xfrm rot="5400000">
                <a:off x="3653231" y="571353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1" name="타원 230">
                <a:extLst>
                  <a:ext uri="{FF2B5EF4-FFF2-40B4-BE49-F238E27FC236}">
                    <a16:creationId xmlns:a16="http://schemas.microsoft.com/office/drawing/2014/main" id="{FD623CF4-EFE8-46F1-AECD-1F8EB9038871}"/>
                  </a:ext>
                </a:extLst>
              </p:cNvPr>
              <p:cNvSpPr/>
              <p:nvPr/>
            </p:nvSpPr>
            <p:spPr>
              <a:xfrm rot="5400000">
                <a:off x="3373137" y="571353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2" name="타원 231">
                <a:extLst>
                  <a:ext uri="{FF2B5EF4-FFF2-40B4-BE49-F238E27FC236}">
                    <a16:creationId xmlns:a16="http://schemas.microsoft.com/office/drawing/2014/main" id="{A39C2D4F-D316-447D-9586-C67BBFD8752D}"/>
                  </a:ext>
                </a:extLst>
              </p:cNvPr>
              <p:cNvSpPr/>
              <p:nvPr/>
            </p:nvSpPr>
            <p:spPr>
              <a:xfrm rot="5400000">
                <a:off x="3093042" y="571353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3" name="타원 232">
                <a:extLst>
                  <a:ext uri="{FF2B5EF4-FFF2-40B4-BE49-F238E27FC236}">
                    <a16:creationId xmlns:a16="http://schemas.microsoft.com/office/drawing/2014/main" id="{6AB43929-A0F4-47AC-A46C-7A40D73ED5F8}"/>
                  </a:ext>
                </a:extLst>
              </p:cNvPr>
              <p:cNvSpPr/>
              <p:nvPr/>
            </p:nvSpPr>
            <p:spPr>
              <a:xfrm rot="5400000">
                <a:off x="2812948" y="571353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4" name="타원 233">
                <a:extLst>
                  <a:ext uri="{FF2B5EF4-FFF2-40B4-BE49-F238E27FC236}">
                    <a16:creationId xmlns:a16="http://schemas.microsoft.com/office/drawing/2014/main" id="{15602D3C-0C11-4148-BB8D-740BDCA070C7}"/>
                  </a:ext>
                </a:extLst>
              </p:cNvPr>
              <p:cNvSpPr/>
              <p:nvPr/>
            </p:nvSpPr>
            <p:spPr>
              <a:xfrm rot="5400000">
                <a:off x="2532854" y="571353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5" name="타원 234">
                <a:extLst>
                  <a:ext uri="{FF2B5EF4-FFF2-40B4-BE49-F238E27FC236}">
                    <a16:creationId xmlns:a16="http://schemas.microsoft.com/office/drawing/2014/main" id="{78FECB8B-3099-458F-8389-834B2A12F77E}"/>
                  </a:ext>
                </a:extLst>
              </p:cNvPr>
              <p:cNvSpPr/>
              <p:nvPr/>
            </p:nvSpPr>
            <p:spPr>
              <a:xfrm rot="5400000">
                <a:off x="2252759" y="571353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6" name="타원 235">
                <a:extLst>
                  <a:ext uri="{FF2B5EF4-FFF2-40B4-BE49-F238E27FC236}">
                    <a16:creationId xmlns:a16="http://schemas.microsoft.com/office/drawing/2014/main" id="{2864BEE4-8317-4B6B-9764-E9955C53B486}"/>
                  </a:ext>
                </a:extLst>
              </p:cNvPr>
              <p:cNvSpPr/>
              <p:nvPr/>
            </p:nvSpPr>
            <p:spPr>
              <a:xfrm rot="5400000">
                <a:off x="1972665" y="571353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7" name="타원 236">
                <a:extLst>
                  <a:ext uri="{FF2B5EF4-FFF2-40B4-BE49-F238E27FC236}">
                    <a16:creationId xmlns:a16="http://schemas.microsoft.com/office/drawing/2014/main" id="{F51F8EA9-7B0B-4F0A-8F1F-50340DC00176}"/>
                  </a:ext>
                </a:extLst>
              </p:cNvPr>
              <p:cNvSpPr/>
              <p:nvPr/>
            </p:nvSpPr>
            <p:spPr>
              <a:xfrm rot="5400000">
                <a:off x="1692571" y="571353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8" name="타원 237">
                <a:extLst>
                  <a:ext uri="{FF2B5EF4-FFF2-40B4-BE49-F238E27FC236}">
                    <a16:creationId xmlns:a16="http://schemas.microsoft.com/office/drawing/2014/main" id="{1379EED5-0A35-4152-A898-E1D2B0E9AA7D}"/>
                  </a:ext>
                </a:extLst>
              </p:cNvPr>
              <p:cNvSpPr/>
              <p:nvPr/>
            </p:nvSpPr>
            <p:spPr>
              <a:xfrm rot="5400000">
                <a:off x="1412476" y="571353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9" name="타원 238">
                <a:extLst>
                  <a:ext uri="{FF2B5EF4-FFF2-40B4-BE49-F238E27FC236}">
                    <a16:creationId xmlns:a16="http://schemas.microsoft.com/office/drawing/2014/main" id="{C73682C5-67AA-43FC-8A93-49F93F14796D}"/>
                  </a:ext>
                </a:extLst>
              </p:cNvPr>
              <p:cNvSpPr/>
              <p:nvPr/>
            </p:nvSpPr>
            <p:spPr>
              <a:xfrm rot="5400000">
                <a:off x="1132382" y="571353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0" name="타원 239">
                <a:extLst>
                  <a:ext uri="{FF2B5EF4-FFF2-40B4-BE49-F238E27FC236}">
                    <a16:creationId xmlns:a16="http://schemas.microsoft.com/office/drawing/2014/main" id="{73C9E409-24BA-4DC3-9529-DF85A3A24FB4}"/>
                  </a:ext>
                </a:extLst>
              </p:cNvPr>
              <p:cNvSpPr/>
              <p:nvPr/>
            </p:nvSpPr>
            <p:spPr>
              <a:xfrm rot="5400000">
                <a:off x="852288" y="571353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1" name="타원 240">
                <a:extLst>
                  <a:ext uri="{FF2B5EF4-FFF2-40B4-BE49-F238E27FC236}">
                    <a16:creationId xmlns:a16="http://schemas.microsoft.com/office/drawing/2014/main" id="{70BB0F4B-3425-42F2-A7D0-985752179652}"/>
                  </a:ext>
                </a:extLst>
              </p:cNvPr>
              <p:cNvSpPr/>
              <p:nvPr/>
            </p:nvSpPr>
            <p:spPr>
              <a:xfrm rot="5400000">
                <a:off x="572193" y="571353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2" name="타원 241">
                <a:extLst>
                  <a:ext uri="{FF2B5EF4-FFF2-40B4-BE49-F238E27FC236}">
                    <a16:creationId xmlns:a16="http://schemas.microsoft.com/office/drawing/2014/main" id="{10AF0F9E-34B6-4B0A-B9ED-9353A75026F2}"/>
                  </a:ext>
                </a:extLst>
              </p:cNvPr>
              <p:cNvSpPr/>
              <p:nvPr/>
            </p:nvSpPr>
            <p:spPr>
              <a:xfrm rot="5400000">
                <a:off x="292099" y="571353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3" name="타원 242">
                <a:extLst>
                  <a:ext uri="{FF2B5EF4-FFF2-40B4-BE49-F238E27FC236}">
                    <a16:creationId xmlns:a16="http://schemas.microsoft.com/office/drawing/2014/main" id="{89219A4B-F194-4DD1-87DA-561798FF64C7}"/>
                  </a:ext>
                </a:extLst>
              </p:cNvPr>
              <p:cNvSpPr/>
              <p:nvPr/>
            </p:nvSpPr>
            <p:spPr>
              <a:xfrm rot="5400000">
                <a:off x="9535203" y="571353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4" name="타원 243">
                <a:extLst>
                  <a:ext uri="{FF2B5EF4-FFF2-40B4-BE49-F238E27FC236}">
                    <a16:creationId xmlns:a16="http://schemas.microsoft.com/office/drawing/2014/main" id="{D8BA4C5A-0689-4A89-9F18-88E83772258B}"/>
                  </a:ext>
                </a:extLst>
              </p:cNvPr>
              <p:cNvSpPr/>
              <p:nvPr/>
            </p:nvSpPr>
            <p:spPr>
              <a:xfrm rot="5400000">
                <a:off x="9255117" y="571353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5" name="타원 244">
                <a:extLst>
                  <a:ext uri="{FF2B5EF4-FFF2-40B4-BE49-F238E27FC236}">
                    <a16:creationId xmlns:a16="http://schemas.microsoft.com/office/drawing/2014/main" id="{4B4319AD-B151-4FD9-9888-1EC27B99F09F}"/>
                  </a:ext>
                </a:extLst>
              </p:cNvPr>
              <p:cNvSpPr/>
              <p:nvPr/>
            </p:nvSpPr>
            <p:spPr>
              <a:xfrm rot="5400000">
                <a:off x="8975023" y="571353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6" name="타원 245">
                <a:extLst>
                  <a:ext uri="{FF2B5EF4-FFF2-40B4-BE49-F238E27FC236}">
                    <a16:creationId xmlns:a16="http://schemas.microsoft.com/office/drawing/2014/main" id="{862EACCA-B3DD-4731-A31E-5CEEB4B9705E}"/>
                  </a:ext>
                </a:extLst>
              </p:cNvPr>
              <p:cNvSpPr/>
              <p:nvPr/>
            </p:nvSpPr>
            <p:spPr>
              <a:xfrm rot="5400000">
                <a:off x="8694929" y="571353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7" name="타원 246">
                <a:extLst>
                  <a:ext uri="{FF2B5EF4-FFF2-40B4-BE49-F238E27FC236}">
                    <a16:creationId xmlns:a16="http://schemas.microsoft.com/office/drawing/2014/main" id="{EFD1FB69-A18D-4C69-8799-C959BD4209AE}"/>
                  </a:ext>
                </a:extLst>
              </p:cNvPr>
              <p:cNvSpPr/>
              <p:nvPr/>
            </p:nvSpPr>
            <p:spPr>
              <a:xfrm rot="5400000">
                <a:off x="8414834" y="571353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8" name="타원 247">
                <a:extLst>
                  <a:ext uri="{FF2B5EF4-FFF2-40B4-BE49-F238E27FC236}">
                    <a16:creationId xmlns:a16="http://schemas.microsoft.com/office/drawing/2014/main" id="{692549A3-47C1-46EF-BC97-0A0C77DD0FF2}"/>
                  </a:ext>
                </a:extLst>
              </p:cNvPr>
              <p:cNvSpPr/>
              <p:nvPr/>
            </p:nvSpPr>
            <p:spPr>
              <a:xfrm rot="5400000">
                <a:off x="8134740" y="571353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9" name="타원 248">
                <a:extLst>
                  <a:ext uri="{FF2B5EF4-FFF2-40B4-BE49-F238E27FC236}">
                    <a16:creationId xmlns:a16="http://schemas.microsoft.com/office/drawing/2014/main" id="{AA28B18F-4717-42A0-AB5C-17B222ED3AF6}"/>
                  </a:ext>
                </a:extLst>
              </p:cNvPr>
              <p:cNvSpPr/>
              <p:nvPr/>
            </p:nvSpPr>
            <p:spPr>
              <a:xfrm rot="5400000">
                <a:off x="7854646" y="571353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0" name="타원 249">
                <a:extLst>
                  <a:ext uri="{FF2B5EF4-FFF2-40B4-BE49-F238E27FC236}">
                    <a16:creationId xmlns:a16="http://schemas.microsoft.com/office/drawing/2014/main" id="{23AB257D-454F-43EF-978D-0595EBABB76D}"/>
                  </a:ext>
                </a:extLst>
              </p:cNvPr>
              <p:cNvSpPr/>
              <p:nvPr/>
            </p:nvSpPr>
            <p:spPr>
              <a:xfrm rot="5400000">
                <a:off x="7574551" y="571353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1" name="타원 250">
                <a:extLst>
                  <a:ext uri="{FF2B5EF4-FFF2-40B4-BE49-F238E27FC236}">
                    <a16:creationId xmlns:a16="http://schemas.microsoft.com/office/drawing/2014/main" id="{26155213-DDC4-4B44-988F-D1C96DD1E9B8}"/>
                  </a:ext>
                </a:extLst>
              </p:cNvPr>
              <p:cNvSpPr/>
              <p:nvPr/>
            </p:nvSpPr>
            <p:spPr>
              <a:xfrm rot="5400000">
                <a:off x="7294457" y="571353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2" name="타원 251">
                <a:extLst>
                  <a:ext uri="{FF2B5EF4-FFF2-40B4-BE49-F238E27FC236}">
                    <a16:creationId xmlns:a16="http://schemas.microsoft.com/office/drawing/2014/main" id="{B62CE7DE-BDB4-4DAE-A84E-B9E6D2936D55}"/>
                  </a:ext>
                </a:extLst>
              </p:cNvPr>
              <p:cNvSpPr/>
              <p:nvPr/>
            </p:nvSpPr>
            <p:spPr>
              <a:xfrm rot="5400000">
                <a:off x="7014363" y="571353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3" name="타원 252">
                <a:extLst>
                  <a:ext uri="{FF2B5EF4-FFF2-40B4-BE49-F238E27FC236}">
                    <a16:creationId xmlns:a16="http://schemas.microsoft.com/office/drawing/2014/main" id="{2ADCFCFF-7E86-44B8-9A88-4E4F92A298E3}"/>
                  </a:ext>
                </a:extLst>
              </p:cNvPr>
              <p:cNvSpPr/>
              <p:nvPr/>
            </p:nvSpPr>
            <p:spPr>
              <a:xfrm rot="5400000">
                <a:off x="6734268" y="571353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4" name="타원 253">
                <a:extLst>
                  <a:ext uri="{FF2B5EF4-FFF2-40B4-BE49-F238E27FC236}">
                    <a16:creationId xmlns:a16="http://schemas.microsoft.com/office/drawing/2014/main" id="{439BE69E-5053-4210-B311-2FC82514B0C6}"/>
                  </a:ext>
                </a:extLst>
              </p:cNvPr>
              <p:cNvSpPr/>
              <p:nvPr/>
            </p:nvSpPr>
            <p:spPr>
              <a:xfrm rot="5400000">
                <a:off x="6454174" y="571353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23FAAD53-4D42-4B09-B556-43E01B46FE4B}"/>
                </a:ext>
              </a:extLst>
            </p:cNvPr>
            <p:cNvGrpSpPr/>
            <p:nvPr/>
          </p:nvGrpSpPr>
          <p:grpSpPr>
            <a:xfrm>
              <a:off x="292100" y="5451213"/>
              <a:ext cx="9321800" cy="78697"/>
              <a:chOff x="292100" y="5451213"/>
              <a:chExt cx="9321800" cy="78697"/>
            </a:xfrm>
            <a:solidFill>
              <a:srgbClr val="F4F4F4"/>
            </a:solidFill>
          </p:grpSpPr>
          <p:sp>
            <p:nvSpPr>
              <p:cNvPr id="187" name="타원 186">
                <a:extLst>
                  <a:ext uri="{FF2B5EF4-FFF2-40B4-BE49-F238E27FC236}">
                    <a16:creationId xmlns:a16="http://schemas.microsoft.com/office/drawing/2014/main" id="{35F6E79F-F8D7-4838-83E1-3DEBE6B799B5}"/>
                  </a:ext>
                </a:extLst>
              </p:cNvPr>
              <p:cNvSpPr/>
              <p:nvPr/>
            </p:nvSpPr>
            <p:spPr>
              <a:xfrm rot="5400000">
                <a:off x="6174080" y="545121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8" name="타원 187">
                <a:extLst>
                  <a:ext uri="{FF2B5EF4-FFF2-40B4-BE49-F238E27FC236}">
                    <a16:creationId xmlns:a16="http://schemas.microsoft.com/office/drawing/2014/main" id="{EAF539C7-F487-4A90-8527-09D18E59B9F4}"/>
                  </a:ext>
                </a:extLst>
              </p:cNvPr>
              <p:cNvSpPr/>
              <p:nvPr/>
            </p:nvSpPr>
            <p:spPr>
              <a:xfrm rot="5400000">
                <a:off x="5893985" y="545121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9" name="타원 188">
                <a:extLst>
                  <a:ext uri="{FF2B5EF4-FFF2-40B4-BE49-F238E27FC236}">
                    <a16:creationId xmlns:a16="http://schemas.microsoft.com/office/drawing/2014/main" id="{E19ED205-F75C-466D-A273-55C5D6C12C21}"/>
                  </a:ext>
                </a:extLst>
              </p:cNvPr>
              <p:cNvSpPr/>
              <p:nvPr/>
            </p:nvSpPr>
            <p:spPr>
              <a:xfrm rot="5400000">
                <a:off x="5613891" y="545121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0" name="타원 189">
                <a:extLst>
                  <a:ext uri="{FF2B5EF4-FFF2-40B4-BE49-F238E27FC236}">
                    <a16:creationId xmlns:a16="http://schemas.microsoft.com/office/drawing/2014/main" id="{1FE03D1F-E06B-4734-9EC5-541ECCB86A5C}"/>
                  </a:ext>
                </a:extLst>
              </p:cNvPr>
              <p:cNvSpPr/>
              <p:nvPr/>
            </p:nvSpPr>
            <p:spPr>
              <a:xfrm rot="5400000">
                <a:off x="5333797" y="545121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1" name="타원 190">
                <a:extLst>
                  <a:ext uri="{FF2B5EF4-FFF2-40B4-BE49-F238E27FC236}">
                    <a16:creationId xmlns:a16="http://schemas.microsoft.com/office/drawing/2014/main" id="{739A93AD-FB48-4174-B6FF-57FFD115227B}"/>
                  </a:ext>
                </a:extLst>
              </p:cNvPr>
              <p:cNvSpPr/>
              <p:nvPr/>
            </p:nvSpPr>
            <p:spPr>
              <a:xfrm rot="5400000">
                <a:off x="5053702" y="545121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2" name="타원 191">
                <a:extLst>
                  <a:ext uri="{FF2B5EF4-FFF2-40B4-BE49-F238E27FC236}">
                    <a16:creationId xmlns:a16="http://schemas.microsoft.com/office/drawing/2014/main" id="{C66950DE-9E73-452F-B558-535F1C9199B9}"/>
                  </a:ext>
                </a:extLst>
              </p:cNvPr>
              <p:cNvSpPr/>
              <p:nvPr/>
            </p:nvSpPr>
            <p:spPr>
              <a:xfrm rot="5400000">
                <a:off x="4773608" y="545121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3" name="타원 192">
                <a:extLst>
                  <a:ext uri="{FF2B5EF4-FFF2-40B4-BE49-F238E27FC236}">
                    <a16:creationId xmlns:a16="http://schemas.microsoft.com/office/drawing/2014/main" id="{CE406701-4D2B-4D4F-84AF-F79F9D1E1012}"/>
                  </a:ext>
                </a:extLst>
              </p:cNvPr>
              <p:cNvSpPr/>
              <p:nvPr/>
            </p:nvSpPr>
            <p:spPr>
              <a:xfrm rot="5400000">
                <a:off x="4493514" y="545121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4" name="타원 193">
                <a:extLst>
                  <a:ext uri="{FF2B5EF4-FFF2-40B4-BE49-F238E27FC236}">
                    <a16:creationId xmlns:a16="http://schemas.microsoft.com/office/drawing/2014/main" id="{45C7DE87-6949-470C-A580-56DBBDB42DD8}"/>
                  </a:ext>
                </a:extLst>
              </p:cNvPr>
              <p:cNvSpPr/>
              <p:nvPr/>
            </p:nvSpPr>
            <p:spPr>
              <a:xfrm rot="5400000">
                <a:off x="4213419" y="545121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5" name="타원 194">
                <a:extLst>
                  <a:ext uri="{FF2B5EF4-FFF2-40B4-BE49-F238E27FC236}">
                    <a16:creationId xmlns:a16="http://schemas.microsoft.com/office/drawing/2014/main" id="{D3EB74FF-D8CD-4BCC-ACC2-ECC145C7B9D2}"/>
                  </a:ext>
                </a:extLst>
              </p:cNvPr>
              <p:cNvSpPr/>
              <p:nvPr/>
            </p:nvSpPr>
            <p:spPr>
              <a:xfrm rot="5400000">
                <a:off x="3933325" y="545121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6" name="타원 195">
                <a:extLst>
                  <a:ext uri="{FF2B5EF4-FFF2-40B4-BE49-F238E27FC236}">
                    <a16:creationId xmlns:a16="http://schemas.microsoft.com/office/drawing/2014/main" id="{43BEAEC5-F0B2-47D4-9846-D90C9C7A5ABB}"/>
                  </a:ext>
                </a:extLst>
              </p:cNvPr>
              <p:cNvSpPr/>
              <p:nvPr/>
            </p:nvSpPr>
            <p:spPr>
              <a:xfrm rot="5400000">
                <a:off x="3653231" y="545121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7" name="타원 196">
                <a:extLst>
                  <a:ext uri="{FF2B5EF4-FFF2-40B4-BE49-F238E27FC236}">
                    <a16:creationId xmlns:a16="http://schemas.microsoft.com/office/drawing/2014/main" id="{06097386-BC8B-4BB4-92A1-3C5186FFDE7C}"/>
                  </a:ext>
                </a:extLst>
              </p:cNvPr>
              <p:cNvSpPr/>
              <p:nvPr/>
            </p:nvSpPr>
            <p:spPr>
              <a:xfrm rot="5400000">
                <a:off x="3373137" y="545121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8" name="타원 197">
                <a:extLst>
                  <a:ext uri="{FF2B5EF4-FFF2-40B4-BE49-F238E27FC236}">
                    <a16:creationId xmlns:a16="http://schemas.microsoft.com/office/drawing/2014/main" id="{A375CB77-AD90-42E3-A8ED-FF93EB76C58D}"/>
                  </a:ext>
                </a:extLst>
              </p:cNvPr>
              <p:cNvSpPr/>
              <p:nvPr/>
            </p:nvSpPr>
            <p:spPr>
              <a:xfrm rot="5400000">
                <a:off x="3093042" y="545121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9" name="타원 198">
                <a:extLst>
                  <a:ext uri="{FF2B5EF4-FFF2-40B4-BE49-F238E27FC236}">
                    <a16:creationId xmlns:a16="http://schemas.microsoft.com/office/drawing/2014/main" id="{8A813A63-29D4-4A81-9FCD-9D2DEDB6BAA8}"/>
                  </a:ext>
                </a:extLst>
              </p:cNvPr>
              <p:cNvSpPr/>
              <p:nvPr/>
            </p:nvSpPr>
            <p:spPr>
              <a:xfrm rot="5400000">
                <a:off x="2812948" y="545121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0" name="타원 199">
                <a:extLst>
                  <a:ext uri="{FF2B5EF4-FFF2-40B4-BE49-F238E27FC236}">
                    <a16:creationId xmlns:a16="http://schemas.microsoft.com/office/drawing/2014/main" id="{5581E680-AAAF-407A-8E89-7DCB03B688F5}"/>
                  </a:ext>
                </a:extLst>
              </p:cNvPr>
              <p:cNvSpPr/>
              <p:nvPr/>
            </p:nvSpPr>
            <p:spPr>
              <a:xfrm rot="5400000">
                <a:off x="2532854" y="545121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1" name="타원 200">
                <a:extLst>
                  <a:ext uri="{FF2B5EF4-FFF2-40B4-BE49-F238E27FC236}">
                    <a16:creationId xmlns:a16="http://schemas.microsoft.com/office/drawing/2014/main" id="{23892505-991A-46FA-B7AB-B87E47975DEB}"/>
                  </a:ext>
                </a:extLst>
              </p:cNvPr>
              <p:cNvSpPr/>
              <p:nvPr/>
            </p:nvSpPr>
            <p:spPr>
              <a:xfrm rot="5400000">
                <a:off x="2252759" y="545121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2" name="타원 201">
                <a:extLst>
                  <a:ext uri="{FF2B5EF4-FFF2-40B4-BE49-F238E27FC236}">
                    <a16:creationId xmlns:a16="http://schemas.microsoft.com/office/drawing/2014/main" id="{68276FDE-C65C-4220-B2C5-1A5756DF27C2}"/>
                  </a:ext>
                </a:extLst>
              </p:cNvPr>
              <p:cNvSpPr/>
              <p:nvPr/>
            </p:nvSpPr>
            <p:spPr>
              <a:xfrm rot="5400000">
                <a:off x="1972665" y="545121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3" name="타원 202">
                <a:extLst>
                  <a:ext uri="{FF2B5EF4-FFF2-40B4-BE49-F238E27FC236}">
                    <a16:creationId xmlns:a16="http://schemas.microsoft.com/office/drawing/2014/main" id="{E2E9C5C2-3D08-47C6-B7D3-9F88BB934FB4}"/>
                  </a:ext>
                </a:extLst>
              </p:cNvPr>
              <p:cNvSpPr/>
              <p:nvPr/>
            </p:nvSpPr>
            <p:spPr>
              <a:xfrm rot="5400000">
                <a:off x="1692571" y="545121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4" name="타원 203">
                <a:extLst>
                  <a:ext uri="{FF2B5EF4-FFF2-40B4-BE49-F238E27FC236}">
                    <a16:creationId xmlns:a16="http://schemas.microsoft.com/office/drawing/2014/main" id="{955A1F98-CA66-4AF8-A8EB-55D2D3B71E38}"/>
                  </a:ext>
                </a:extLst>
              </p:cNvPr>
              <p:cNvSpPr/>
              <p:nvPr/>
            </p:nvSpPr>
            <p:spPr>
              <a:xfrm rot="5400000">
                <a:off x="1412476" y="545121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5" name="타원 204">
                <a:extLst>
                  <a:ext uri="{FF2B5EF4-FFF2-40B4-BE49-F238E27FC236}">
                    <a16:creationId xmlns:a16="http://schemas.microsoft.com/office/drawing/2014/main" id="{D16B1754-20BF-4A77-901D-CCDDB87F1BA7}"/>
                  </a:ext>
                </a:extLst>
              </p:cNvPr>
              <p:cNvSpPr/>
              <p:nvPr/>
            </p:nvSpPr>
            <p:spPr>
              <a:xfrm rot="5400000">
                <a:off x="1132382" y="545121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6" name="타원 205">
                <a:extLst>
                  <a:ext uri="{FF2B5EF4-FFF2-40B4-BE49-F238E27FC236}">
                    <a16:creationId xmlns:a16="http://schemas.microsoft.com/office/drawing/2014/main" id="{12A1C6DE-4803-4882-9F4D-5200F35D3093}"/>
                  </a:ext>
                </a:extLst>
              </p:cNvPr>
              <p:cNvSpPr/>
              <p:nvPr/>
            </p:nvSpPr>
            <p:spPr>
              <a:xfrm rot="5400000">
                <a:off x="852288" y="545121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7" name="타원 206">
                <a:extLst>
                  <a:ext uri="{FF2B5EF4-FFF2-40B4-BE49-F238E27FC236}">
                    <a16:creationId xmlns:a16="http://schemas.microsoft.com/office/drawing/2014/main" id="{F4ABFA87-38EF-483E-84C2-4D4DB861C6AB}"/>
                  </a:ext>
                </a:extLst>
              </p:cNvPr>
              <p:cNvSpPr/>
              <p:nvPr/>
            </p:nvSpPr>
            <p:spPr>
              <a:xfrm rot="5400000">
                <a:off x="572193" y="545121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8" name="타원 207">
                <a:extLst>
                  <a:ext uri="{FF2B5EF4-FFF2-40B4-BE49-F238E27FC236}">
                    <a16:creationId xmlns:a16="http://schemas.microsoft.com/office/drawing/2014/main" id="{567C969E-D3D2-40A0-8F51-7BF07CF428AD}"/>
                  </a:ext>
                </a:extLst>
              </p:cNvPr>
              <p:cNvSpPr/>
              <p:nvPr/>
            </p:nvSpPr>
            <p:spPr>
              <a:xfrm rot="5400000">
                <a:off x="292099" y="545121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9" name="타원 208">
                <a:extLst>
                  <a:ext uri="{FF2B5EF4-FFF2-40B4-BE49-F238E27FC236}">
                    <a16:creationId xmlns:a16="http://schemas.microsoft.com/office/drawing/2014/main" id="{2509FD6F-F958-4DBF-9623-DB618BDA2C71}"/>
                  </a:ext>
                </a:extLst>
              </p:cNvPr>
              <p:cNvSpPr/>
              <p:nvPr/>
            </p:nvSpPr>
            <p:spPr>
              <a:xfrm rot="5400000">
                <a:off x="9535203" y="545121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0" name="타원 209">
                <a:extLst>
                  <a:ext uri="{FF2B5EF4-FFF2-40B4-BE49-F238E27FC236}">
                    <a16:creationId xmlns:a16="http://schemas.microsoft.com/office/drawing/2014/main" id="{885F9237-C37D-4BD4-9B88-1FE038FDFACB}"/>
                  </a:ext>
                </a:extLst>
              </p:cNvPr>
              <p:cNvSpPr/>
              <p:nvPr/>
            </p:nvSpPr>
            <p:spPr>
              <a:xfrm rot="5400000">
                <a:off x="9255117" y="545121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1" name="타원 210">
                <a:extLst>
                  <a:ext uri="{FF2B5EF4-FFF2-40B4-BE49-F238E27FC236}">
                    <a16:creationId xmlns:a16="http://schemas.microsoft.com/office/drawing/2014/main" id="{6802CCEB-B098-47AE-8881-6B7C0EA6A3E7}"/>
                  </a:ext>
                </a:extLst>
              </p:cNvPr>
              <p:cNvSpPr/>
              <p:nvPr/>
            </p:nvSpPr>
            <p:spPr>
              <a:xfrm rot="5400000">
                <a:off x="8975023" y="545121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2" name="타원 211">
                <a:extLst>
                  <a:ext uri="{FF2B5EF4-FFF2-40B4-BE49-F238E27FC236}">
                    <a16:creationId xmlns:a16="http://schemas.microsoft.com/office/drawing/2014/main" id="{19772E99-2641-4C51-A226-C205B43389E4}"/>
                  </a:ext>
                </a:extLst>
              </p:cNvPr>
              <p:cNvSpPr/>
              <p:nvPr/>
            </p:nvSpPr>
            <p:spPr>
              <a:xfrm rot="5400000">
                <a:off x="8694929" y="545121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3" name="타원 212">
                <a:extLst>
                  <a:ext uri="{FF2B5EF4-FFF2-40B4-BE49-F238E27FC236}">
                    <a16:creationId xmlns:a16="http://schemas.microsoft.com/office/drawing/2014/main" id="{B625AC7C-E774-43A8-8DDE-F9634B3FC513}"/>
                  </a:ext>
                </a:extLst>
              </p:cNvPr>
              <p:cNvSpPr/>
              <p:nvPr/>
            </p:nvSpPr>
            <p:spPr>
              <a:xfrm rot="5400000">
                <a:off x="8414834" y="545121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4" name="타원 213">
                <a:extLst>
                  <a:ext uri="{FF2B5EF4-FFF2-40B4-BE49-F238E27FC236}">
                    <a16:creationId xmlns:a16="http://schemas.microsoft.com/office/drawing/2014/main" id="{68355919-A7CB-4E2A-BD9E-0F94405DB79F}"/>
                  </a:ext>
                </a:extLst>
              </p:cNvPr>
              <p:cNvSpPr/>
              <p:nvPr/>
            </p:nvSpPr>
            <p:spPr>
              <a:xfrm rot="5400000">
                <a:off x="8134740" y="545121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5" name="타원 214">
                <a:extLst>
                  <a:ext uri="{FF2B5EF4-FFF2-40B4-BE49-F238E27FC236}">
                    <a16:creationId xmlns:a16="http://schemas.microsoft.com/office/drawing/2014/main" id="{2089087C-774F-4475-91AC-42E9DE4A684C}"/>
                  </a:ext>
                </a:extLst>
              </p:cNvPr>
              <p:cNvSpPr/>
              <p:nvPr/>
            </p:nvSpPr>
            <p:spPr>
              <a:xfrm rot="5400000">
                <a:off x="7854646" y="545121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6" name="타원 215">
                <a:extLst>
                  <a:ext uri="{FF2B5EF4-FFF2-40B4-BE49-F238E27FC236}">
                    <a16:creationId xmlns:a16="http://schemas.microsoft.com/office/drawing/2014/main" id="{A5379488-F60C-44E3-BFF3-3A605B4F12EA}"/>
                  </a:ext>
                </a:extLst>
              </p:cNvPr>
              <p:cNvSpPr/>
              <p:nvPr/>
            </p:nvSpPr>
            <p:spPr>
              <a:xfrm rot="5400000">
                <a:off x="7574551" y="545121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7" name="타원 216">
                <a:extLst>
                  <a:ext uri="{FF2B5EF4-FFF2-40B4-BE49-F238E27FC236}">
                    <a16:creationId xmlns:a16="http://schemas.microsoft.com/office/drawing/2014/main" id="{F73CF25A-1057-4315-B8C8-281C48FC761E}"/>
                  </a:ext>
                </a:extLst>
              </p:cNvPr>
              <p:cNvSpPr/>
              <p:nvPr/>
            </p:nvSpPr>
            <p:spPr>
              <a:xfrm rot="5400000">
                <a:off x="7294457" y="545121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8" name="타원 217">
                <a:extLst>
                  <a:ext uri="{FF2B5EF4-FFF2-40B4-BE49-F238E27FC236}">
                    <a16:creationId xmlns:a16="http://schemas.microsoft.com/office/drawing/2014/main" id="{0DDFC280-3BC0-4621-98BF-69DF08D9D0E5}"/>
                  </a:ext>
                </a:extLst>
              </p:cNvPr>
              <p:cNvSpPr/>
              <p:nvPr/>
            </p:nvSpPr>
            <p:spPr>
              <a:xfrm rot="5400000">
                <a:off x="7014363" y="545121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9" name="타원 218">
                <a:extLst>
                  <a:ext uri="{FF2B5EF4-FFF2-40B4-BE49-F238E27FC236}">
                    <a16:creationId xmlns:a16="http://schemas.microsoft.com/office/drawing/2014/main" id="{A3D770B8-1E84-4B81-A6C7-B72E52CA55AD}"/>
                  </a:ext>
                </a:extLst>
              </p:cNvPr>
              <p:cNvSpPr/>
              <p:nvPr/>
            </p:nvSpPr>
            <p:spPr>
              <a:xfrm rot="5400000">
                <a:off x="6734268" y="545121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0" name="타원 219">
                <a:extLst>
                  <a:ext uri="{FF2B5EF4-FFF2-40B4-BE49-F238E27FC236}">
                    <a16:creationId xmlns:a16="http://schemas.microsoft.com/office/drawing/2014/main" id="{B0B66217-3855-4860-9352-BFD5B1183780}"/>
                  </a:ext>
                </a:extLst>
              </p:cNvPr>
              <p:cNvSpPr/>
              <p:nvPr/>
            </p:nvSpPr>
            <p:spPr>
              <a:xfrm rot="5400000">
                <a:off x="6454174" y="545121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3A6CD22E-1CD5-40B8-BB7E-598FA22C6D14}"/>
                </a:ext>
              </a:extLst>
            </p:cNvPr>
            <p:cNvGrpSpPr/>
            <p:nvPr/>
          </p:nvGrpSpPr>
          <p:grpSpPr>
            <a:xfrm>
              <a:off x="292100" y="5188890"/>
              <a:ext cx="9321800" cy="78697"/>
              <a:chOff x="292100" y="5188890"/>
              <a:chExt cx="9321800" cy="78697"/>
            </a:xfrm>
            <a:solidFill>
              <a:srgbClr val="F6F6F6"/>
            </a:solidFill>
          </p:grpSpPr>
          <p:sp>
            <p:nvSpPr>
              <p:cNvPr id="153" name="타원 152">
                <a:extLst>
                  <a:ext uri="{FF2B5EF4-FFF2-40B4-BE49-F238E27FC236}">
                    <a16:creationId xmlns:a16="http://schemas.microsoft.com/office/drawing/2014/main" id="{929D385F-1D43-48DD-BF60-6F057EE4E237}"/>
                  </a:ext>
                </a:extLst>
              </p:cNvPr>
              <p:cNvSpPr/>
              <p:nvPr/>
            </p:nvSpPr>
            <p:spPr>
              <a:xfrm rot="5400000">
                <a:off x="6174080" y="518889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4" name="타원 153">
                <a:extLst>
                  <a:ext uri="{FF2B5EF4-FFF2-40B4-BE49-F238E27FC236}">
                    <a16:creationId xmlns:a16="http://schemas.microsoft.com/office/drawing/2014/main" id="{6F101815-9B98-46ED-BF2F-EF61BB16B20E}"/>
                  </a:ext>
                </a:extLst>
              </p:cNvPr>
              <p:cNvSpPr/>
              <p:nvPr/>
            </p:nvSpPr>
            <p:spPr>
              <a:xfrm rot="5400000">
                <a:off x="5893985" y="518889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5" name="타원 154">
                <a:extLst>
                  <a:ext uri="{FF2B5EF4-FFF2-40B4-BE49-F238E27FC236}">
                    <a16:creationId xmlns:a16="http://schemas.microsoft.com/office/drawing/2014/main" id="{B2489411-C4F7-4524-9A17-47B0E700AC62}"/>
                  </a:ext>
                </a:extLst>
              </p:cNvPr>
              <p:cNvSpPr/>
              <p:nvPr/>
            </p:nvSpPr>
            <p:spPr>
              <a:xfrm rot="5400000">
                <a:off x="5613891" y="518889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6" name="타원 155">
                <a:extLst>
                  <a:ext uri="{FF2B5EF4-FFF2-40B4-BE49-F238E27FC236}">
                    <a16:creationId xmlns:a16="http://schemas.microsoft.com/office/drawing/2014/main" id="{BC317E82-32EF-4D7D-A6F2-DBC4A643B1F6}"/>
                  </a:ext>
                </a:extLst>
              </p:cNvPr>
              <p:cNvSpPr/>
              <p:nvPr/>
            </p:nvSpPr>
            <p:spPr>
              <a:xfrm rot="5400000">
                <a:off x="5333797" y="518889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7" name="타원 156">
                <a:extLst>
                  <a:ext uri="{FF2B5EF4-FFF2-40B4-BE49-F238E27FC236}">
                    <a16:creationId xmlns:a16="http://schemas.microsoft.com/office/drawing/2014/main" id="{14F6AF24-4C60-4FD6-ADB6-4D17E4B8A5B6}"/>
                  </a:ext>
                </a:extLst>
              </p:cNvPr>
              <p:cNvSpPr/>
              <p:nvPr/>
            </p:nvSpPr>
            <p:spPr>
              <a:xfrm rot="5400000">
                <a:off x="5053702" y="518889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8" name="타원 157">
                <a:extLst>
                  <a:ext uri="{FF2B5EF4-FFF2-40B4-BE49-F238E27FC236}">
                    <a16:creationId xmlns:a16="http://schemas.microsoft.com/office/drawing/2014/main" id="{037C1D9D-0A91-4593-9C83-1AD36A0480F0}"/>
                  </a:ext>
                </a:extLst>
              </p:cNvPr>
              <p:cNvSpPr/>
              <p:nvPr/>
            </p:nvSpPr>
            <p:spPr>
              <a:xfrm rot="5400000">
                <a:off x="4773608" y="518889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9" name="타원 158">
                <a:extLst>
                  <a:ext uri="{FF2B5EF4-FFF2-40B4-BE49-F238E27FC236}">
                    <a16:creationId xmlns:a16="http://schemas.microsoft.com/office/drawing/2014/main" id="{15AD9E73-5E88-4757-B771-C0FE0097DFA9}"/>
                  </a:ext>
                </a:extLst>
              </p:cNvPr>
              <p:cNvSpPr/>
              <p:nvPr/>
            </p:nvSpPr>
            <p:spPr>
              <a:xfrm rot="5400000">
                <a:off x="4493514" y="518889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0" name="타원 159">
                <a:extLst>
                  <a:ext uri="{FF2B5EF4-FFF2-40B4-BE49-F238E27FC236}">
                    <a16:creationId xmlns:a16="http://schemas.microsoft.com/office/drawing/2014/main" id="{01799205-D088-443F-9A66-8B58364D5283}"/>
                  </a:ext>
                </a:extLst>
              </p:cNvPr>
              <p:cNvSpPr/>
              <p:nvPr/>
            </p:nvSpPr>
            <p:spPr>
              <a:xfrm rot="5400000">
                <a:off x="4213419" y="518889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1" name="타원 160">
                <a:extLst>
                  <a:ext uri="{FF2B5EF4-FFF2-40B4-BE49-F238E27FC236}">
                    <a16:creationId xmlns:a16="http://schemas.microsoft.com/office/drawing/2014/main" id="{01EAA5BA-6EB7-4C07-8D7D-AC039C8B2141}"/>
                  </a:ext>
                </a:extLst>
              </p:cNvPr>
              <p:cNvSpPr/>
              <p:nvPr/>
            </p:nvSpPr>
            <p:spPr>
              <a:xfrm rot="5400000">
                <a:off x="3933325" y="518889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2" name="타원 161">
                <a:extLst>
                  <a:ext uri="{FF2B5EF4-FFF2-40B4-BE49-F238E27FC236}">
                    <a16:creationId xmlns:a16="http://schemas.microsoft.com/office/drawing/2014/main" id="{A21F189B-E1C1-4A1F-9E91-1752E702EF45}"/>
                  </a:ext>
                </a:extLst>
              </p:cNvPr>
              <p:cNvSpPr/>
              <p:nvPr/>
            </p:nvSpPr>
            <p:spPr>
              <a:xfrm rot="5400000">
                <a:off x="3653231" y="518889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3" name="타원 162">
                <a:extLst>
                  <a:ext uri="{FF2B5EF4-FFF2-40B4-BE49-F238E27FC236}">
                    <a16:creationId xmlns:a16="http://schemas.microsoft.com/office/drawing/2014/main" id="{8CE43590-8B8E-4D1D-9E16-D70A75F062D2}"/>
                  </a:ext>
                </a:extLst>
              </p:cNvPr>
              <p:cNvSpPr/>
              <p:nvPr/>
            </p:nvSpPr>
            <p:spPr>
              <a:xfrm rot="5400000">
                <a:off x="3373137" y="518889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4" name="타원 163">
                <a:extLst>
                  <a:ext uri="{FF2B5EF4-FFF2-40B4-BE49-F238E27FC236}">
                    <a16:creationId xmlns:a16="http://schemas.microsoft.com/office/drawing/2014/main" id="{5393CEAC-E36F-46DA-907C-D66E75BFA0A4}"/>
                  </a:ext>
                </a:extLst>
              </p:cNvPr>
              <p:cNvSpPr/>
              <p:nvPr/>
            </p:nvSpPr>
            <p:spPr>
              <a:xfrm rot="5400000">
                <a:off x="3093042" y="518889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5" name="타원 164">
                <a:extLst>
                  <a:ext uri="{FF2B5EF4-FFF2-40B4-BE49-F238E27FC236}">
                    <a16:creationId xmlns:a16="http://schemas.microsoft.com/office/drawing/2014/main" id="{28176027-CFB8-45B8-860D-DDDA2C1185FE}"/>
                  </a:ext>
                </a:extLst>
              </p:cNvPr>
              <p:cNvSpPr/>
              <p:nvPr/>
            </p:nvSpPr>
            <p:spPr>
              <a:xfrm rot="5400000">
                <a:off x="2812948" y="518889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6" name="타원 165">
                <a:extLst>
                  <a:ext uri="{FF2B5EF4-FFF2-40B4-BE49-F238E27FC236}">
                    <a16:creationId xmlns:a16="http://schemas.microsoft.com/office/drawing/2014/main" id="{E4147B76-5379-4AAD-90F0-4BD25968C077}"/>
                  </a:ext>
                </a:extLst>
              </p:cNvPr>
              <p:cNvSpPr/>
              <p:nvPr/>
            </p:nvSpPr>
            <p:spPr>
              <a:xfrm rot="5400000">
                <a:off x="2532854" y="518889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7" name="타원 166">
                <a:extLst>
                  <a:ext uri="{FF2B5EF4-FFF2-40B4-BE49-F238E27FC236}">
                    <a16:creationId xmlns:a16="http://schemas.microsoft.com/office/drawing/2014/main" id="{D04B7353-85E4-4635-9D55-6015637ACA1D}"/>
                  </a:ext>
                </a:extLst>
              </p:cNvPr>
              <p:cNvSpPr/>
              <p:nvPr/>
            </p:nvSpPr>
            <p:spPr>
              <a:xfrm rot="5400000">
                <a:off x="2252759" y="518889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8" name="타원 167">
                <a:extLst>
                  <a:ext uri="{FF2B5EF4-FFF2-40B4-BE49-F238E27FC236}">
                    <a16:creationId xmlns:a16="http://schemas.microsoft.com/office/drawing/2014/main" id="{77723DCB-0A07-4DC0-86D7-9F25741EAFB7}"/>
                  </a:ext>
                </a:extLst>
              </p:cNvPr>
              <p:cNvSpPr/>
              <p:nvPr/>
            </p:nvSpPr>
            <p:spPr>
              <a:xfrm rot="5400000">
                <a:off x="1972665" y="518889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9" name="타원 168">
                <a:extLst>
                  <a:ext uri="{FF2B5EF4-FFF2-40B4-BE49-F238E27FC236}">
                    <a16:creationId xmlns:a16="http://schemas.microsoft.com/office/drawing/2014/main" id="{87B993FE-5913-477A-B67E-D132813D8229}"/>
                  </a:ext>
                </a:extLst>
              </p:cNvPr>
              <p:cNvSpPr/>
              <p:nvPr/>
            </p:nvSpPr>
            <p:spPr>
              <a:xfrm rot="5400000">
                <a:off x="1692571" y="518889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0" name="타원 169">
                <a:extLst>
                  <a:ext uri="{FF2B5EF4-FFF2-40B4-BE49-F238E27FC236}">
                    <a16:creationId xmlns:a16="http://schemas.microsoft.com/office/drawing/2014/main" id="{F9DC389D-5595-4323-92B5-5D0B6601F332}"/>
                  </a:ext>
                </a:extLst>
              </p:cNvPr>
              <p:cNvSpPr/>
              <p:nvPr/>
            </p:nvSpPr>
            <p:spPr>
              <a:xfrm rot="5400000">
                <a:off x="1412476" y="518889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1" name="타원 170">
                <a:extLst>
                  <a:ext uri="{FF2B5EF4-FFF2-40B4-BE49-F238E27FC236}">
                    <a16:creationId xmlns:a16="http://schemas.microsoft.com/office/drawing/2014/main" id="{FD81B5F7-7E19-405D-B51B-1C1B064F4701}"/>
                  </a:ext>
                </a:extLst>
              </p:cNvPr>
              <p:cNvSpPr/>
              <p:nvPr/>
            </p:nvSpPr>
            <p:spPr>
              <a:xfrm rot="5400000">
                <a:off x="1132382" y="518889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2" name="타원 171">
                <a:extLst>
                  <a:ext uri="{FF2B5EF4-FFF2-40B4-BE49-F238E27FC236}">
                    <a16:creationId xmlns:a16="http://schemas.microsoft.com/office/drawing/2014/main" id="{8F1FFEFD-6E7D-4918-84AD-4CE0D13958CE}"/>
                  </a:ext>
                </a:extLst>
              </p:cNvPr>
              <p:cNvSpPr/>
              <p:nvPr/>
            </p:nvSpPr>
            <p:spPr>
              <a:xfrm rot="5400000">
                <a:off x="852288" y="518889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3" name="타원 172">
                <a:extLst>
                  <a:ext uri="{FF2B5EF4-FFF2-40B4-BE49-F238E27FC236}">
                    <a16:creationId xmlns:a16="http://schemas.microsoft.com/office/drawing/2014/main" id="{83EBF472-082A-4D36-A219-E3DC6D09900A}"/>
                  </a:ext>
                </a:extLst>
              </p:cNvPr>
              <p:cNvSpPr/>
              <p:nvPr/>
            </p:nvSpPr>
            <p:spPr>
              <a:xfrm rot="5400000">
                <a:off x="572193" y="518889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4" name="타원 173">
                <a:extLst>
                  <a:ext uri="{FF2B5EF4-FFF2-40B4-BE49-F238E27FC236}">
                    <a16:creationId xmlns:a16="http://schemas.microsoft.com/office/drawing/2014/main" id="{032B9CC8-8B37-4DCC-8E7F-2EFF3E383445}"/>
                  </a:ext>
                </a:extLst>
              </p:cNvPr>
              <p:cNvSpPr/>
              <p:nvPr/>
            </p:nvSpPr>
            <p:spPr>
              <a:xfrm rot="5400000">
                <a:off x="292099" y="518889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5" name="타원 174">
                <a:extLst>
                  <a:ext uri="{FF2B5EF4-FFF2-40B4-BE49-F238E27FC236}">
                    <a16:creationId xmlns:a16="http://schemas.microsoft.com/office/drawing/2014/main" id="{644081B9-3E87-4FA5-8C68-E2C85A3A98E1}"/>
                  </a:ext>
                </a:extLst>
              </p:cNvPr>
              <p:cNvSpPr/>
              <p:nvPr/>
            </p:nvSpPr>
            <p:spPr>
              <a:xfrm rot="5400000">
                <a:off x="9535203" y="518889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6" name="타원 175">
                <a:extLst>
                  <a:ext uri="{FF2B5EF4-FFF2-40B4-BE49-F238E27FC236}">
                    <a16:creationId xmlns:a16="http://schemas.microsoft.com/office/drawing/2014/main" id="{B290B9C0-E80A-4118-8608-02B07ADBD8AA}"/>
                  </a:ext>
                </a:extLst>
              </p:cNvPr>
              <p:cNvSpPr/>
              <p:nvPr/>
            </p:nvSpPr>
            <p:spPr>
              <a:xfrm rot="5400000">
                <a:off x="9255117" y="518889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7" name="타원 176">
                <a:extLst>
                  <a:ext uri="{FF2B5EF4-FFF2-40B4-BE49-F238E27FC236}">
                    <a16:creationId xmlns:a16="http://schemas.microsoft.com/office/drawing/2014/main" id="{8A0FC4FF-7C2F-428B-A5DB-DC3502B9FA9F}"/>
                  </a:ext>
                </a:extLst>
              </p:cNvPr>
              <p:cNvSpPr/>
              <p:nvPr/>
            </p:nvSpPr>
            <p:spPr>
              <a:xfrm rot="5400000">
                <a:off x="8975023" y="518889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8" name="타원 177">
                <a:extLst>
                  <a:ext uri="{FF2B5EF4-FFF2-40B4-BE49-F238E27FC236}">
                    <a16:creationId xmlns:a16="http://schemas.microsoft.com/office/drawing/2014/main" id="{4A70407F-D2D4-45AD-AEEE-E2D5FB204256}"/>
                  </a:ext>
                </a:extLst>
              </p:cNvPr>
              <p:cNvSpPr/>
              <p:nvPr/>
            </p:nvSpPr>
            <p:spPr>
              <a:xfrm rot="5400000">
                <a:off x="8694929" y="518889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9" name="타원 178">
                <a:extLst>
                  <a:ext uri="{FF2B5EF4-FFF2-40B4-BE49-F238E27FC236}">
                    <a16:creationId xmlns:a16="http://schemas.microsoft.com/office/drawing/2014/main" id="{860BB57D-3410-47DD-94F4-7AE1DA2AFE76}"/>
                  </a:ext>
                </a:extLst>
              </p:cNvPr>
              <p:cNvSpPr/>
              <p:nvPr/>
            </p:nvSpPr>
            <p:spPr>
              <a:xfrm rot="5400000">
                <a:off x="8414834" y="518889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0" name="타원 179">
                <a:extLst>
                  <a:ext uri="{FF2B5EF4-FFF2-40B4-BE49-F238E27FC236}">
                    <a16:creationId xmlns:a16="http://schemas.microsoft.com/office/drawing/2014/main" id="{B392787F-540B-4F1D-8418-F3617E51F955}"/>
                  </a:ext>
                </a:extLst>
              </p:cNvPr>
              <p:cNvSpPr/>
              <p:nvPr/>
            </p:nvSpPr>
            <p:spPr>
              <a:xfrm rot="5400000">
                <a:off x="8134740" y="518889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1" name="타원 180">
                <a:extLst>
                  <a:ext uri="{FF2B5EF4-FFF2-40B4-BE49-F238E27FC236}">
                    <a16:creationId xmlns:a16="http://schemas.microsoft.com/office/drawing/2014/main" id="{965E68E9-0EDF-4438-8D52-9EE96E8069B0}"/>
                  </a:ext>
                </a:extLst>
              </p:cNvPr>
              <p:cNvSpPr/>
              <p:nvPr/>
            </p:nvSpPr>
            <p:spPr>
              <a:xfrm rot="5400000">
                <a:off x="7854646" y="518889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2" name="타원 181">
                <a:extLst>
                  <a:ext uri="{FF2B5EF4-FFF2-40B4-BE49-F238E27FC236}">
                    <a16:creationId xmlns:a16="http://schemas.microsoft.com/office/drawing/2014/main" id="{8711237E-73D5-4323-A33F-80519583248F}"/>
                  </a:ext>
                </a:extLst>
              </p:cNvPr>
              <p:cNvSpPr/>
              <p:nvPr/>
            </p:nvSpPr>
            <p:spPr>
              <a:xfrm rot="5400000">
                <a:off x="7574551" y="518889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3" name="타원 182">
                <a:extLst>
                  <a:ext uri="{FF2B5EF4-FFF2-40B4-BE49-F238E27FC236}">
                    <a16:creationId xmlns:a16="http://schemas.microsoft.com/office/drawing/2014/main" id="{7331188B-A8C8-4406-9C70-3A1A26DC7AA4}"/>
                  </a:ext>
                </a:extLst>
              </p:cNvPr>
              <p:cNvSpPr/>
              <p:nvPr/>
            </p:nvSpPr>
            <p:spPr>
              <a:xfrm rot="5400000">
                <a:off x="7294457" y="518889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4" name="타원 183">
                <a:extLst>
                  <a:ext uri="{FF2B5EF4-FFF2-40B4-BE49-F238E27FC236}">
                    <a16:creationId xmlns:a16="http://schemas.microsoft.com/office/drawing/2014/main" id="{C8DCD834-6C49-4B4E-A067-6D45519F8056}"/>
                  </a:ext>
                </a:extLst>
              </p:cNvPr>
              <p:cNvSpPr/>
              <p:nvPr/>
            </p:nvSpPr>
            <p:spPr>
              <a:xfrm rot="5400000">
                <a:off x="7014363" y="518889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5" name="타원 184">
                <a:extLst>
                  <a:ext uri="{FF2B5EF4-FFF2-40B4-BE49-F238E27FC236}">
                    <a16:creationId xmlns:a16="http://schemas.microsoft.com/office/drawing/2014/main" id="{B8C86122-79AA-4F73-AE13-D6A12176C7E5}"/>
                  </a:ext>
                </a:extLst>
              </p:cNvPr>
              <p:cNvSpPr/>
              <p:nvPr/>
            </p:nvSpPr>
            <p:spPr>
              <a:xfrm rot="5400000">
                <a:off x="6734268" y="518889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6" name="타원 185">
                <a:extLst>
                  <a:ext uri="{FF2B5EF4-FFF2-40B4-BE49-F238E27FC236}">
                    <a16:creationId xmlns:a16="http://schemas.microsoft.com/office/drawing/2014/main" id="{6BA33B48-2F1C-486A-8D27-17F7F8F8020F}"/>
                  </a:ext>
                </a:extLst>
              </p:cNvPr>
              <p:cNvSpPr/>
              <p:nvPr/>
            </p:nvSpPr>
            <p:spPr>
              <a:xfrm rot="5400000">
                <a:off x="6454174" y="5188891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A16602C1-27C1-4159-B7FA-39A93318F79B}"/>
                </a:ext>
              </a:extLst>
            </p:cNvPr>
            <p:cNvGrpSpPr/>
            <p:nvPr/>
          </p:nvGrpSpPr>
          <p:grpSpPr>
            <a:xfrm>
              <a:off x="292100" y="4926568"/>
              <a:ext cx="9321800" cy="78697"/>
              <a:chOff x="292100" y="4926568"/>
              <a:chExt cx="9321800" cy="78697"/>
            </a:xfrm>
            <a:solidFill>
              <a:srgbClr val="F8F8F8"/>
            </a:solidFill>
          </p:grpSpPr>
          <p:sp>
            <p:nvSpPr>
              <p:cNvPr id="119" name="타원 118">
                <a:extLst>
                  <a:ext uri="{FF2B5EF4-FFF2-40B4-BE49-F238E27FC236}">
                    <a16:creationId xmlns:a16="http://schemas.microsoft.com/office/drawing/2014/main" id="{EA546313-4F93-4C0D-9782-968AC9A88AFC}"/>
                  </a:ext>
                </a:extLst>
              </p:cNvPr>
              <p:cNvSpPr/>
              <p:nvPr/>
            </p:nvSpPr>
            <p:spPr>
              <a:xfrm rot="5400000">
                <a:off x="6174080" y="492656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0" name="타원 119">
                <a:extLst>
                  <a:ext uri="{FF2B5EF4-FFF2-40B4-BE49-F238E27FC236}">
                    <a16:creationId xmlns:a16="http://schemas.microsoft.com/office/drawing/2014/main" id="{2E3CC301-858E-4668-B792-2B1C6F2B71C9}"/>
                  </a:ext>
                </a:extLst>
              </p:cNvPr>
              <p:cNvSpPr/>
              <p:nvPr/>
            </p:nvSpPr>
            <p:spPr>
              <a:xfrm rot="5400000">
                <a:off x="5893985" y="492656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1" name="타원 120">
                <a:extLst>
                  <a:ext uri="{FF2B5EF4-FFF2-40B4-BE49-F238E27FC236}">
                    <a16:creationId xmlns:a16="http://schemas.microsoft.com/office/drawing/2014/main" id="{CF8DBF3D-BED4-4928-BF2A-29942545EB98}"/>
                  </a:ext>
                </a:extLst>
              </p:cNvPr>
              <p:cNvSpPr/>
              <p:nvPr/>
            </p:nvSpPr>
            <p:spPr>
              <a:xfrm rot="5400000">
                <a:off x="5613891" y="492656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2" name="타원 121">
                <a:extLst>
                  <a:ext uri="{FF2B5EF4-FFF2-40B4-BE49-F238E27FC236}">
                    <a16:creationId xmlns:a16="http://schemas.microsoft.com/office/drawing/2014/main" id="{B7E24772-7C68-4773-B9A6-F7876579C7C6}"/>
                  </a:ext>
                </a:extLst>
              </p:cNvPr>
              <p:cNvSpPr/>
              <p:nvPr/>
            </p:nvSpPr>
            <p:spPr>
              <a:xfrm rot="5400000">
                <a:off x="5333797" y="492656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3" name="타원 122">
                <a:extLst>
                  <a:ext uri="{FF2B5EF4-FFF2-40B4-BE49-F238E27FC236}">
                    <a16:creationId xmlns:a16="http://schemas.microsoft.com/office/drawing/2014/main" id="{BD4BF819-39E8-4D72-8007-3018CDA62DCD}"/>
                  </a:ext>
                </a:extLst>
              </p:cNvPr>
              <p:cNvSpPr/>
              <p:nvPr/>
            </p:nvSpPr>
            <p:spPr>
              <a:xfrm rot="5400000">
                <a:off x="5053702" y="492656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4" name="타원 123">
                <a:extLst>
                  <a:ext uri="{FF2B5EF4-FFF2-40B4-BE49-F238E27FC236}">
                    <a16:creationId xmlns:a16="http://schemas.microsoft.com/office/drawing/2014/main" id="{E5649C25-0457-400A-B473-E878EE58D2EA}"/>
                  </a:ext>
                </a:extLst>
              </p:cNvPr>
              <p:cNvSpPr/>
              <p:nvPr/>
            </p:nvSpPr>
            <p:spPr>
              <a:xfrm rot="5400000">
                <a:off x="4773608" y="492656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5" name="타원 124">
                <a:extLst>
                  <a:ext uri="{FF2B5EF4-FFF2-40B4-BE49-F238E27FC236}">
                    <a16:creationId xmlns:a16="http://schemas.microsoft.com/office/drawing/2014/main" id="{9D39D0AE-AC32-4F62-A4F2-B0D95E642C01}"/>
                  </a:ext>
                </a:extLst>
              </p:cNvPr>
              <p:cNvSpPr/>
              <p:nvPr/>
            </p:nvSpPr>
            <p:spPr>
              <a:xfrm rot="5400000">
                <a:off x="4493514" y="492656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6" name="타원 125">
                <a:extLst>
                  <a:ext uri="{FF2B5EF4-FFF2-40B4-BE49-F238E27FC236}">
                    <a16:creationId xmlns:a16="http://schemas.microsoft.com/office/drawing/2014/main" id="{8ABBDBD9-EA06-4BC2-9B98-38640015E626}"/>
                  </a:ext>
                </a:extLst>
              </p:cNvPr>
              <p:cNvSpPr/>
              <p:nvPr/>
            </p:nvSpPr>
            <p:spPr>
              <a:xfrm rot="5400000">
                <a:off x="4213419" y="492656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7" name="타원 126">
                <a:extLst>
                  <a:ext uri="{FF2B5EF4-FFF2-40B4-BE49-F238E27FC236}">
                    <a16:creationId xmlns:a16="http://schemas.microsoft.com/office/drawing/2014/main" id="{F936B678-6D7E-4CAA-ADAE-FB839DBDFE19}"/>
                  </a:ext>
                </a:extLst>
              </p:cNvPr>
              <p:cNvSpPr/>
              <p:nvPr/>
            </p:nvSpPr>
            <p:spPr>
              <a:xfrm rot="5400000">
                <a:off x="3933325" y="492656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8" name="타원 127">
                <a:extLst>
                  <a:ext uri="{FF2B5EF4-FFF2-40B4-BE49-F238E27FC236}">
                    <a16:creationId xmlns:a16="http://schemas.microsoft.com/office/drawing/2014/main" id="{D6C9C742-DE16-4992-BC30-EDD95172932A}"/>
                  </a:ext>
                </a:extLst>
              </p:cNvPr>
              <p:cNvSpPr/>
              <p:nvPr/>
            </p:nvSpPr>
            <p:spPr>
              <a:xfrm rot="5400000">
                <a:off x="3653231" y="492656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9" name="타원 128">
                <a:extLst>
                  <a:ext uri="{FF2B5EF4-FFF2-40B4-BE49-F238E27FC236}">
                    <a16:creationId xmlns:a16="http://schemas.microsoft.com/office/drawing/2014/main" id="{92CF527D-13DF-432C-9E99-0B556FD71780}"/>
                  </a:ext>
                </a:extLst>
              </p:cNvPr>
              <p:cNvSpPr/>
              <p:nvPr/>
            </p:nvSpPr>
            <p:spPr>
              <a:xfrm rot="5400000">
                <a:off x="3373137" y="492656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0" name="타원 129">
                <a:extLst>
                  <a:ext uri="{FF2B5EF4-FFF2-40B4-BE49-F238E27FC236}">
                    <a16:creationId xmlns:a16="http://schemas.microsoft.com/office/drawing/2014/main" id="{D87772A4-BC89-46EC-94C8-B130BBB44ADE}"/>
                  </a:ext>
                </a:extLst>
              </p:cNvPr>
              <p:cNvSpPr/>
              <p:nvPr/>
            </p:nvSpPr>
            <p:spPr>
              <a:xfrm rot="5400000">
                <a:off x="3093042" y="492656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1" name="타원 130">
                <a:extLst>
                  <a:ext uri="{FF2B5EF4-FFF2-40B4-BE49-F238E27FC236}">
                    <a16:creationId xmlns:a16="http://schemas.microsoft.com/office/drawing/2014/main" id="{89A9C156-D304-424D-AAF4-B766CCF47892}"/>
                  </a:ext>
                </a:extLst>
              </p:cNvPr>
              <p:cNvSpPr/>
              <p:nvPr/>
            </p:nvSpPr>
            <p:spPr>
              <a:xfrm rot="5400000">
                <a:off x="2812948" y="492656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2" name="타원 131">
                <a:extLst>
                  <a:ext uri="{FF2B5EF4-FFF2-40B4-BE49-F238E27FC236}">
                    <a16:creationId xmlns:a16="http://schemas.microsoft.com/office/drawing/2014/main" id="{D194ACD0-3C4C-4508-9516-4F3ED5C7196F}"/>
                  </a:ext>
                </a:extLst>
              </p:cNvPr>
              <p:cNvSpPr/>
              <p:nvPr/>
            </p:nvSpPr>
            <p:spPr>
              <a:xfrm rot="5400000">
                <a:off x="2532854" y="492656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3" name="타원 132">
                <a:extLst>
                  <a:ext uri="{FF2B5EF4-FFF2-40B4-BE49-F238E27FC236}">
                    <a16:creationId xmlns:a16="http://schemas.microsoft.com/office/drawing/2014/main" id="{86D7F339-F09A-4B09-93CD-E47F78C31AAB}"/>
                  </a:ext>
                </a:extLst>
              </p:cNvPr>
              <p:cNvSpPr/>
              <p:nvPr/>
            </p:nvSpPr>
            <p:spPr>
              <a:xfrm rot="5400000">
                <a:off x="2252759" y="492656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4" name="타원 133">
                <a:extLst>
                  <a:ext uri="{FF2B5EF4-FFF2-40B4-BE49-F238E27FC236}">
                    <a16:creationId xmlns:a16="http://schemas.microsoft.com/office/drawing/2014/main" id="{1E2E16F2-0AA5-4DBD-820C-6B3E7C34829E}"/>
                  </a:ext>
                </a:extLst>
              </p:cNvPr>
              <p:cNvSpPr/>
              <p:nvPr/>
            </p:nvSpPr>
            <p:spPr>
              <a:xfrm rot="5400000">
                <a:off x="1972665" y="492656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5" name="타원 134">
                <a:extLst>
                  <a:ext uri="{FF2B5EF4-FFF2-40B4-BE49-F238E27FC236}">
                    <a16:creationId xmlns:a16="http://schemas.microsoft.com/office/drawing/2014/main" id="{8E53AEBF-D163-49A8-9F4A-8AE90529E5AD}"/>
                  </a:ext>
                </a:extLst>
              </p:cNvPr>
              <p:cNvSpPr/>
              <p:nvPr/>
            </p:nvSpPr>
            <p:spPr>
              <a:xfrm rot="5400000">
                <a:off x="1692571" y="492656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6" name="타원 135">
                <a:extLst>
                  <a:ext uri="{FF2B5EF4-FFF2-40B4-BE49-F238E27FC236}">
                    <a16:creationId xmlns:a16="http://schemas.microsoft.com/office/drawing/2014/main" id="{3884D8D7-CF34-4212-AD6D-7015E1D68769}"/>
                  </a:ext>
                </a:extLst>
              </p:cNvPr>
              <p:cNvSpPr/>
              <p:nvPr/>
            </p:nvSpPr>
            <p:spPr>
              <a:xfrm rot="5400000">
                <a:off x="1412476" y="492656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7" name="타원 136">
                <a:extLst>
                  <a:ext uri="{FF2B5EF4-FFF2-40B4-BE49-F238E27FC236}">
                    <a16:creationId xmlns:a16="http://schemas.microsoft.com/office/drawing/2014/main" id="{F13D0942-B1F8-4C4F-819E-5FB3CAA98CD0}"/>
                  </a:ext>
                </a:extLst>
              </p:cNvPr>
              <p:cNvSpPr/>
              <p:nvPr/>
            </p:nvSpPr>
            <p:spPr>
              <a:xfrm rot="5400000">
                <a:off x="1132382" y="492656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8" name="타원 137">
                <a:extLst>
                  <a:ext uri="{FF2B5EF4-FFF2-40B4-BE49-F238E27FC236}">
                    <a16:creationId xmlns:a16="http://schemas.microsoft.com/office/drawing/2014/main" id="{D3C5939A-8013-46B1-85B1-0D8F4C6C39BB}"/>
                  </a:ext>
                </a:extLst>
              </p:cNvPr>
              <p:cNvSpPr/>
              <p:nvPr/>
            </p:nvSpPr>
            <p:spPr>
              <a:xfrm rot="5400000">
                <a:off x="852288" y="492656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9" name="타원 138">
                <a:extLst>
                  <a:ext uri="{FF2B5EF4-FFF2-40B4-BE49-F238E27FC236}">
                    <a16:creationId xmlns:a16="http://schemas.microsoft.com/office/drawing/2014/main" id="{DC1C9F2E-C3AB-4D5A-9936-72FBD5F8A328}"/>
                  </a:ext>
                </a:extLst>
              </p:cNvPr>
              <p:cNvSpPr/>
              <p:nvPr/>
            </p:nvSpPr>
            <p:spPr>
              <a:xfrm rot="5400000">
                <a:off x="572193" y="492656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0" name="타원 139">
                <a:extLst>
                  <a:ext uri="{FF2B5EF4-FFF2-40B4-BE49-F238E27FC236}">
                    <a16:creationId xmlns:a16="http://schemas.microsoft.com/office/drawing/2014/main" id="{9D9BC5EF-2F44-46A1-A19D-59F36A397955}"/>
                  </a:ext>
                </a:extLst>
              </p:cNvPr>
              <p:cNvSpPr/>
              <p:nvPr/>
            </p:nvSpPr>
            <p:spPr>
              <a:xfrm rot="5400000">
                <a:off x="292099" y="492656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1" name="타원 140">
                <a:extLst>
                  <a:ext uri="{FF2B5EF4-FFF2-40B4-BE49-F238E27FC236}">
                    <a16:creationId xmlns:a16="http://schemas.microsoft.com/office/drawing/2014/main" id="{F609B33A-06B3-449C-85EE-62653012C5DB}"/>
                  </a:ext>
                </a:extLst>
              </p:cNvPr>
              <p:cNvSpPr/>
              <p:nvPr/>
            </p:nvSpPr>
            <p:spPr>
              <a:xfrm rot="5400000">
                <a:off x="9535203" y="492656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2" name="타원 141">
                <a:extLst>
                  <a:ext uri="{FF2B5EF4-FFF2-40B4-BE49-F238E27FC236}">
                    <a16:creationId xmlns:a16="http://schemas.microsoft.com/office/drawing/2014/main" id="{D35980E3-0F0A-429B-B150-941866FD55AA}"/>
                  </a:ext>
                </a:extLst>
              </p:cNvPr>
              <p:cNvSpPr/>
              <p:nvPr/>
            </p:nvSpPr>
            <p:spPr>
              <a:xfrm rot="5400000">
                <a:off x="9255117" y="492656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3" name="타원 142">
                <a:extLst>
                  <a:ext uri="{FF2B5EF4-FFF2-40B4-BE49-F238E27FC236}">
                    <a16:creationId xmlns:a16="http://schemas.microsoft.com/office/drawing/2014/main" id="{3D0D51CE-557D-4825-A806-BF134B2056A1}"/>
                  </a:ext>
                </a:extLst>
              </p:cNvPr>
              <p:cNvSpPr/>
              <p:nvPr/>
            </p:nvSpPr>
            <p:spPr>
              <a:xfrm rot="5400000">
                <a:off x="8975023" y="492656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4" name="타원 143">
                <a:extLst>
                  <a:ext uri="{FF2B5EF4-FFF2-40B4-BE49-F238E27FC236}">
                    <a16:creationId xmlns:a16="http://schemas.microsoft.com/office/drawing/2014/main" id="{69B9C5B7-F984-4C23-A202-FADF2A2D3F50}"/>
                  </a:ext>
                </a:extLst>
              </p:cNvPr>
              <p:cNvSpPr/>
              <p:nvPr/>
            </p:nvSpPr>
            <p:spPr>
              <a:xfrm rot="5400000">
                <a:off x="8694929" y="492656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5" name="타원 144">
                <a:extLst>
                  <a:ext uri="{FF2B5EF4-FFF2-40B4-BE49-F238E27FC236}">
                    <a16:creationId xmlns:a16="http://schemas.microsoft.com/office/drawing/2014/main" id="{C63455BC-57C0-4ECF-B116-2BC0141F9CC9}"/>
                  </a:ext>
                </a:extLst>
              </p:cNvPr>
              <p:cNvSpPr/>
              <p:nvPr/>
            </p:nvSpPr>
            <p:spPr>
              <a:xfrm rot="5400000">
                <a:off x="8414834" y="492656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6" name="타원 145">
                <a:extLst>
                  <a:ext uri="{FF2B5EF4-FFF2-40B4-BE49-F238E27FC236}">
                    <a16:creationId xmlns:a16="http://schemas.microsoft.com/office/drawing/2014/main" id="{5F2C824A-FDFB-4611-8651-974469E6A620}"/>
                  </a:ext>
                </a:extLst>
              </p:cNvPr>
              <p:cNvSpPr/>
              <p:nvPr/>
            </p:nvSpPr>
            <p:spPr>
              <a:xfrm rot="5400000">
                <a:off x="8134740" y="492656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7" name="타원 146">
                <a:extLst>
                  <a:ext uri="{FF2B5EF4-FFF2-40B4-BE49-F238E27FC236}">
                    <a16:creationId xmlns:a16="http://schemas.microsoft.com/office/drawing/2014/main" id="{23002884-BCBA-4AEC-82E2-5E558445FE2D}"/>
                  </a:ext>
                </a:extLst>
              </p:cNvPr>
              <p:cNvSpPr/>
              <p:nvPr/>
            </p:nvSpPr>
            <p:spPr>
              <a:xfrm rot="5400000">
                <a:off x="7854646" y="492656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8" name="타원 147">
                <a:extLst>
                  <a:ext uri="{FF2B5EF4-FFF2-40B4-BE49-F238E27FC236}">
                    <a16:creationId xmlns:a16="http://schemas.microsoft.com/office/drawing/2014/main" id="{87694B29-5C93-4A5C-85D1-2D99DB0BFE35}"/>
                  </a:ext>
                </a:extLst>
              </p:cNvPr>
              <p:cNvSpPr/>
              <p:nvPr/>
            </p:nvSpPr>
            <p:spPr>
              <a:xfrm rot="5400000">
                <a:off x="7574551" y="492656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9" name="타원 148">
                <a:extLst>
                  <a:ext uri="{FF2B5EF4-FFF2-40B4-BE49-F238E27FC236}">
                    <a16:creationId xmlns:a16="http://schemas.microsoft.com/office/drawing/2014/main" id="{8DD52DE7-821C-45AC-A23C-C0E76F2B52B9}"/>
                  </a:ext>
                </a:extLst>
              </p:cNvPr>
              <p:cNvSpPr/>
              <p:nvPr/>
            </p:nvSpPr>
            <p:spPr>
              <a:xfrm rot="5400000">
                <a:off x="7294457" y="492656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0" name="타원 149">
                <a:extLst>
                  <a:ext uri="{FF2B5EF4-FFF2-40B4-BE49-F238E27FC236}">
                    <a16:creationId xmlns:a16="http://schemas.microsoft.com/office/drawing/2014/main" id="{A41A443D-2031-4FCF-84F5-2CD5D50F2201}"/>
                  </a:ext>
                </a:extLst>
              </p:cNvPr>
              <p:cNvSpPr/>
              <p:nvPr/>
            </p:nvSpPr>
            <p:spPr>
              <a:xfrm rot="5400000">
                <a:off x="7014363" y="492656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1" name="타원 150">
                <a:extLst>
                  <a:ext uri="{FF2B5EF4-FFF2-40B4-BE49-F238E27FC236}">
                    <a16:creationId xmlns:a16="http://schemas.microsoft.com/office/drawing/2014/main" id="{F36572D8-CB07-4C4A-A846-45779120DA8A}"/>
                  </a:ext>
                </a:extLst>
              </p:cNvPr>
              <p:cNvSpPr/>
              <p:nvPr/>
            </p:nvSpPr>
            <p:spPr>
              <a:xfrm rot="5400000">
                <a:off x="6734268" y="492656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2" name="타원 151">
                <a:extLst>
                  <a:ext uri="{FF2B5EF4-FFF2-40B4-BE49-F238E27FC236}">
                    <a16:creationId xmlns:a16="http://schemas.microsoft.com/office/drawing/2014/main" id="{3C219EE0-68EE-445E-AC9E-4F2D92569CE8}"/>
                  </a:ext>
                </a:extLst>
              </p:cNvPr>
              <p:cNvSpPr/>
              <p:nvPr/>
            </p:nvSpPr>
            <p:spPr>
              <a:xfrm rot="5400000">
                <a:off x="6454174" y="4926569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78EB84A2-A772-479C-ADA7-799BB12997B3}"/>
                </a:ext>
              </a:extLst>
            </p:cNvPr>
            <p:cNvGrpSpPr/>
            <p:nvPr/>
          </p:nvGrpSpPr>
          <p:grpSpPr>
            <a:xfrm>
              <a:off x="292100" y="4664247"/>
              <a:ext cx="9321800" cy="78697"/>
              <a:chOff x="292100" y="4664247"/>
              <a:chExt cx="9321800" cy="78697"/>
            </a:xfrm>
            <a:solidFill>
              <a:srgbClr val="FAFAFA"/>
            </a:solidFill>
          </p:grpSpPr>
          <p:sp>
            <p:nvSpPr>
              <p:cNvPr id="85" name="타원 84">
                <a:extLst>
                  <a:ext uri="{FF2B5EF4-FFF2-40B4-BE49-F238E27FC236}">
                    <a16:creationId xmlns:a16="http://schemas.microsoft.com/office/drawing/2014/main" id="{C62533B6-8B3E-4DC8-A7C7-CE3E816B89FA}"/>
                  </a:ext>
                </a:extLst>
              </p:cNvPr>
              <p:cNvSpPr/>
              <p:nvPr/>
            </p:nvSpPr>
            <p:spPr>
              <a:xfrm rot="5400000">
                <a:off x="6174080" y="4664248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6" name="타원 85">
                <a:extLst>
                  <a:ext uri="{FF2B5EF4-FFF2-40B4-BE49-F238E27FC236}">
                    <a16:creationId xmlns:a16="http://schemas.microsoft.com/office/drawing/2014/main" id="{BDA77480-A73C-49AC-89C6-E15438BD1DE3}"/>
                  </a:ext>
                </a:extLst>
              </p:cNvPr>
              <p:cNvSpPr/>
              <p:nvPr/>
            </p:nvSpPr>
            <p:spPr>
              <a:xfrm rot="5400000">
                <a:off x="5893985" y="4664248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7" name="타원 86">
                <a:extLst>
                  <a:ext uri="{FF2B5EF4-FFF2-40B4-BE49-F238E27FC236}">
                    <a16:creationId xmlns:a16="http://schemas.microsoft.com/office/drawing/2014/main" id="{C80E80B0-0794-455A-B84F-0794B0D7F590}"/>
                  </a:ext>
                </a:extLst>
              </p:cNvPr>
              <p:cNvSpPr/>
              <p:nvPr/>
            </p:nvSpPr>
            <p:spPr>
              <a:xfrm rot="5400000">
                <a:off x="5613891" y="4664248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8" name="타원 87">
                <a:extLst>
                  <a:ext uri="{FF2B5EF4-FFF2-40B4-BE49-F238E27FC236}">
                    <a16:creationId xmlns:a16="http://schemas.microsoft.com/office/drawing/2014/main" id="{4A66E497-2DA3-44FF-AC71-7D91073960F9}"/>
                  </a:ext>
                </a:extLst>
              </p:cNvPr>
              <p:cNvSpPr/>
              <p:nvPr/>
            </p:nvSpPr>
            <p:spPr>
              <a:xfrm rot="5400000">
                <a:off x="5333797" y="4664248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9" name="타원 88">
                <a:extLst>
                  <a:ext uri="{FF2B5EF4-FFF2-40B4-BE49-F238E27FC236}">
                    <a16:creationId xmlns:a16="http://schemas.microsoft.com/office/drawing/2014/main" id="{7AF28A40-2E95-4172-8794-54C26D642934}"/>
                  </a:ext>
                </a:extLst>
              </p:cNvPr>
              <p:cNvSpPr/>
              <p:nvPr/>
            </p:nvSpPr>
            <p:spPr>
              <a:xfrm rot="5400000">
                <a:off x="5053702" y="4664248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0" name="타원 89">
                <a:extLst>
                  <a:ext uri="{FF2B5EF4-FFF2-40B4-BE49-F238E27FC236}">
                    <a16:creationId xmlns:a16="http://schemas.microsoft.com/office/drawing/2014/main" id="{E45C25D2-A798-4C44-A69E-FC5D226BCABB}"/>
                  </a:ext>
                </a:extLst>
              </p:cNvPr>
              <p:cNvSpPr/>
              <p:nvPr/>
            </p:nvSpPr>
            <p:spPr>
              <a:xfrm rot="5400000">
                <a:off x="4773608" y="4664248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1" name="타원 90">
                <a:extLst>
                  <a:ext uri="{FF2B5EF4-FFF2-40B4-BE49-F238E27FC236}">
                    <a16:creationId xmlns:a16="http://schemas.microsoft.com/office/drawing/2014/main" id="{4A65124B-66D5-4AC4-B467-B09D32986668}"/>
                  </a:ext>
                </a:extLst>
              </p:cNvPr>
              <p:cNvSpPr/>
              <p:nvPr/>
            </p:nvSpPr>
            <p:spPr>
              <a:xfrm rot="5400000">
                <a:off x="4493514" y="4664248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2" name="타원 91">
                <a:extLst>
                  <a:ext uri="{FF2B5EF4-FFF2-40B4-BE49-F238E27FC236}">
                    <a16:creationId xmlns:a16="http://schemas.microsoft.com/office/drawing/2014/main" id="{03A17FE8-E4A3-4686-A80C-41E10BE866EF}"/>
                  </a:ext>
                </a:extLst>
              </p:cNvPr>
              <p:cNvSpPr/>
              <p:nvPr/>
            </p:nvSpPr>
            <p:spPr>
              <a:xfrm rot="5400000">
                <a:off x="4213419" y="4664248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3" name="타원 92">
                <a:extLst>
                  <a:ext uri="{FF2B5EF4-FFF2-40B4-BE49-F238E27FC236}">
                    <a16:creationId xmlns:a16="http://schemas.microsoft.com/office/drawing/2014/main" id="{C6879C4C-1724-47CD-90A5-2224EFB18697}"/>
                  </a:ext>
                </a:extLst>
              </p:cNvPr>
              <p:cNvSpPr/>
              <p:nvPr/>
            </p:nvSpPr>
            <p:spPr>
              <a:xfrm rot="5400000">
                <a:off x="3933325" y="4664248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4" name="타원 93">
                <a:extLst>
                  <a:ext uri="{FF2B5EF4-FFF2-40B4-BE49-F238E27FC236}">
                    <a16:creationId xmlns:a16="http://schemas.microsoft.com/office/drawing/2014/main" id="{406D01DE-A38C-4F70-AA33-184E4CCD8A94}"/>
                  </a:ext>
                </a:extLst>
              </p:cNvPr>
              <p:cNvSpPr/>
              <p:nvPr/>
            </p:nvSpPr>
            <p:spPr>
              <a:xfrm rot="5400000">
                <a:off x="3653231" y="4664248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5" name="타원 94">
                <a:extLst>
                  <a:ext uri="{FF2B5EF4-FFF2-40B4-BE49-F238E27FC236}">
                    <a16:creationId xmlns:a16="http://schemas.microsoft.com/office/drawing/2014/main" id="{66CBC3C6-AC51-4EFE-A302-6E35DDB85E80}"/>
                  </a:ext>
                </a:extLst>
              </p:cNvPr>
              <p:cNvSpPr/>
              <p:nvPr/>
            </p:nvSpPr>
            <p:spPr>
              <a:xfrm rot="5400000">
                <a:off x="3373137" y="4664248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6" name="타원 95">
                <a:extLst>
                  <a:ext uri="{FF2B5EF4-FFF2-40B4-BE49-F238E27FC236}">
                    <a16:creationId xmlns:a16="http://schemas.microsoft.com/office/drawing/2014/main" id="{6955F13B-3A05-4858-8CE2-5082E28F33B1}"/>
                  </a:ext>
                </a:extLst>
              </p:cNvPr>
              <p:cNvSpPr/>
              <p:nvPr/>
            </p:nvSpPr>
            <p:spPr>
              <a:xfrm rot="5400000">
                <a:off x="3093042" y="4664248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7" name="타원 96">
                <a:extLst>
                  <a:ext uri="{FF2B5EF4-FFF2-40B4-BE49-F238E27FC236}">
                    <a16:creationId xmlns:a16="http://schemas.microsoft.com/office/drawing/2014/main" id="{5DB88971-9E4C-4FDB-92F2-DB468F40528E}"/>
                  </a:ext>
                </a:extLst>
              </p:cNvPr>
              <p:cNvSpPr/>
              <p:nvPr/>
            </p:nvSpPr>
            <p:spPr>
              <a:xfrm rot="5400000">
                <a:off x="2812948" y="4664248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8" name="타원 97">
                <a:extLst>
                  <a:ext uri="{FF2B5EF4-FFF2-40B4-BE49-F238E27FC236}">
                    <a16:creationId xmlns:a16="http://schemas.microsoft.com/office/drawing/2014/main" id="{F2086246-EF6B-4042-8421-3CFC000E4A47}"/>
                  </a:ext>
                </a:extLst>
              </p:cNvPr>
              <p:cNvSpPr/>
              <p:nvPr/>
            </p:nvSpPr>
            <p:spPr>
              <a:xfrm rot="5400000">
                <a:off x="2532854" y="4664248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9" name="타원 98">
                <a:extLst>
                  <a:ext uri="{FF2B5EF4-FFF2-40B4-BE49-F238E27FC236}">
                    <a16:creationId xmlns:a16="http://schemas.microsoft.com/office/drawing/2014/main" id="{0B074786-5561-4C7D-B954-0B5989A59718}"/>
                  </a:ext>
                </a:extLst>
              </p:cNvPr>
              <p:cNvSpPr/>
              <p:nvPr/>
            </p:nvSpPr>
            <p:spPr>
              <a:xfrm rot="5400000">
                <a:off x="2252759" y="4664248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0" name="타원 99">
                <a:extLst>
                  <a:ext uri="{FF2B5EF4-FFF2-40B4-BE49-F238E27FC236}">
                    <a16:creationId xmlns:a16="http://schemas.microsoft.com/office/drawing/2014/main" id="{2547EAFA-90FF-4A95-A534-80D07542E6BC}"/>
                  </a:ext>
                </a:extLst>
              </p:cNvPr>
              <p:cNvSpPr/>
              <p:nvPr/>
            </p:nvSpPr>
            <p:spPr>
              <a:xfrm rot="5400000">
                <a:off x="1972665" y="4664248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1" name="타원 100">
                <a:extLst>
                  <a:ext uri="{FF2B5EF4-FFF2-40B4-BE49-F238E27FC236}">
                    <a16:creationId xmlns:a16="http://schemas.microsoft.com/office/drawing/2014/main" id="{3679A82F-1DA8-4820-B6C8-8D6547BC67E7}"/>
                  </a:ext>
                </a:extLst>
              </p:cNvPr>
              <p:cNvSpPr/>
              <p:nvPr/>
            </p:nvSpPr>
            <p:spPr>
              <a:xfrm rot="5400000">
                <a:off x="1692571" y="4664248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2" name="타원 101">
                <a:extLst>
                  <a:ext uri="{FF2B5EF4-FFF2-40B4-BE49-F238E27FC236}">
                    <a16:creationId xmlns:a16="http://schemas.microsoft.com/office/drawing/2014/main" id="{173B96EE-BE99-4D9B-9B89-6F4A82848E0C}"/>
                  </a:ext>
                </a:extLst>
              </p:cNvPr>
              <p:cNvSpPr/>
              <p:nvPr/>
            </p:nvSpPr>
            <p:spPr>
              <a:xfrm rot="5400000">
                <a:off x="1412476" y="4664248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3" name="타원 102">
                <a:extLst>
                  <a:ext uri="{FF2B5EF4-FFF2-40B4-BE49-F238E27FC236}">
                    <a16:creationId xmlns:a16="http://schemas.microsoft.com/office/drawing/2014/main" id="{7AAEF96B-1632-421E-82F6-35EEEE77DE0A}"/>
                  </a:ext>
                </a:extLst>
              </p:cNvPr>
              <p:cNvSpPr/>
              <p:nvPr/>
            </p:nvSpPr>
            <p:spPr>
              <a:xfrm rot="5400000">
                <a:off x="1132382" y="4664248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" name="타원 103">
                <a:extLst>
                  <a:ext uri="{FF2B5EF4-FFF2-40B4-BE49-F238E27FC236}">
                    <a16:creationId xmlns:a16="http://schemas.microsoft.com/office/drawing/2014/main" id="{38586ED3-553B-496D-AF96-B59DD2D7D21C}"/>
                  </a:ext>
                </a:extLst>
              </p:cNvPr>
              <p:cNvSpPr/>
              <p:nvPr/>
            </p:nvSpPr>
            <p:spPr>
              <a:xfrm rot="5400000">
                <a:off x="852288" y="4664248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5" name="타원 104">
                <a:extLst>
                  <a:ext uri="{FF2B5EF4-FFF2-40B4-BE49-F238E27FC236}">
                    <a16:creationId xmlns:a16="http://schemas.microsoft.com/office/drawing/2014/main" id="{AF341FAE-4788-4D94-9A9D-0F39C246B25C}"/>
                  </a:ext>
                </a:extLst>
              </p:cNvPr>
              <p:cNvSpPr/>
              <p:nvPr/>
            </p:nvSpPr>
            <p:spPr>
              <a:xfrm rot="5400000">
                <a:off x="572193" y="4664248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6" name="타원 105">
                <a:extLst>
                  <a:ext uri="{FF2B5EF4-FFF2-40B4-BE49-F238E27FC236}">
                    <a16:creationId xmlns:a16="http://schemas.microsoft.com/office/drawing/2014/main" id="{935E6C0C-0FF2-46D9-82C4-D13C5185CEB2}"/>
                  </a:ext>
                </a:extLst>
              </p:cNvPr>
              <p:cNvSpPr/>
              <p:nvPr/>
            </p:nvSpPr>
            <p:spPr>
              <a:xfrm rot="5400000">
                <a:off x="292099" y="4664248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7" name="타원 106">
                <a:extLst>
                  <a:ext uri="{FF2B5EF4-FFF2-40B4-BE49-F238E27FC236}">
                    <a16:creationId xmlns:a16="http://schemas.microsoft.com/office/drawing/2014/main" id="{138F732C-DDFA-499B-91F3-5B223446CC1F}"/>
                  </a:ext>
                </a:extLst>
              </p:cNvPr>
              <p:cNvSpPr/>
              <p:nvPr/>
            </p:nvSpPr>
            <p:spPr>
              <a:xfrm rot="5400000">
                <a:off x="9535203" y="4664248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8" name="타원 107">
                <a:extLst>
                  <a:ext uri="{FF2B5EF4-FFF2-40B4-BE49-F238E27FC236}">
                    <a16:creationId xmlns:a16="http://schemas.microsoft.com/office/drawing/2014/main" id="{B819ADB2-D9E3-4249-9F69-17E6A35EB722}"/>
                  </a:ext>
                </a:extLst>
              </p:cNvPr>
              <p:cNvSpPr/>
              <p:nvPr/>
            </p:nvSpPr>
            <p:spPr>
              <a:xfrm rot="5400000">
                <a:off x="9255117" y="4664248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" name="타원 108">
                <a:extLst>
                  <a:ext uri="{FF2B5EF4-FFF2-40B4-BE49-F238E27FC236}">
                    <a16:creationId xmlns:a16="http://schemas.microsoft.com/office/drawing/2014/main" id="{A98F2EF0-412D-4C38-AE63-09FC7463F9F3}"/>
                  </a:ext>
                </a:extLst>
              </p:cNvPr>
              <p:cNvSpPr/>
              <p:nvPr/>
            </p:nvSpPr>
            <p:spPr>
              <a:xfrm rot="5400000">
                <a:off x="8975023" y="4664248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0" name="타원 109">
                <a:extLst>
                  <a:ext uri="{FF2B5EF4-FFF2-40B4-BE49-F238E27FC236}">
                    <a16:creationId xmlns:a16="http://schemas.microsoft.com/office/drawing/2014/main" id="{A9CF4176-223F-4448-A645-DCE4F1B8AED8}"/>
                  </a:ext>
                </a:extLst>
              </p:cNvPr>
              <p:cNvSpPr/>
              <p:nvPr/>
            </p:nvSpPr>
            <p:spPr>
              <a:xfrm rot="5400000">
                <a:off x="8694929" y="4664248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1" name="타원 110">
                <a:extLst>
                  <a:ext uri="{FF2B5EF4-FFF2-40B4-BE49-F238E27FC236}">
                    <a16:creationId xmlns:a16="http://schemas.microsoft.com/office/drawing/2014/main" id="{3608F760-5138-49DA-A9F4-D57C7DE83664}"/>
                  </a:ext>
                </a:extLst>
              </p:cNvPr>
              <p:cNvSpPr/>
              <p:nvPr/>
            </p:nvSpPr>
            <p:spPr>
              <a:xfrm rot="5400000">
                <a:off x="8414834" y="4664248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2" name="타원 111">
                <a:extLst>
                  <a:ext uri="{FF2B5EF4-FFF2-40B4-BE49-F238E27FC236}">
                    <a16:creationId xmlns:a16="http://schemas.microsoft.com/office/drawing/2014/main" id="{B0B10812-536F-4D87-A71C-3B3E3FA77564}"/>
                  </a:ext>
                </a:extLst>
              </p:cNvPr>
              <p:cNvSpPr/>
              <p:nvPr/>
            </p:nvSpPr>
            <p:spPr>
              <a:xfrm rot="5400000">
                <a:off x="8134740" y="4664248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3" name="타원 112">
                <a:extLst>
                  <a:ext uri="{FF2B5EF4-FFF2-40B4-BE49-F238E27FC236}">
                    <a16:creationId xmlns:a16="http://schemas.microsoft.com/office/drawing/2014/main" id="{6D1D571C-EBF4-4BAB-A332-7F14E5B0F9AA}"/>
                  </a:ext>
                </a:extLst>
              </p:cNvPr>
              <p:cNvSpPr/>
              <p:nvPr/>
            </p:nvSpPr>
            <p:spPr>
              <a:xfrm rot="5400000">
                <a:off x="7854646" y="4664248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4" name="타원 113">
                <a:extLst>
                  <a:ext uri="{FF2B5EF4-FFF2-40B4-BE49-F238E27FC236}">
                    <a16:creationId xmlns:a16="http://schemas.microsoft.com/office/drawing/2014/main" id="{A59410FD-6123-4097-913F-DA7E7AA557B3}"/>
                  </a:ext>
                </a:extLst>
              </p:cNvPr>
              <p:cNvSpPr/>
              <p:nvPr/>
            </p:nvSpPr>
            <p:spPr>
              <a:xfrm rot="5400000">
                <a:off x="7574551" y="4664248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5" name="타원 114">
                <a:extLst>
                  <a:ext uri="{FF2B5EF4-FFF2-40B4-BE49-F238E27FC236}">
                    <a16:creationId xmlns:a16="http://schemas.microsoft.com/office/drawing/2014/main" id="{D54757AA-4DBC-466C-A692-77907E52920F}"/>
                  </a:ext>
                </a:extLst>
              </p:cNvPr>
              <p:cNvSpPr/>
              <p:nvPr/>
            </p:nvSpPr>
            <p:spPr>
              <a:xfrm rot="5400000">
                <a:off x="7294457" y="4664248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6" name="타원 115">
                <a:extLst>
                  <a:ext uri="{FF2B5EF4-FFF2-40B4-BE49-F238E27FC236}">
                    <a16:creationId xmlns:a16="http://schemas.microsoft.com/office/drawing/2014/main" id="{0D9630F1-ED34-41F5-A5CE-C23A05141AB7}"/>
                  </a:ext>
                </a:extLst>
              </p:cNvPr>
              <p:cNvSpPr/>
              <p:nvPr/>
            </p:nvSpPr>
            <p:spPr>
              <a:xfrm rot="5400000">
                <a:off x="7014363" y="4664248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7" name="타원 116">
                <a:extLst>
                  <a:ext uri="{FF2B5EF4-FFF2-40B4-BE49-F238E27FC236}">
                    <a16:creationId xmlns:a16="http://schemas.microsoft.com/office/drawing/2014/main" id="{EF2EBC75-5244-467E-BC1E-EFD5ED396E0D}"/>
                  </a:ext>
                </a:extLst>
              </p:cNvPr>
              <p:cNvSpPr/>
              <p:nvPr/>
            </p:nvSpPr>
            <p:spPr>
              <a:xfrm rot="5400000">
                <a:off x="6734268" y="4664248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8" name="타원 117">
                <a:extLst>
                  <a:ext uri="{FF2B5EF4-FFF2-40B4-BE49-F238E27FC236}">
                    <a16:creationId xmlns:a16="http://schemas.microsoft.com/office/drawing/2014/main" id="{FB5A8A1C-E94B-43A6-B2ED-F0BAE1DB146B}"/>
                  </a:ext>
                </a:extLst>
              </p:cNvPr>
              <p:cNvSpPr/>
              <p:nvPr/>
            </p:nvSpPr>
            <p:spPr>
              <a:xfrm rot="5400000">
                <a:off x="6454174" y="4664248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AA1443BF-6FB1-4096-B720-CE6E83C6F8D6}"/>
                </a:ext>
              </a:extLst>
            </p:cNvPr>
            <p:cNvGrpSpPr/>
            <p:nvPr/>
          </p:nvGrpSpPr>
          <p:grpSpPr>
            <a:xfrm>
              <a:off x="292100" y="4401925"/>
              <a:ext cx="9321800" cy="78697"/>
              <a:chOff x="292100" y="4401925"/>
              <a:chExt cx="9321800" cy="78697"/>
            </a:xfrm>
            <a:solidFill>
              <a:srgbClr val="FFFFFF"/>
            </a:solidFill>
          </p:grpSpPr>
          <p:sp>
            <p:nvSpPr>
              <p:cNvPr id="51" name="타원 50">
                <a:extLst>
                  <a:ext uri="{FF2B5EF4-FFF2-40B4-BE49-F238E27FC236}">
                    <a16:creationId xmlns:a16="http://schemas.microsoft.com/office/drawing/2014/main" id="{82F811D7-819C-44A7-A46C-31C51342460C}"/>
                  </a:ext>
                </a:extLst>
              </p:cNvPr>
              <p:cNvSpPr/>
              <p:nvPr/>
            </p:nvSpPr>
            <p:spPr>
              <a:xfrm rot="5400000">
                <a:off x="6174080" y="440192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2" name="타원 51">
                <a:extLst>
                  <a:ext uri="{FF2B5EF4-FFF2-40B4-BE49-F238E27FC236}">
                    <a16:creationId xmlns:a16="http://schemas.microsoft.com/office/drawing/2014/main" id="{76D6DBFB-CD2D-4E04-A439-3F747EB95F30}"/>
                  </a:ext>
                </a:extLst>
              </p:cNvPr>
              <p:cNvSpPr/>
              <p:nvPr/>
            </p:nvSpPr>
            <p:spPr>
              <a:xfrm rot="5400000">
                <a:off x="5893985" y="440192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3" name="타원 52">
                <a:extLst>
                  <a:ext uri="{FF2B5EF4-FFF2-40B4-BE49-F238E27FC236}">
                    <a16:creationId xmlns:a16="http://schemas.microsoft.com/office/drawing/2014/main" id="{4C915DC3-D74F-480F-99D6-11776859EB44}"/>
                  </a:ext>
                </a:extLst>
              </p:cNvPr>
              <p:cNvSpPr/>
              <p:nvPr/>
            </p:nvSpPr>
            <p:spPr>
              <a:xfrm rot="5400000">
                <a:off x="5613891" y="440192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4" name="타원 53">
                <a:extLst>
                  <a:ext uri="{FF2B5EF4-FFF2-40B4-BE49-F238E27FC236}">
                    <a16:creationId xmlns:a16="http://schemas.microsoft.com/office/drawing/2014/main" id="{474A324F-BC16-43A9-AC5D-3EC43B1852C9}"/>
                  </a:ext>
                </a:extLst>
              </p:cNvPr>
              <p:cNvSpPr/>
              <p:nvPr/>
            </p:nvSpPr>
            <p:spPr>
              <a:xfrm rot="5400000">
                <a:off x="5333797" y="440192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5" name="타원 54">
                <a:extLst>
                  <a:ext uri="{FF2B5EF4-FFF2-40B4-BE49-F238E27FC236}">
                    <a16:creationId xmlns:a16="http://schemas.microsoft.com/office/drawing/2014/main" id="{0F2B6A05-D823-4316-8738-A257DCF0D048}"/>
                  </a:ext>
                </a:extLst>
              </p:cNvPr>
              <p:cNvSpPr/>
              <p:nvPr/>
            </p:nvSpPr>
            <p:spPr>
              <a:xfrm rot="5400000">
                <a:off x="5053702" y="440192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6" name="타원 55">
                <a:extLst>
                  <a:ext uri="{FF2B5EF4-FFF2-40B4-BE49-F238E27FC236}">
                    <a16:creationId xmlns:a16="http://schemas.microsoft.com/office/drawing/2014/main" id="{CD2B708D-F120-46F9-B695-07B4E1D30A3F}"/>
                  </a:ext>
                </a:extLst>
              </p:cNvPr>
              <p:cNvSpPr/>
              <p:nvPr/>
            </p:nvSpPr>
            <p:spPr>
              <a:xfrm rot="5400000">
                <a:off x="4773608" y="440192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7" name="타원 56">
                <a:extLst>
                  <a:ext uri="{FF2B5EF4-FFF2-40B4-BE49-F238E27FC236}">
                    <a16:creationId xmlns:a16="http://schemas.microsoft.com/office/drawing/2014/main" id="{54518F0E-0355-4917-886C-0B25129B7E71}"/>
                  </a:ext>
                </a:extLst>
              </p:cNvPr>
              <p:cNvSpPr/>
              <p:nvPr/>
            </p:nvSpPr>
            <p:spPr>
              <a:xfrm rot="5400000">
                <a:off x="4493514" y="440192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8" name="타원 57">
                <a:extLst>
                  <a:ext uri="{FF2B5EF4-FFF2-40B4-BE49-F238E27FC236}">
                    <a16:creationId xmlns:a16="http://schemas.microsoft.com/office/drawing/2014/main" id="{8E33BC6D-FFE7-4F5F-BBCD-EF4DDC59392D}"/>
                  </a:ext>
                </a:extLst>
              </p:cNvPr>
              <p:cNvSpPr/>
              <p:nvPr/>
            </p:nvSpPr>
            <p:spPr>
              <a:xfrm rot="5400000">
                <a:off x="4213419" y="440192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9" name="타원 58">
                <a:extLst>
                  <a:ext uri="{FF2B5EF4-FFF2-40B4-BE49-F238E27FC236}">
                    <a16:creationId xmlns:a16="http://schemas.microsoft.com/office/drawing/2014/main" id="{FD66642B-560B-4FE3-AF5B-DEDA86ACD4F8}"/>
                  </a:ext>
                </a:extLst>
              </p:cNvPr>
              <p:cNvSpPr/>
              <p:nvPr/>
            </p:nvSpPr>
            <p:spPr>
              <a:xfrm rot="5400000">
                <a:off x="3933325" y="440192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0" name="타원 59">
                <a:extLst>
                  <a:ext uri="{FF2B5EF4-FFF2-40B4-BE49-F238E27FC236}">
                    <a16:creationId xmlns:a16="http://schemas.microsoft.com/office/drawing/2014/main" id="{EA721975-1E10-4F57-B2C8-6336AE9F6D7F}"/>
                  </a:ext>
                </a:extLst>
              </p:cNvPr>
              <p:cNvSpPr/>
              <p:nvPr/>
            </p:nvSpPr>
            <p:spPr>
              <a:xfrm rot="5400000">
                <a:off x="3653231" y="440192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1" name="타원 60">
                <a:extLst>
                  <a:ext uri="{FF2B5EF4-FFF2-40B4-BE49-F238E27FC236}">
                    <a16:creationId xmlns:a16="http://schemas.microsoft.com/office/drawing/2014/main" id="{0C029206-4646-4F08-9367-E64D6EC175DB}"/>
                  </a:ext>
                </a:extLst>
              </p:cNvPr>
              <p:cNvSpPr/>
              <p:nvPr/>
            </p:nvSpPr>
            <p:spPr>
              <a:xfrm rot="5400000">
                <a:off x="3373137" y="440192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2" name="타원 61">
                <a:extLst>
                  <a:ext uri="{FF2B5EF4-FFF2-40B4-BE49-F238E27FC236}">
                    <a16:creationId xmlns:a16="http://schemas.microsoft.com/office/drawing/2014/main" id="{DFCCAF01-889B-497F-9391-483CB8A2CE0C}"/>
                  </a:ext>
                </a:extLst>
              </p:cNvPr>
              <p:cNvSpPr/>
              <p:nvPr/>
            </p:nvSpPr>
            <p:spPr>
              <a:xfrm rot="5400000">
                <a:off x="3093042" y="440192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3" name="타원 62">
                <a:extLst>
                  <a:ext uri="{FF2B5EF4-FFF2-40B4-BE49-F238E27FC236}">
                    <a16:creationId xmlns:a16="http://schemas.microsoft.com/office/drawing/2014/main" id="{022894BC-B742-4F17-85A3-F0896BB57966}"/>
                  </a:ext>
                </a:extLst>
              </p:cNvPr>
              <p:cNvSpPr/>
              <p:nvPr/>
            </p:nvSpPr>
            <p:spPr>
              <a:xfrm rot="5400000">
                <a:off x="2812948" y="440192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4" name="타원 63">
                <a:extLst>
                  <a:ext uri="{FF2B5EF4-FFF2-40B4-BE49-F238E27FC236}">
                    <a16:creationId xmlns:a16="http://schemas.microsoft.com/office/drawing/2014/main" id="{98B3F05F-7424-4B1C-A357-2EEF2B8DBF71}"/>
                  </a:ext>
                </a:extLst>
              </p:cNvPr>
              <p:cNvSpPr/>
              <p:nvPr/>
            </p:nvSpPr>
            <p:spPr>
              <a:xfrm rot="5400000">
                <a:off x="2532854" y="440192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5" name="타원 64">
                <a:extLst>
                  <a:ext uri="{FF2B5EF4-FFF2-40B4-BE49-F238E27FC236}">
                    <a16:creationId xmlns:a16="http://schemas.microsoft.com/office/drawing/2014/main" id="{6A43E326-6468-4CBD-B676-952175B2D1F9}"/>
                  </a:ext>
                </a:extLst>
              </p:cNvPr>
              <p:cNvSpPr/>
              <p:nvPr/>
            </p:nvSpPr>
            <p:spPr>
              <a:xfrm rot="5400000">
                <a:off x="2252759" y="440192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6" name="타원 65">
                <a:extLst>
                  <a:ext uri="{FF2B5EF4-FFF2-40B4-BE49-F238E27FC236}">
                    <a16:creationId xmlns:a16="http://schemas.microsoft.com/office/drawing/2014/main" id="{AFA3B61F-54B2-4DF6-BC90-8C1EE4035AE4}"/>
                  </a:ext>
                </a:extLst>
              </p:cNvPr>
              <p:cNvSpPr/>
              <p:nvPr/>
            </p:nvSpPr>
            <p:spPr>
              <a:xfrm rot="5400000">
                <a:off x="1972665" y="440192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7" name="타원 66">
                <a:extLst>
                  <a:ext uri="{FF2B5EF4-FFF2-40B4-BE49-F238E27FC236}">
                    <a16:creationId xmlns:a16="http://schemas.microsoft.com/office/drawing/2014/main" id="{79F102CB-4B89-494C-97BD-0D5E8E8940A7}"/>
                  </a:ext>
                </a:extLst>
              </p:cNvPr>
              <p:cNvSpPr/>
              <p:nvPr/>
            </p:nvSpPr>
            <p:spPr>
              <a:xfrm rot="5400000">
                <a:off x="1692571" y="440192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8" name="타원 67">
                <a:extLst>
                  <a:ext uri="{FF2B5EF4-FFF2-40B4-BE49-F238E27FC236}">
                    <a16:creationId xmlns:a16="http://schemas.microsoft.com/office/drawing/2014/main" id="{B3D90E15-B286-40BC-9F40-45A2F01FE98A}"/>
                  </a:ext>
                </a:extLst>
              </p:cNvPr>
              <p:cNvSpPr/>
              <p:nvPr/>
            </p:nvSpPr>
            <p:spPr>
              <a:xfrm rot="5400000">
                <a:off x="1412476" y="440192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9" name="타원 68">
                <a:extLst>
                  <a:ext uri="{FF2B5EF4-FFF2-40B4-BE49-F238E27FC236}">
                    <a16:creationId xmlns:a16="http://schemas.microsoft.com/office/drawing/2014/main" id="{48C5D460-60A2-4D90-9CEA-433BF3B23C42}"/>
                  </a:ext>
                </a:extLst>
              </p:cNvPr>
              <p:cNvSpPr/>
              <p:nvPr/>
            </p:nvSpPr>
            <p:spPr>
              <a:xfrm rot="5400000">
                <a:off x="1132382" y="440192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0" name="타원 69">
                <a:extLst>
                  <a:ext uri="{FF2B5EF4-FFF2-40B4-BE49-F238E27FC236}">
                    <a16:creationId xmlns:a16="http://schemas.microsoft.com/office/drawing/2014/main" id="{1F723F5E-0D52-4C57-BE09-DDD43449B5FE}"/>
                  </a:ext>
                </a:extLst>
              </p:cNvPr>
              <p:cNvSpPr/>
              <p:nvPr/>
            </p:nvSpPr>
            <p:spPr>
              <a:xfrm rot="5400000">
                <a:off x="852288" y="440192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1" name="타원 70">
                <a:extLst>
                  <a:ext uri="{FF2B5EF4-FFF2-40B4-BE49-F238E27FC236}">
                    <a16:creationId xmlns:a16="http://schemas.microsoft.com/office/drawing/2014/main" id="{64EF9F3B-5A4C-469E-8BAD-145DA646DA9C}"/>
                  </a:ext>
                </a:extLst>
              </p:cNvPr>
              <p:cNvSpPr/>
              <p:nvPr/>
            </p:nvSpPr>
            <p:spPr>
              <a:xfrm rot="5400000">
                <a:off x="572193" y="440192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2" name="타원 71">
                <a:extLst>
                  <a:ext uri="{FF2B5EF4-FFF2-40B4-BE49-F238E27FC236}">
                    <a16:creationId xmlns:a16="http://schemas.microsoft.com/office/drawing/2014/main" id="{F5AC2147-CECF-4A35-A642-6382A109BB72}"/>
                  </a:ext>
                </a:extLst>
              </p:cNvPr>
              <p:cNvSpPr/>
              <p:nvPr/>
            </p:nvSpPr>
            <p:spPr>
              <a:xfrm rot="5400000">
                <a:off x="292099" y="440192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3" name="타원 72">
                <a:extLst>
                  <a:ext uri="{FF2B5EF4-FFF2-40B4-BE49-F238E27FC236}">
                    <a16:creationId xmlns:a16="http://schemas.microsoft.com/office/drawing/2014/main" id="{36B91F35-3D3F-4C8A-A7FB-EAB289A95130}"/>
                  </a:ext>
                </a:extLst>
              </p:cNvPr>
              <p:cNvSpPr/>
              <p:nvPr/>
            </p:nvSpPr>
            <p:spPr>
              <a:xfrm rot="5400000">
                <a:off x="9535203" y="440192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4" name="타원 73">
                <a:extLst>
                  <a:ext uri="{FF2B5EF4-FFF2-40B4-BE49-F238E27FC236}">
                    <a16:creationId xmlns:a16="http://schemas.microsoft.com/office/drawing/2014/main" id="{C2344675-1CF0-484A-9627-11B2FBAC5D8D}"/>
                  </a:ext>
                </a:extLst>
              </p:cNvPr>
              <p:cNvSpPr/>
              <p:nvPr/>
            </p:nvSpPr>
            <p:spPr>
              <a:xfrm rot="5400000">
                <a:off x="9255117" y="440192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5" name="타원 74">
                <a:extLst>
                  <a:ext uri="{FF2B5EF4-FFF2-40B4-BE49-F238E27FC236}">
                    <a16:creationId xmlns:a16="http://schemas.microsoft.com/office/drawing/2014/main" id="{10A1E1C2-BC11-4D6B-A40C-529A5AED337B}"/>
                  </a:ext>
                </a:extLst>
              </p:cNvPr>
              <p:cNvSpPr/>
              <p:nvPr/>
            </p:nvSpPr>
            <p:spPr>
              <a:xfrm rot="5400000">
                <a:off x="8975023" y="440192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6" name="타원 75">
                <a:extLst>
                  <a:ext uri="{FF2B5EF4-FFF2-40B4-BE49-F238E27FC236}">
                    <a16:creationId xmlns:a16="http://schemas.microsoft.com/office/drawing/2014/main" id="{14C32443-EE58-47E1-95E7-8D14838892A5}"/>
                  </a:ext>
                </a:extLst>
              </p:cNvPr>
              <p:cNvSpPr/>
              <p:nvPr/>
            </p:nvSpPr>
            <p:spPr>
              <a:xfrm rot="5400000">
                <a:off x="8694929" y="440192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7" name="타원 76">
                <a:extLst>
                  <a:ext uri="{FF2B5EF4-FFF2-40B4-BE49-F238E27FC236}">
                    <a16:creationId xmlns:a16="http://schemas.microsoft.com/office/drawing/2014/main" id="{5E264D57-CDD9-4CBA-91C3-476AF0A5AD75}"/>
                  </a:ext>
                </a:extLst>
              </p:cNvPr>
              <p:cNvSpPr/>
              <p:nvPr/>
            </p:nvSpPr>
            <p:spPr>
              <a:xfrm rot="5400000">
                <a:off x="8414834" y="440192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8" name="타원 77">
                <a:extLst>
                  <a:ext uri="{FF2B5EF4-FFF2-40B4-BE49-F238E27FC236}">
                    <a16:creationId xmlns:a16="http://schemas.microsoft.com/office/drawing/2014/main" id="{94E9E586-37D5-4ADF-B3D6-D43F633D8414}"/>
                  </a:ext>
                </a:extLst>
              </p:cNvPr>
              <p:cNvSpPr/>
              <p:nvPr/>
            </p:nvSpPr>
            <p:spPr>
              <a:xfrm rot="5400000">
                <a:off x="8134740" y="440192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9" name="타원 78">
                <a:extLst>
                  <a:ext uri="{FF2B5EF4-FFF2-40B4-BE49-F238E27FC236}">
                    <a16:creationId xmlns:a16="http://schemas.microsoft.com/office/drawing/2014/main" id="{D8EA7676-A780-41F8-A49A-DD924EBC888F}"/>
                  </a:ext>
                </a:extLst>
              </p:cNvPr>
              <p:cNvSpPr/>
              <p:nvPr/>
            </p:nvSpPr>
            <p:spPr>
              <a:xfrm rot="5400000">
                <a:off x="7854646" y="440192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0" name="타원 79">
                <a:extLst>
                  <a:ext uri="{FF2B5EF4-FFF2-40B4-BE49-F238E27FC236}">
                    <a16:creationId xmlns:a16="http://schemas.microsoft.com/office/drawing/2014/main" id="{EE7A795D-20D8-4574-9BB8-F3A1600F8969}"/>
                  </a:ext>
                </a:extLst>
              </p:cNvPr>
              <p:cNvSpPr/>
              <p:nvPr/>
            </p:nvSpPr>
            <p:spPr>
              <a:xfrm rot="5400000">
                <a:off x="7574551" y="440192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1" name="타원 80">
                <a:extLst>
                  <a:ext uri="{FF2B5EF4-FFF2-40B4-BE49-F238E27FC236}">
                    <a16:creationId xmlns:a16="http://schemas.microsoft.com/office/drawing/2014/main" id="{D95AD158-E11D-4BDF-804E-0CBB227500B6}"/>
                  </a:ext>
                </a:extLst>
              </p:cNvPr>
              <p:cNvSpPr/>
              <p:nvPr/>
            </p:nvSpPr>
            <p:spPr>
              <a:xfrm rot="5400000">
                <a:off x="7294457" y="440192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2" name="타원 81">
                <a:extLst>
                  <a:ext uri="{FF2B5EF4-FFF2-40B4-BE49-F238E27FC236}">
                    <a16:creationId xmlns:a16="http://schemas.microsoft.com/office/drawing/2014/main" id="{83B5759D-EA95-4D6C-9478-8A51F24C0775}"/>
                  </a:ext>
                </a:extLst>
              </p:cNvPr>
              <p:cNvSpPr/>
              <p:nvPr/>
            </p:nvSpPr>
            <p:spPr>
              <a:xfrm rot="5400000">
                <a:off x="7014363" y="440192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3" name="타원 82">
                <a:extLst>
                  <a:ext uri="{FF2B5EF4-FFF2-40B4-BE49-F238E27FC236}">
                    <a16:creationId xmlns:a16="http://schemas.microsoft.com/office/drawing/2014/main" id="{1E3ABAA0-658B-482F-BFAB-E75E9AA3AA42}"/>
                  </a:ext>
                </a:extLst>
              </p:cNvPr>
              <p:cNvSpPr/>
              <p:nvPr/>
            </p:nvSpPr>
            <p:spPr>
              <a:xfrm rot="5400000">
                <a:off x="6734268" y="440192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4" name="타원 83">
                <a:extLst>
                  <a:ext uri="{FF2B5EF4-FFF2-40B4-BE49-F238E27FC236}">
                    <a16:creationId xmlns:a16="http://schemas.microsoft.com/office/drawing/2014/main" id="{FB0EDA58-5F1B-4835-983E-2B9B8A6FEC33}"/>
                  </a:ext>
                </a:extLst>
              </p:cNvPr>
              <p:cNvSpPr/>
              <p:nvPr/>
            </p:nvSpPr>
            <p:spPr>
              <a:xfrm rot="5400000">
                <a:off x="6454174" y="4401926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C6C60FCC-0A09-438A-AD94-7F1C516A6BB3}"/>
                </a:ext>
              </a:extLst>
            </p:cNvPr>
            <p:cNvGrpSpPr/>
            <p:nvPr/>
          </p:nvGrpSpPr>
          <p:grpSpPr>
            <a:xfrm>
              <a:off x="292100" y="4139603"/>
              <a:ext cx="9321800" cy="78697"/>
              <a:chOff x="292100" y="4139603"/>
              <a:chExt cx="9321800" cy="78697"/>
            </a:xfrm>
            <a:solidFill>
              <a:srgbClr val="FFFFFF"/>
            </a:solidFill>
          </p:grpSpPr>
          <p:sp>
            <p:nvSpPr>
              <p:cNvPr id="17" name="타원 16">
                <a:extLst>
                  <a:ext uri="{FF2B5EF4-FFF2-40B4-BE49-F238E27FC236}">
                    <a16:creationId xmlns:a16="http://schemas.microsoft.com/office/drawing/2014/main" id="{EA2742C9-2435-41E2-AE5C-33EB441FCD42}"/>
                  </a:ext>
                </a:extLst>
              </p:cNvPr>
              <p:cNvSpPr/>
              <p:nvPr/>
            </p:nvSpPr>
            <p:spPr>
              <a:xfrm rot="5400000">
                <a:off x="6174080" y="413960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" name="타원 17">
                <a:extLst>
                  <a:ext uri="{FF2B5EF4-FFF2-40B4-BE49-F238E27FC236}">
                    <a16:creationId xmlns:a16="http://schemas.microsoft.com/office/drawing/2014/main" id="{C1FDF2F3-347F-4FF0-87D2-8C85C6EAE817}"/>
                  </a:ext>
                </a:extLst>
              </p:cNvPr>
              <p:cNvSpPr/>
              <p:nvPr/>
            </p:nvSpPr>
            <p:spPr>
              <a:xfrm rot="5400000">
                <a:off x="5893985" y="413960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" name="타원 18">
                <a:extLst>
                  <a:ext uri="{FF2B5EF4-FFF2-40B4-BE49-F238E27FC236}">
                    <a16:creationId xmlns:a16="http://schemas.microsoft.com/office/drawing/2014/main" id="{845C454F-767E-45A4-9F40-D8E0D9AE004F}"/>
                  </a:ext>
                </a:extLst>
              </p:cNvPr>
              <p:cNvSpPr/>
              <p:nvPr/>
            </p:nvSpPr>
            <p:spPr>
              <a:xfrm rot="5400000">
                <a:off x="5613891" y="413960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" name="타원 19">
                <a:extLst>
                  <a:ext uri="{FF2B5EF4-FFF2-40B4-BE49-F238E27FC236}">
                    <a16:creationId xmlns:a16="http://schemas.microsoft.com/office/drawing/2014/main" id="{BD5812AF-54CC-4CF1-8783-320C20C0EDEF}"/>
                  </a:ext>
                </a:extLst>
              </p:cNvPr>
              <p:cNvSpPr/>
              <p:nvPr/>
            </p:nvSpPr>
            <p:spPr>
              <a:xfrm rot="5400000">
                <a:off x="5333797" y="413960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타원 20">
                <a:extLst>
                  <a:ext uri="{FF2B5EF4-FFF2-40B4-BE49-F238E27FC236}">
                    <a16:creationId xmlns:a16="http://schemas.microsoft.com/office/drawing/2014/main" id="{B66DF828-2750-4657-81C7-91EB129C76E9}"/>
                  </a:ext>
                </a:extLst>
              </p:cNvPr>
              <p:cNvSpPr/>
              <p:nvPr/>
            </p:nvSpPr>
            <p:spPr>
              <a:xfrm rot="5400000">
                <a:off x="5053702" y="413960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" name="타원 21">
                <a:extLst>
                  <a:ext uri="{FF2B5EF4-FFF2-40B4-BE49-F238E27FC236}">
                    <a16:creationId xmlns:a16="http://schemas.microsoft.com/office/drawing/2014/main" id="{D983EB65-B942-4C18-95E7-5114F24D13FD}"/>
                  </a:ext>
                </a:extLst>
              </p:cNvPr>
              <p:cNvSpPr/>
              <p:nvPr/>
            </p:nvSpPr>
            <p:spPr>
              <a:xfrm rot="5400000">
                <a:off x="4773608" y="413960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" name="타원 22">
                <a:extLst>
                  <a:ext uri="{FF2B5EF4-FFF2-40B4-BE49-F238E27FC236}">
                    <a16:creationId xmlns:a16="http://schemas.microsoft.com/office/drawing/2014/main" id="{D3C37A1D-B14A-4686-9994-B1FC81705E17}"/>
                  </a:ext>
                </a:extLst>
              </p:cNvPr>
              <p:cNvSpPr/>
              <p:nvPr/>
            </p:nvSpPr>
            <p:spPr>
              <a:xfrm rot="5400000">
                <a:off x="4493514" y="413960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타원 23">
                <a:extLst>
                  <a:ext uri="{FF2B5EF4-FFF2-40B4-BE49-F238E27FC236}">
                    <a16:creationId xmlns:a16="http://schemas.microsoft.com/office/drawing/2014/main" id="{63F2B2B5-B1DB-4366-BF19-251A4041969C}"/>
                  </a:ext>
                </a:extLst>
              </p:cNvPr>
              <p:cNvSpPr/>
              <p:nvPr/>
            </p:nvSpPr>
            <p:spPr>
              <a:xfrm rot="5400000">
                <a:off x="4213419" y="413960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" name="타원 24">
                <a:extLst>
                  <a:ext uri="{FF2B5EF4-FFF2-40B4-BE49-F238E27FC236}">
                    <a16:creationId xmlns:a16="http://schemas.microsoft.com/office/drawing/2014/main" id="{5D0078F5-D79A-4B74-AA46-E8057D08544E}"/>
                  </a:ext>
                </a:extLst>
              </p:cNvPr>
              <p:cNvSpPr/>
              <p:nvPr/>
            </p:nvSpPr>
            <p:spPr>
              <a:xfrm rot="5400000">
                <a:off x="3933325" y="413960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타원 25">
                <a:extLst>
                  <a:ext uri="{FF2B5EF4-FFF2-40B4-BE49-F238E27FC236}">
                    <a16:creationId xmlns:a16="http://schemas.microsoft.com/office/drawing/2014/main" id="{CE2100D1-4EB8-421D-A647-BE08CB48A9F7}"/>
                  </a:ext>
                </a:extLst>
              </p:cNvPr>
              <p:cNvSpPr/>
              <p:nvPr/>
            </p:nvSpPr>
            <p:spPr>
              <a:xfrm rot="5400000">
                <a:off x="3653231" y="413960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타원 26">
                <a:extLst>
                  <a:ext uri="{FF2B5EF4-FFF2-40B4-BE49-F238E27FC236}">
                    <a16:creationId xmlns:a16="http://schemas.microsoft.com/office/drawing/2014/main" id="{10B9A5DA-6E30-4932-B2A4-36D5ED68CA29}"/>
                  </a:ext>
                </a:extLst>
              </p:cNvPr>
              <p:cNvSpPr/>
              <p:nvPr/>
            </p:nvSpPr>
            <p:spPr>
              <a:xfrm rot="5400000">
                <a:off x="3373137" y="413960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8" name="타원 27">
                <a:extLst>
                  <a:ext uri="{FF2B5EF4-FFF2-40B4-BE49-F238E27FC236}">
                    <a16:creationId xmlns:a16="http://schemas.microsoft.com/office/drawing/2014/main" id="{217C9F58-419B-49CE-9B0C-EC96C07BBB91}"/>
                  </a:ext>
                </a:extLst>
              </p:cNvPr>
              <p:cNvSpPr/>
              <p:nvPr/>
            </p:nvSpPr>
            <p:spPr>
              <a:xfrm rot="5400000">
                <a:off x="3093042" y="413960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9" name="타원 28">
                <a:extLst>
                  <a:ext uri="{FF2B5EF4-FFF2-40B4-BE49-F238E27FC236}">
                    <a16:creationId xmlns:a16="http://schemas.microsoft.com/office/drawing/2014/main" id="{59B249FD-BAE3-45FB-BEAD-8EA16E33E394}"/>
                  </a:ext>
                </a:extLst>
              </p:cNvPr>
              <p:cNvSpPr/>
              <p:nvPr/>
            </p:nvSpPr>
            <p:spPr>
              <a:xfrm rot="5400000">
                <a:off x="2812948" y="413960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타원 29">
                <a:extLst>
                  <a:ext uri="{FF2B5EF4-FFF2-40B4-BE49-F238E27FC236}">
                    <a16:creationId xmlns:a16="http://schemas.microsoft.com/office/drawing/2014/main" id="{951C5C2F-053A-4922-BE4B-CB74C5238535}"/>
                  </a:ext>
                </a:extLst>
              </p:cNvPr>
              <p:cNvSpPr/>
              <p:nvPr/>
            </p:nvSpPr>
            <p:spPr>
              <a:xfrm rot="5400000">
                <a:off x="2532854" y="413960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" name="타원 30">
                <a:extLst>
                  <a:ext uri="{FF2B5EF4-FFF2-40B4-BE49-F238E27FC236}">
                    <a16:creationId xmlns:a16="http://schemas.microsoft.com/office/drawing/2014/main" id="{4EA2FC30-7DD7-42D4-93DC-B9EA197B19B6}"/>
                  </a:ext>
                </a:extLst>
              </p:cNvPr>
              <p:cNvSpPr/>
              <p:nvPr/>
            </p:nvSpPr>
            <p:spPr>
              <a:xfrm rot="5400000">
                <a:off x="2252759" y="413960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" name="타원 31">
                <a:extLst>
                  <a:ext uri="{FF2B5EF4-FFF2-40B4-BE49-F238E27FC236}">
                    <a16:creationId xmlns:a16="http://schemas.microsoft.com/office/drawing/2014/main" id="{E83AC6FB-0D07-47E1-B770-E8EBF8601842}"/>
                  </a:ext>
                </a:extLst>
              </p:cNvPr>
              <p:cNvSpPr/>
              <p:nvPr/>
            </p:nvSpPr>
            <p:spPr>
              <a:xfrm rot="5400000">
                <a:off x="1972665" y="413960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3" name="타원 32">
                <a:extLst>
                  <a:ext uri="{FF2B5EF4-FFF2-40B4-BE49-F238E27FC236}">
                    <a16:creationId xmlns:a16="http://schemas.microsoft.com/office/drawing/2014/main" id="{D09D812D-F42B-4357-86F9-B6561A598820}"/>
                  </a:ext>
                </a:extLst>
              </p:cNvPr>
              <p:cNvSpPr/>
              <p:nvPr/>
            </p:nvSpPr>
            <p:spPr>
              <a:xfrm rot="5400000">
                <a:off x="1692571" y="413960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4" name="타원 33">
                <a:extLst>
                  <a:ext uri="{FF2B5EF4-FFF2-40B4-BE49-F238E27FC236}">
                    <a16:creationId xmlns:a16="http://schemas.microsoft.com/office/drawing/2014/main" id="{3303A722-E3BD-4F0F-9BA3-EB0A5CFF38EF}"/>
                  </a:ext>
                </a:extLst>
              </p:cNvPr>
              <p:cNvSpPr/>
              <p:nvPr/>
            </p:nvSpPr>
            <p:spPr>
              <a:xfrm rot="5400000">
                <a:off x="1412476" y="413960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5" name="타원 34">
                <a:extLst>
                  <a:ext uri="{FF2B5EF4-FFF2-40B4-BE49-F238E27FC236}">
                    <a16:creationId xmlns:a16="http://schemas.microsoft.com/office/drawing/2014/main" id="{526EAE3C-92EC-4C30-966F-2B5DF0A6DB41}"/>
                  </a:ext>
                </a:extLst>
              </p:cNvPr>
              <p:cNvSpPr/>
              <p:nvPr/>
            </p:nvSpPr>
            <p:spPr>
              <a:xfrm rot="5400000">
                <a:off x="1132382" y="413960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6" name="타원 35">
                <a:extLst>
                  <a:ext uri="{FF2B5EF4-FFF2-40B4-BE49-F238E27FC236}">
                    <a16:creationId xmlns:a16="http://schemas.microsoft.com/office/drawing/2014/main" id="{2738C9BE-D49E-4074-8F61-51F9019D945E}"/>
                  </a:ext>
                </a:extLst>
              </p:cNvPr>
              <p:cNvSpPr/>
              <p:nvPr/>
            </p:nvSpPr>
            <p:spPr>
              <a:xfrm rot="5400000">
                <a:off x="852288" y="413960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7" name="타원 36">
                <a:extLst>
                  <a:ext uri="{FF2B5EF4-FFF2-40B4-BE49-F238E27FC236}">
                    <a16:creationId xmlns:a16="http://schemas.microsoft.com/office/drawing/2014/main" id="{ECD12A24-EF51-4D59-96A2-21D6663C5039}"/>
                  </a:ext>
                </a:extLst>
              </p:cNvPr>
              <p:cNvSpPr/>
              <p:nvPr/>
            </p:nvSpPr>
            <p:spPr>
              <a:xfrm rot="5400000">
                <a:off x="572193" y="413960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8" name="타원 37">
                <a:extLst>
                  <a:ext uri="{FF2B5EF4-FFF2-40B4-BE49-F238E27FC236}">
                    <a16:creationId xmlns:a16="http://schemas.microsoft.com/office/drawing/2014/main" id="{76635067-912F-4595-B5C6-33520E9F6684}"/>
                  </a:ext>
                </a:extLst>
              </p:cNvPr>
              <p:cNvSpPr/>
              <p:nvPr/>
            </p:nvSpPr>
            <p:spPr>
              <a:xfrm rot="5400000">
                <a:off x="292099" y="413960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9" name="타원 38">
                <a:extLst>
                  <a:ext uri="{FF2B5EF4-FFF2-40B4-BE49-F238E27FC236}">
                    <a16:creationId xmlns:a16="http://schemas.microsoft.com/office/drawing/2014/main" id="{C56206F2-FE49-4005-ACCA-DED03056B943}"/>
                  </a:ext>
                </a:extLst>
              </p:cNvPr>
              <p:cNvSpPr/>
              <p:nvPr/>
            </p:nvSpPr>
            <p:spPr>
              <a:xfrm rot="5400000">
                <a:off x="9535203" y="413960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0" name="타원 39">
                <a:extLst>
                  <a:ext uri="{FF2B5EF4-FFF2-40B4-BE49-F238E27FC236}">
                    <a16:creationId xmlns:a16="http://schemas.microsoft.com/office/drawing/2014/main" id="{D1A7EF95-CAFF-430F-8490-B46CF825A6F5}"/>
                  </a:ext>
                </a:extLst>
              </p:cNvPr>
              <p:cNvSpPr/>
              <p:nvPr/>
            </p:nvSpPr>
            <p:spPr>
              <a:xfrm rot="5400000">
                <a:off x="9255117" y="413960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1" name="타원 40">
                <a:extLst>
                  <a:ext uri="{FF2B5EF4-FFF2-40B4-BE49-F238E27FC236}">
                    <a16:creationId xmlns:a16="http://schemas.microsoft.com/office/drawing/2014/main" id="{B5CCB607-1FE2-48E4-9C64-6FFB537CD59D}"/>
                  </a:ext>
                </a:extLst>
              </p:cNvPr>
              <p:cNvSpPr/>
              <p:nvPr/>
            </p:nvSpPr>
            <p:spPr>
              <a:xfrm rot="5400000">
                <a:off x="8975023" y="413960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" name="타원 41">
                <a:extLst>
                  <a:ext uri="{FF2B5EF4-FFF2-40B4-BE49-F238E27FC236}">
                    <a16:creationId xmlns:a16="http://schemas.microsoft.com/office/drawing/2014/main" id="{59848C81-1E55-488E-9673-35BCAD3DBB4D}"/>
                  </a:ext>
                </a:extLst>
              </p:cNvPr>
              <p:cNvSpPr/>
              <p:nvPr/>
            </p:nvSpPr>
            <p:spPr>
              <a:xfrm rot="5400000">
                <a:off x="8694929" y="413960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3" name="타원 42">
                <a:extLst>
                  <a:ext uri="{FF2B5EF4-FFF2-40B4-BE49-F238E27FC236}">
                    <a16:creationId xmlns:a16="http://schemas.microsoft.com/office/drawing/2014/main" id="{B0E6F216-506F-4729-8CBB-93F6409FB12A}"/>
                  </a:ext>
                </a:extLst>
              </p:cNvPr>
              <p:cNvSpPr/>
              <p:nvPr/>
            </p:nvSpPr>
            <p:spPr>
              <a:xfrm rot="5400000">
                <a:off x="8414834" y="413960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4" name="타원 43">
                <a:extLst>
                  <a:ext uri="{FF2B5EF4-FFF2-40B4-BE49-F238E27FC236}">
                    <a16:creationId xmlns:a16="http://schemas.microsoft.com/office/drawing/2014/main" id="{BFC14835-3A77-45CE-9EEE-C7AA11383073}"/>
                  </a:ext>
                </a:extLst>
              </p:cNvPr>
              <p:cNvSpPr/>
              <p:nvPr/>
            </p:nvSpPr>
            <p:spPr>
              <a:xfrm rot="5400000">
                <a:off x="8134740" y="413960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5" name="타원 44">
                <a:extLst>
                  <a:ext uri="{FF2B5EF4-FFF2-40B4-BE49-F238E27FC236}">
                    <a16:creationId xmlns:a16="http://schemas.microsoft.com/office/drawing/2014/main" id="{B6867359-5DC5-428F-956B-90AAA4662B1E}"/>
                  </a:ext>
                </a:extLst>
              </p:cNvPr>
              <p:cNvSpPr/>
              <p:nvPr/>
            </p:nvSpPr>
            <p:spPr>
              <a:xfrm rot="5400000">
                <a:off x="7854646" y="413960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6" name="타원 45">
                <a:extLst>
                  <a:ext uri="{FF2B5EF4-FFF2-40B4-BE49-F238E27FC236}">
                    <a16:creationId xmlns:a16="http://schemas.microsoft.com/office/drawing/2014/main" id="{93E9E3E4-DD06-4BD8-BC7C-B2CB3BB7FCF2}"/>
                  </a:ext>
                </a:extLst>
              </p:cNvPr>
              <p:cNvSpPr/>
              <p:nvPr/>
            </p:nvSpPr>
            <p:spPr>
              <a:xfrm rot="5400000">
                <a:off x="7574551" y="413960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7" name="타원 46">
                <a:extLst>
                  <a:ext uri="{FF2B5EF4-FFF2-40B4-BE49-F238E27FC236}">
                    <a16:creationId xmlns:a16="http://schemas.microsoft.com/office/drawing/2014/main" id="{EBD261C8-C9A7-4673-8AA6-CB6AF2112647}"/>
                  </a:ext>
                </a:extLst>
              </p:cNvPr>
              <p:cNvSpPr/>
              <p:nvPr/>
            </p:nvSpPr>
            <p:spPr>
              <a:xfrm rot="5400000">
                <a:off x="7294457" y="413960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8" name="타원 47">
                <a:extLst>
                  <a:ext uri="{FF2B5EF4-FFF2-40B4-BE49-F238E27FC236}">
                    <a16:creationId xmlns:a16="http://schemas.microsoft.com/office/drawing/2014/main" id="{029C63DF-C167-44DF-901A-838EDE5F2715}"/>
                  </a:ext>
                </a:extLst>
              </p:cNvPr>
              <p:cNvSpPr/>
              <p:nvPr/>
            </p:nvSpPr>
            <p:spPr>
              <a:xfrm rot="5400000">
                <a:off x="7014363" y="413960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9" name="타원 48">
                <a:extLst>
                  <a:ext uri="{FF2B5EF4-FFF2-40B4-BE49-F238E27FC236}">
                    <a16:creationId xmlns:a16="http://schemas.microsoft.com/office/drawing/2014/main" id="{2AF12BD4-FEE3-4E37-A9FA-894F3E411093}"/>
                  </a:ext>
                </a:extLst>
              </p:cNvPr>
              <p:cNvSpPr/>
              <p:nvPr/>
            </p:nvSpPr>
            <p:spPr>
              <a:xfrm rot="5400000">
                <a:off x="6734268" y="413960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0" name="타원 49">
                <a:extLst>
                  <a:ext uri="{FF2B5EF4-FFF2-40B4-BE49-F238E27FC236}">
                    <a16:creationId xmlns:a16="http://schemas.microsoft.com/office/drawing/2014/main" id="{5A5638D1-CF66-48BE-AE87-C0251A6F4B99}"/>
                  </a:ext>
                </a:extLst>
              </p:cNvPr>
              <p:cNvSpPr/>
              <p:nvPr/>
            </p:nvSpPr>
            <p:spPr>
              <a:xfrm rot="5400000">
                <a:off x="6454174" y="4139604"/>
                <a:ext cx="78697" cy="7869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357" name="그룹 356">
            <a:extLst>
              <a:ext uri="{FF2B5EF4-FFF2-40B4-BE49-F238E27FC236}">
                <a16:creationId xmlns:a16="http://schemas.microsoft.com/office/drawing/2014/main" id="{8F74CC80-86EF-48DD-A0B6-95CE25242A92}"/>
              </a:ext>
            </a:extLst>
          </p:cNvPr>
          <p:cNvGrpSpPr/>
          <p:nvPr userDrawn="1"/>
        </p:nvGrpSpPr>
        <p:grpSpPr>
          <a:xfrm>
            <a:off x="205100" y="1"/>
            <a:ext cx="9423374" cy="158748"/>
            <a:chOff x="205100" y="1"/>
            <a:chExt cx="9423374" cy="158748"/>
          </a:xfrm>
        </p:grpSpPr>
        <p:sp>
          <p:nvSpPr>
            <p:cNvPr id="358" name="Freeform 8">
              <a:extLst>
                <a:ext uri="{FF2B5EF4-FFF2-40B4-BE49-F238E27FC236}">
                  <a16:creationId xmlns:a16="http://schemas.microsoft.com/office/drawing/2014/main" id="{4945D958-5549-4EEE-A739-1A428E04A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258" y="89797"/>
              <a:ext cx="219486" cy="68952"/>
            </a:xfrm>
            <a:custGeom>
              <a:avLst/>
              <a:gdLst>
                <a:gd name="T0" fmla="*/ 0 w 349"/>
                <a:gd name="T1" fmla="*/ 0 h 107"/>
                <a:gd name="T2" fmla="*/ 127 w 349"/>
                <a:gd name="T3" fmla="*/ 90 h 107"/>
                <a:gd name="T4" fmla="*/ 175 w 349"/>
                <a:gd name="T5" fmla="*/ 107 h 107"/>
                <a:gd name="T6" fmla="*/ 223 w 349"/>
                <a:gd name="T7" fmla="*/ 90 h 107"/>
                <a:gd name="T8" fmla="*/ 349 w 349"/>
                <a:gd name="T9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107">
                  <a:moveTo>
                    <a:pt x="0" y="0"/>
                  </a:moveTo>
                  <a:cubicBezTo>
                    <a:pt x="127" y="90"/>
                    <a:pt x="127" y="90"/>
                    <a:pt x="127" y="90"/>
                  </a:cubicBezTo>
                  <a:cubicBezTo>
                    <a:pt x="141" y="100"/>
                    <a:pt x="162" y="107"/>
                    <a:pt x="175" y="107"/>
                  </a:cubicBezTo>
                  <a:cubicBezTo>
                    <a:pt x="188" y="107"/>
                    <a:pt x="208" y="100"/>
                    <a:pt x="223" y="90"/>
                  </a:cubicBezTo>
                  <a:cubicBezTo>
                    <a:pt x="349" y="0"/>
                    <a:pt x="349" y="0"/>
                    <a:pt x="349" y="0"/>
                  </a:cubicBezTo>
                </a:path>
              </a:pathLst>
            </a:custGeom>
            <a:solidFill>
              <a:srgbClr val="004A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lt1"/>
                </a:solidFill>
              </a:endParaRPr>
            </a:p>
          </p:txBody>
        </p:sp>
        <p:sp>
          <p:nvSpPr>
            <p:cNvPr id="359" name="자유형: 도형 358">
              <a:extLst>
                <a:ext uri="{FF2B5EF4-FFF2-40B4-BE49-F238E27FC236}">
                  <a16:creationId xmlns:a16="http://schemas.microsoft.com/office/drawing/2014/main" id="{FC0588FC-2C44-4046-B2C5-1783F665B3C4}"/>
                </a:ext>
              </a:extLst>
            </p:cNvPr>
            <p:cNvSpPr/>
            <p:nvPr/>
          </p:nvSpPr>
          <p:spPr>
            <a:xfrm flipV="1">
              <a:off x="205100" y="1"/>
              <a:ext cx="9423374" cy="92364"/>
            </a:xfrm>
            <a:custGeom>
              <a:avLst/>
              <a:gdLst>
                <a:gd name="connsiteX0" fmla="*/ 0 w 9423374"/>
                <a:gd name="connsiteY0" fmla="*/ 92364 h 92364"/>
                <a:gd name="connsiteX1" fmla="*/ 77915 w 9423374"/>
                <a:gd name="connsiteY1" fmla="*/ 92364 h 92364"/>
                <a:gd name="connsiteX2" fmla="*/ 644455 w 9423374"/>
                <a:gd name="connsiteY2" fmla="*/ 92364 h 92364"/>
                <a:gd name="connsiteX3" fmla="*/ 644455 w 9423374"/>
                <a:gd name="connsiteY3" fmla="*/ 92363 h 92364"/>
                <a:gd name="connsiteX4" fmla="*/ 2806574 w 9423374"/>
                <a:gd name="connsiteY4" fmla="*/ 92363 h 92364"/>
                <a:gd name="connsiteX5" fmla="*/ 2806574 w 9423374"/>
                <a:gd name="connsiteY5" fmla="*/ 92364 h 92364"/>
                <a:gd name="connsiteX6" fmla="*/ 2884489 w 9423374"/>
                <a:gd name="connsiteY6" fmla="*/ 92364 h 92364"/>
                <a:gd name="connsiteX7" fmla="*/ 3451029 w 9423374"/>
                <a:gd name="connsiteY7" fmla="*/ 92364 h 92364"/>
                <a:gd name="connsiteX8" fmla="*/ 3451029 w 9423374"/>
                <a:gd name="connsiteY8" fmla="*/ 92363 h 92364"/>
                <a:gd name="connsiteX9" fmla="*/ 5972345 w 9423374"/>
                <a:gd name="connsiteY9" fmla="*/ 92363 h 92364"/>
                <a:gd name="connsiteX10" fmla="*/ 5972345 w 9423374"/>
                <a:gd name="connsiteY10" fmla="*/ 92364 h 92364"/>
                <a:gd name="connsiteX11" fmla="*/ 6538886 w 9423374"/>
                <a:gd name="connsiteY11" fmla="*/ 92364 h 92364"/>
                <a:gd name="connsiteX12" fmla="*/ 6616800 w 9423374"/>
                <a:gd name="connsiteY12" fmla="*/ 92364 h 92364"/>
                <a:gd name="connsiteX13" fmla="*/ 6616800 w 9423374"/>
                <a:gd name="connsiteY13" fmla="*/ 92363 h 92364"/>
                <a:gd name="connsiteX14" fmla="*/ 8778919 w 9423374"/>
                <a:gd name="connsiteY14" fmla="*/ 92363 h 92364"/>
                <a:gd name="connsiteX15" fmla="*/ 8778919 w 9423374"/>
                <a:gd name="connsiteY15" fmla="*/ 92364 h 92364"/>
                <a:gd name="connsiteX16" fmla="*/ 9345460 w 9423374"/>
                <a:gd name="connsiteY16" fmla="*/ 92364 h 92364"/>
                <a:gd name="connsiteX17" fmla="*/ 9423374 w 9423374"/>
                <a:gd name="connsiteY17" fmla="*/ 92364 h 92364"/>
                <a:gd name="connsiteX18" fmla="*/ 9403590 w 9423374"/>
                <a:gd name="connsiteY18" fmla="*/ 37786 h 92364"/>
                <a:gd name="connsiteX19" fmla="*/ 9335534 w 9423374"/>
                <a:gd name="connsiteY19" fmla="*/ 1 h 92364"/>
                <a:gd name="connsiteX20" fmla="*/ 9326905 w 9423374"/>
                <a:gd name="connsiteY20" fmla="*/ 1 h 92364"/>
                <a:gd name="connsiteX21" fmla="*/ 9326905 w 9423374"/>
                <a:gd name="connsiteY21" fmla="*/ 0 h 92364"/>
                <a:gd name="connsiteX22" fmla="*/ 6520331 w 9423374"/>
                <a:gd name="connsiteY22" fmla="*/ 0 h 92364"/>
                <a:gd name="connsiteX23" fmla="*/ 2903043 w 9423374"/>
                <a:gd name="connsiteY23" fmla="*/ 0 h 92364"/>
                <a:gd name="connsiteX24" fmla="*/ 96469 w 9423374"/>
                <a:gd name="connsiteY24" fmla="*/ 0 h 92364"/>
                <a:gd name="connsiteX25" fmla="*/ 96469 w 9423374"/>
                <a:gd name="connsiteY25" fmla="*/ 1 h 92364"/>
                <a:gd name="connsiteX26" fmla="*/ 87839 w 9423374"/>
                <a:gd name="connsiteY26" fmla="*/ 1 h 92364"/>
                <a:gd name="connsiteX27" fmla="*/ 19785 w 9423374"/>
                <a:gd name="connsiteY27" fmla="*/ 37786 h 92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9423374" h="92364">
                  <a:moveTo>
                    <a:pt x="0" y="92364"/>
                  </a:moveTo>
                  <a:lnTo>
                    <a:pt x="77915" y="92364"/>
                  </a:lnTo>
                  <a:lnTo>
                    <a:pt x="644455" y="92364"/>
                  </a:lnTo>
                  <a:lnTo>
                    <a:pt x="644455" y="92363"/>
                  </a:lnTo>
                  <a:lnTo>
                    <a:pt x="2806574" y="92363"/>
                  </a:lnTo>
                  <a:lnTo>
                    <a:pt x="2806574" y="92364"/>
                  </a:lnTo>
                  <a:lnTo>
                    <a:pt x="2884489" y="92364"/>
                  </a:lnTo>
                  <a:lnTo>
                    <a:pt x="3451029" y="92364"/>
                  </a:lnTo>
                  <a:lnTo>
                    <a:pt x="3451029" y="92363"/>
                  </a:lnTo>
                  <a:lnTo>
                    <a:pt x="5972345" y="92363"/>
                  </a:lnTo>
                  <a:lnTo>
                    <a:pt x="5972345" y="92364"/>
                  </a:lnTo>
                  <a:lnTo>
                    <a:pt x="6538886" y="92364"/>
                  </a:lnTo>
                  <a:lnTo>
                    <a:pt x="6616800" y="92364"/>
                  </a:lnTo>
                  <a:lnTo>
                    <a:pt x="6616800" y="92363"/>
                  </a:lnTo>
                  <a:lnTo>
                    <a:pt x="8778919" y="92363"/>
                  </a:lnTo>
                  <a:lnTo>
                    <a:pt x="8778919" y="92364"/>
                  </a:lnTo>
                  <a:lnTo>
                    <a:pt x="9345460" y="92364"/>
                  </a:lnTo>
                  <a:lnTo>
                    <a:pt x="9423374" y="92364"/>
                  </a:lnTo>
                  <a:lnTo>
                    <a:pt x="9403590" y="37786"/>
                  </a:lnTo>
                  <a:cubicBezTo>
                    <a:pt x="9392762" y="11352"/>
                    <a:pt x="9365244" y="1"/>
                    <a:pt x="9335534" y="1"/>
                  </a:cubicBezTo>
                  <a:lnTo>
                    <a:pt x="9326905" y="1"/>
                  </a:lnTo>
                  <a:lnTo>
                    <a:pt x="9326905" y="0"/>
                  </a:lnTo>
                  <a:lnTo>
                    <a:pt x="6520331" y="0"/>
                  </a:lnTo>
                  <a:lnTo>
                    <a:pt x="2903043" y="0"/>
                  </a:lnTo>
                  <a:lnTo>
                    <a:pt x="96469" y="0"/>
                  </a:lnTo>
                  <a:lnTo>
                    <a:pt x="96469" y="1"/>
                  </a:lnTo>
                  <a:lnTo>
                    <a:pt x="87839" y="1"/>
                  </a:lnTo>
                  <a:cubicBezTo>
                    <a:pt x="58130" y="1"/>
                    <a:pt x="30611" y="11352"/>
                    <a:pt x="19785" y="37786"/>
                  </a:cubicBezTo>
                  <a:close/>
                </a:path>
              </a:pathLst>
            </a:custGeom>
            <a:gradFill>
              <a:gsLst>
                <a:gs pos="0">
                  <a:srgbClr val="0A6CD8"/>
                </a:gs>
                <a:gs pos="100000">
                  <a:srgbClr val="0B79F3"/>
                </a:gs>
                <a:gs pos="49000">
                  <a:srgbClr val="00489A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34225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마스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8B1CF97D-8276-426C-BCA2-FE2CBFBE6127}"/>
              </a:ext>
            </a:extLst>
          </p:cNvPr>
          <p:cNvCxnSpPr>
            <a:cxnSpLocks/>
          </p:cNvCxnSpPr>
          <p:nvPr userDrawn="1"/>
        </p:nvCxnSpPr>
        <p:spPr>
          <a:xfrm>
            <a:off x="363019" y="0"/>
            <a:ext cx="0" cy="881063"/>
          </a:xfrm>
          <a:prstGeom prst="line">
            <a:avLst/>
          </a:prstGeom>
          <a:ln w="19050">
            <a:solidFill>
              <a:srgbClr val="0A6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E605AFE8-5E21-49E6-A8EC-E0C3D85D9D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278" y="607258"/>
            <a:ext cx="7116372" cy="369332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ko-KR" altLang="en-US" sz="2400" b="1" spc="-200" baseline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ko-KR" altLang="en-US"/>
              <a:t>마스터 내용을 입력해주세요</a:t>
            </a:r>
            <a:r>
              <a:rPr lang="en-US" altLang="ko-KR"/>
              <a:t>.</a:t>
            </a:r>
            <a:endParaRPr lang="ko-KR" alt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B6C38E0-4965-4B75-BB4B-950E12620F49}"/>
              </a:ext>
            </a:extLst>
          </p:cNvPr>
          <p:cNvSpPr txBox="1">
            <a:spLocks/>
          </p:cNvSpPr>
          <p:nvPr userDrawn="1"/>
        </p:nvSpPr>
        <p:spPr>
          <a:xfrm>
            <a:off x="4872048" y="6615956"/>
            <a:ext cx="16190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5F9ED72-484E-4722-A3BA-6EB04958AF04}" type="slidenum">
              <a:rPr lang="ko-KR" altLang="en-US" sz="1000" smtClean="0">
                <a:gradFill>
                  <a:gsLst>
                    <a:gs pos="100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rPr>
              <a:pPr algn="ctr"/>
              <a:t>‹#›</a:t>
            </a:fld>
            <a:endParaRPr lang="ko-KR" altLang="en-US" sz="1000">
              <a:gradFill>
                <a:gsLst>
                  <a:gs pos="100000">
                    <a:schemeClr val="bg1">
                      <a:lumMod val="6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</a:gradFill>
            </a:endParaRPr>
          </a:p>
        </p:txBody>
      </p:sp>
      <p:grpSp>
        <p:nvGrpSpPr>
          <p:cNvPr id="15" name="Group 9">
            <a:extLst>
              <a:ext uri="{FF2B5EF4-FFF2-40B4-BE49-F238E27FC236}">
                <a16:creationId xmlns:a16="http://schemas.microsoft.com/office/drawing/2014/main" id="{F472C9AB-888E-408A-982A-DC6D4041046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706287" y="628233"/>
            <a:ext cx="1675838" cy="243724"/>
            <a:chOff x="1708" y="1954"/>
            <a:chExt cx="2826" cy="411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C5CC5627-94F9-431E-9884-B390CF57F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1" y="1959"/>
              <a:ext cx="117" cy="66"/>
            </a:xfrm>
            <a:custGeom>
              <a:avLst/>
              <a:gdLst>
                <a:gd name="T0" fmla="*/ 117 w 117"/>
                <a:gd name="T1" fmla="*/ 32 h 66"/>
                <a:gd name="T2" fmla="*/ 31 w 117"/>
                <a:gd name="T3" fmla="*/ 32 h 66"/>
                <a:gd name="T4" fmla="*/ 31 w 117"/>
                <a:gd name="T5" fmla="*/ 0 h 66"/>
                <a:gd name="T6" fmla="*/ 0 w 117"/>
                <a:gd name="T7" fmla="*/ 0 h 66"/>
                <a:gd name="T8" fmla="*/ 0 w 117"/>
                <a:gd name="T9" fmla="*/ 66 h 66"/>
                <a:gd name="T10" fmla="*/ 117 w 117"/>
                <a:gd name="T11" fmla="*/ 66 h 66"/>
                <a:gd name="T12" fmla="*/ 117 w 117"/>
                <a:gd name="T13" fmla="*/ 3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66">
                  <a:moveTo>
                    <a:pt x="117" y="32"/>
                  </a:moveTo>
                  <a:lnTo>
                    <a:pt x="31" y="32"/>
                  </a:lnTo>
                  <a:lnTo>
                    <a:pt x="31" y="0"/>
                  </a:lnTo>
                  <a:lnTo>
                    <a:pt x="0" y="0"/>
                  </a:lnTo>
                  <a:lnTo>
                    <a:pt x="0" y="66"/>
                  </a:lnTo>
                  <a:lnTo>
                    <a:pt x="117" y="66"/>
                  </a:lnTo>
                  <a:lnTo>
                    <a:pt x="117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0DFBA58E-C760-4782-90DC-FC70F6E26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" y="1991"/>
              <a:ext cx="74" cy="159"/>
            </a:xfrm>
            <a:custGeom>
              <a:avLst/>
              <a:gdLst>
                <a:gd name="T0" fmla="*/ 31 w 74"/>
                <a:gd name="T1" fmla="*/ 0 h 159"/>
                <a:gd name="T2" fmla="*/ 0 w 74"/>
                <a:gd name="T3" fmla="*/ 0 h 159"/>
                <a:gd name="T4" fmla="*/ 0 w 74"/>
                <a:gd name="T5" fmla="*/ 159 h 159"/>
                <a:gd name="T6" fmla="*/ 31 w 74"/>
                <a:gd name="T7" fmla="*/ 159 h 159"/>
                <a:gd name="T8" fmla="*/ 31 w 74"/>
                <a:gd name="T9" fmla="*/ 101 h 159"/>
                <a:gd name="T10" fmla="*/ 74 w 74"/>
                <a:gd name="T11" fmla="*/ 101 h 159"/>
                <a:gd name="T12" fmla="*/ 74 w 74"/>
                <a:gd name="T13" fmla="*/ 67 h 159"/>
                <a:gd name="T14" fmla="*/ 31 w 74"/>
                <a:gd name="T15" fmla="*/ 67 h 159"/>
                <a:gd name="T16" fmla="*/ 31 w 74"/>
                <a:gd name="T17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159">
                  <a:moveTo>
                    <a:pt x="31" y="0"/>
                  </a:moveTo>
                  <a:lnTo>
                    <a:pt x="0" y="0"/>
                  </a:lnTo>
                  <a:lnTo>
                    <a:pt x="0" y="159"/>
                  </a:lnTo>
                  <a:lnTo>
                    <a:pt x="31" y="159"/>
                  </a:lnTo>
                  <a:lnTo>
                    <a:pt x="31" y="101"/>
                  </a:lnTo>
                  <a:lnTo>
                    <a:pt x="74" y="101"/>
                  </a:lnTo>
                  <a:lnTo>
                    <a:pt x="74" y="67"/>
                  </a:lnTo>
                  <a:lnTo>
                    <a:pt x="31" y="67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10CE57DE-19A5-43AF-B925-75A0089116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61" y="2037"/>
              <a:ext cx="102" cy="104"/>
            </a:xfrm>
            <a:custGeom>
              <a:avLst/>
              <a:gdLst>
                <a:gd name="T0" fmla="*/ 21 w 43"/>
                <a:gd name="T1" fmla="*/ 43 h 43"/>
                <a:gd name="T2" fmla="*/ 43 w 43"/>
                <a:gd name="T3" fmla="*/ 22 h 43"/>
                <a:gd name="T4" fmla="*/ 21 w 43"/>
                <a:gd name="T5" fmla="*/ 0 h 43"/>
                <a:gd name="T6" fmla="*/ 0 w 43"/>
                <a:gd name="T7" fmla="*/ 22 h 43"/>
                <a:gd name="T8" fmla="*/ 21 w 43"/>
                <a:gd name="T9" fmla="*/ 43 h 43"/>
                <a:gd name="T10" fmla="*/ 21 w 43"/>
                <a:gd name="T11" fmla="*/ 13 h 43"/>
                <a:gd name="T12" fmla="*/ 30 w 43"/>
                <a:gd name="T13" fmla="*/ 22 h 43"/>
                <a:gd name="T14" fmla="*/ 21 w 43"/>
                <a:gd name="T15" fmla="*/ 30 h 43"/>
                <a:gd name="T16" fmla="*/ 13 w 43"/>
                <a:gd name="T17" fmla="*/ 22 h 43"/>
                <a:gd name="T18" fmla="*/ 21 w 43"/>
                <a:gd name="T1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3">
                  <a:moveTo>
                    <a:pt x="21" y="43"/>
                  </a:moveTo>
                  <a:cubicBezTo>
                    <a:pt x="33" y="43"/>
                    <a:pt x="43" y="34"/>
                    <a:pt x="43" y="22"/>
                  </a:cubicBezTo>
                  <a:cubicBezTo>
                    <a:pt x="43" y="10"/>
                    <a:pt x="33" y="0"/>
                    <a:pt x="21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3"/>
                    <a:pt x="21" y="43"/>
                  </a:cubicBezTo>
                  <a:close/>
                  <a:moveTo>
                    <a:pt x="21" y="13"/>
                  </a:moveTo>
                  <a:cubicBezTo>
                    <a:pt x="26" y="13"/>
                    <a:pt x="30" y="17"/>
                    <a:pt x="30" y="22"/>
                  </a:cubicBezTo>
                  <a:cubicBezTo>
                    <a:pt x="30" y="26"/>
                    <a:pt x="26" y="30"/>
                    <a:pt x="21" y="30"/>
                  </a:cubicBezTo>
                  <a:cubicBezTo>
                    <a:pt x="17" y="30"/>
                    <a:pt x="13" y="26"/>
                    <a:pt x="13" y="22"/>
                  </a:cubicBezTo>
                  <a:cubicBezTo>
                    <a:pt x="13" y="17"/>
                    <a:pt x="17" y="13"/>
                    <a:pt x="21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B24036A4-BEF0-4EE3-8417-FFB31ED2A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" y="2153"/>
              <a:ext cx="169" cy="70"/>
            </a:xfrm>
            <a:custGeom>
              <a:avLst/>
              <a:gdLst>
                <a:gd name="T0" fmla="*/ 34 w 169"/>
                <a:gd name="T1" fmla="*/ 0 h 70"/>
                <a:gd name="T2" fmla="*/ 0 w 169"/>
                <a:gd name="T3" fmla="*/ 0 h 70"/>
                <a:gd name="T4" fmla="*/ 0 w 169"/>
                <a:gd name="T5" fmla="*/ 70 h 70"/>
                <a:gd name="T6" fmla="*/ 169 w 169"/>
                <a:gd name="T7" fmla="*/ 70 h 70"/>
                <a:gd name="T8" fmla="*/ 169 w 169"/>
                <a:gd name="T9" fmla="*/ 38 h 70"/>
                <a:gd name="T10" fmla="*/ 34 w 169"/>
                <a:gd name="T11" fmla="*/ 38 h 70"/>
                <a:gd name="T12" fmla="*/ 34 w 169"/>
                <a:gd name="T1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70">
                  <a:moveTo>
                    <a:pt x="34" y="0"/>
                  </a:moveTo>
                  <a:lnTo>
                    <a:pt x="0" y="0"/>
                  </a:lnTo>
                  <a:lnTo>
                    <a:pt x="0" y="70"/>
                  </a:lnTo>
                  <a:lnTo>
                    <a:pt x="169" y="70"/>
                  </a:lnTo>
                  <a:lnTo>
                    <a:pt x="169" y="38"/>
                  </a:lnTo>
                  <a:lnTo>
                    <a:pt x="34" y="3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AB680305-2BEE-446D-924F-760A57BDC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7" y="2104"/>
              <a:ext cx="197" cy="107"/>
            </a:xfrm>
            <a:custGeom>
              <a:avLst/>
              <a:gdLst>
                <a:gd name="T0" fmla="*/ 107 w 197"/>
                <a:gd name="T1" fmla="*/ 0 h 107"/>
                <a:gd name="T2" fmla="*/ 73 w 197"/>
                <a:gd name="T3" fmla="*/ 0 h 107"/>
                <a:gd name="T4" fmla="*/ 73 w 197"/>
                <a:gd name="T5" fmla="*/ 75 h 107"/>
                <a:gd name="T6" fmla="*/ 0 w 197"/>
                <a:gd name="T7" fmla="*/ 75 h 107"/>
                <a:gd name="T8" fmla="*/ 0 w 197"/>
                <a:gd name="T9" fmla="*/ 107 h 107"/>
                <a:gd name="T10" fmla="*/ 197 w 197"/>
                <a:gd name="T11" fmla="*/ 107 h 107"/>
                <a:gd name="T12" fmla="*/ 197 w 197"/>
                <a:gd name="T13" fmla="*/ 75 h 107"/>
                <a:gd name="T14" fmla="*/ 107 w 197"/>
                <a:gd name="T15" fmla="*/ 75 h 107"/>
                <a:gd name="T16" fmla="*/ 107 w 197"/>
                <a:gd name="T1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" h="107">
                  <a:moveTo>
                    <a:pt x="107" y="0"/>
                  </a:moveTo>
                  <a:lnTo>
                    <a:pt x="73" y="0"/>
                  </a:lnTo>
                  <a:lnTo>
                    <a:pt x="73" y="75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197" y="107"/>
                  </a:lnTo>
                  <a:lnTo>
                    <a:pt x="197" y="75"/>
                  </a:lnTo>
                  <a:lnTo>
                    <a:pt x="107" y="75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B6CD9174-911B-47DC-9138-08D4CABD7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9" y="2000"/>
              <a:ext cx="173" cy="141"/>
            </a:xfrm>
            <a:custGeom>
              <a:avLst/>
              <a:gdLst>
                <a:gd name="T0" fmla="*/ 142 w 173"/>
                <a:gd name="T1" fmla="*/ 141 h 141"/>
                <a:gd name="T2" fmla="*/ 173 w 173"/>
                <a:gd name="T3" fmla="*/ 141 h 141"/>
                <a:gd name="T4" fmla="*/ 173 w 173"/>
                <a:gd name="T5" fmla="*/ 0 h 141"/>
                <a:gd name="T6" fmla="*/ 0 w 173"/>
                <a:gd name="T7" fmla="*/ 0 h 141"/>
                <a:gd name="T8" fmla="*/ 0 w 173"/>
                <a:gd name="T9" fmla="*/ 32 h 141"/>
                <a:gd name="T10" fmla="*/ 142 w 173"/>
                <a:gd name="T11" fmla="*/ 32 h 141"/>
                <a:gd name="T12" fmla="*/ 142 w 173"/>
                <a:gd name="T13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" h="141">
                  <a:moveTo>
                    <a:pt x="142" y="141"/>
                  </a:moveTo>
                  <a:lnTo>
                    <a:pt x="173" y="141"/>
                  </a:lnTo>
                  <a:lnTo>
                    <a:pt x="173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142" y="32"/>
                  </a:lnTo>
                  <a:lnTo>
                    <a:pt x="142" y="1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52966C49-9834-4D5F-A7F6-E1E132D9A3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" y="2083"/>
              <a:ext cx="185" cy="135"/>
            </a:xfrm>
            <a:custGeom>
              <a:avLst/>
              <a:gdLst>
                <a:gd name="T0" fmla="*/ 0 w 185"/>
                <a:gd name="T1" fmla="*/ 33 h 135"/>
                <a:gd name="T2" fmla="*/ 71 w 185"/>
                <a:gd name="T3" fmla="*/ 33 h 135"/>
                <a:gd name="T4" fmla="*/ 71 w 185"/>
                <a:gd name="T5" fmla="*/ 50 h 135"/>
                <a:gd name="T6" fmla="*/ 0 w 185"/>
                <a:gd name="T7" fmla="*/ 50 h 135"/>
                <a:gd name="T8" fmla="*/ 0 w 185"/>
                <a:gd name="T9" fmla="*/ 84 h 135"/>
                <a:gd name="T10" fmla="*/ 152 w 185"/>
                <a:gd name="T11" fmla="*/ 84 h 135"/>
                <a:gd name="T12" fmla="*/ 152 w 185"/>
                <a:gd name="T13" fmla="*/ 135 h 135"/>
                <a:gd name="T14" fmla="*/ 185 w 185"/>
                <a:gd name="T15" fmla="*/ 135 h 135"/>
                <a:gd name="T16" fmla="*/ 185 w 185"/>
                <a:gd name="T17" fmla="*/ 50 h 135"/>
                <a:gd name="T18" fmla="*/ 102 w 185"/>
                <a:gd name="T19" fmla="*/ 50 h 135"/>
                <a:gd name="T20" fmla="*/ 102 w 185"/>
                <a:gd name="T21" fmla="*/ 33 h 135"/>
                <a:gd name="T22" fmla="*/ 185 w 185"/>
                <a:gd name="T23" fmla="*/ 33 h 135"/>
                <a:gd name="T24" fmla="*/ 185 w 185"/>
                <a:gd name="T25" fmla="*/ 0 h 135"/>
                <a:gd name="T26" fmla="*/ 0 w 185"/>
                <a:gd name="T27" fmla="*/ 0 h 135"/>
                <a:gd name="T28" fmla="*/ 0 w 185"/>
                <a:gd name="T29" fmla="*/ 3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" h="135">
                  <a:moveTo>
                    <a:pt x="0" y="33"/>
                  </a:moveTo>
                  <a:lnTo>
                    <a:pt x="71" y="33"/>
                  </a:lnTo>
                  <a:lnTo>
                    <a:pt x="71" y="50"/>
                  </a:lnTo>
                  <a:lnTo>
                    <a:pt x="0" y="50"/>
                  </a:lnTo>
                  <a:lnTo>
                    <a:pt x="0" y="84"/>
                  </a:lnTo>
                  <a:lnTo>
                    <a:pt x="152" y="84"/>
                  </a:lnTo>
                  <a:lnTo>
                    <a:pt x="152" y="135"/>
                  </a:lnTo>
                  <a:lnTo>
                    <a:pt x="185" y="135"/>
                  </a:lnTo>
                  <a:lnTo>
                    <a:pt x="185" y="50"/>
                  </a:lnTo>
                  <a:lnTo>
                    <a:pt x="102" y="50"/>
                  </a:lnTo>
                  <a:lnTo>
                    <a:pt x="102" y="33"/>
                  </a:lnTo>
                  <a:lnTo>
                    <a:pt x="185" y="33"/>
                  </a:lnTo>
                  <a:lnTo>
                    <a:pt x="185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88258314-0126-496C-B3A3-E7A539FCF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" y="2000"/>
              <a:ext cx="185" cy="73"/>
            </a:xfrm>
            <a:custGeom>
              <a:avLst/>
              <a:gdLst>
                <a:gd name="T0" fmla="*/ 0 w 185"/>
                <a:gd name="T1" fmla="*/ 32 h 73"/>
                <a:gd name="T2" fmla="*/ 152 w 185"/>
                <a:gd name="T3" fmla="*/ 32 h 73"/>
                <a:gd name="T4" fmla="*/ 152 w 185"/>
                <a:gd name="T5" fmla="*/ 73 h 73"/>
                <a:gd name="T6" fmla="*/ 185 w 185"/>
                <a:gd name="T7" fmla="*/ 73 h 73"/>
                <a:gd name="T8" fmla="*/ 185 w 185"/>
                <a:gd name="T9" fmla="*/ 0 h 73"/>
                <a:gd name="T10" fmla="*/ 0 w 185"/>
                <a:gd name="T11" fmla="*/ 0 h 73"/>
                <a:gd name="T12" fmla="*/ 0 w 185"/>
                <a:gd name="T13" fmla="*/ 3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73">
                  <a:moveTo>
                    <a:pt x="0" y="32"/>
                  </a:moveTo>
                  <a:lnTo>
                    <a:pt x="152" y="32"/>
                  </a:lnTo>
                  <a:lnTo>
                    <a:pt x="152" y="73"/>
                  </a:lnTo>
                  <a:lnTo>
                    <a:pt x="185" y="73"/>
                  </a:lnTo>
                  <a:lnTo>
                    <a:pt x="185" y="0"/>
                  </a:lnTo>
                  <a:lnTo>
                    <a:pt x="0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7516F00E-BB90-4165-827C-E457C4AD5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7" y="2104"/>
              <a:ext cx="200" cy="107"/>
            </a:xfrm>
            <a:custGeom>
              <a:avLst/>
              <a:gdLst>
                <a:gd name="T0" fmla="*/ 133 w 200"/>
                <a:gd name="T1" fmla="*/ 0 h 107"/>
                <a:gd name="T2" fmla="*/ 102 w 200"/>
                <a:gd name="T3" fmla="*/ 0 h 107"/>
                <a:gd name="T4" fmla="*/ 102 w 200"/>
                <a:gd name="T5" fmla="*/ 75 h 107"/>
                <a:gd name="T6" fmla="*/ 71 w 200"/>
                <a:gd name="T7" fmla="*/ 75 h 107"/>
                <a:gd name="T8" fmla="*/ 71 w 200"/>
                <a:gd name="T9" fmla="*/ 0 h 107"/>
                <a:gd name="T10" fmla="*/ 40 w 200"/>
                <a:gd name="T11" fmla="*/ 0 h 107"/>
                <a:gd name="T12" fmla="*/ 40 w 200"/>
                <a:gd name="T13" fmla="*/ 75 h 107"/>
                <a:gd name="T14" fmla="*/ 0 w 200"/>
                <a:gd name="T15" fmla="*/ 75 h 107"/>
                <a:gd name="T16" fmla="*/ 0 w 200"/>
                <a:gd name="T17" fmla="*/ 107 h 107"/>
                <a:gd name="T18" fmla="*/ 200 w 200"/>
                <a:gd name="T19" fmla="*/ 107 h 107"/>
                <a:gd name="T20" fmla="*/ 200 w 200"/>
                <a:gd name="T21" fmla="*/ 75 h 107"/>
                <a:gd name="T22" fmla="*/ 133 w 200"/>
                <a:gd name="T23" fmla="*/ 75 h 107"/>
                <a:gd name="T24" fmla="*/ 133 w 200"/>
                <a:gd name="T25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" h="107">
                  <a:moveTo>
                    <a:pt x="133" y="0"/>
                  </a:moveTo>
                  <a:lnTo>
                    <a:pt x="102" y="0"/>
                  </a:lnTo>
                  <a:lnTo>
                    <a:pt x="102" y="75"/>
                  </a:lnTo>
                  <a:lnTo>
                    <a:pt x="71" y="75"/>
                  </a:lnTo>
                  <a:lnTo>
                    <a:pt x="71" y="0"/>
                  </a:lnTo>
                  <a:lnTo>
                    <a:pt x="40" y="0"/>
                  </a:lnTo>
                  <a:lnTo>
                    <a:pt x="40" y="75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200" y="107"/>
                  </a:lnTo>
                  <a:lnTo>
                    <a:pt x="200" y="75"/>
                  </a:lnTo>
                  <a:lnTo>
                    <a:pt x="133" y="75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C67F667B-3A11-40EF-8B67-BF94E636D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1" y="2000"/>
              <a:ext cx="164" cy="141"/>
            </a:xfrm>
            <a:custGeom>
              <a:avLst/>
              <a:gdLst>
                <a:gd name="T0" fmla="*/ 133 w 164"/>
                <a:gd name="T1" fmla="*/ 141 h 141"/>
                <a:gd name="T2" fmla="*/ 164 w 164"/>
                <a:gd name="T3" fmla="*/ 141 h 141"/>
                <a:gd name="T4" fmla="*/ 164 w 164"/>
                <a:gd name="T5" fmla="*/ 0 h 141"/>
                <a:gd name="T6" fmla="*/ 0 w 164"/>
                <a:gd name="T7" fmla="*/ 0 h 141"/>
                <a:gd name="T8" fmla="*/ 0 w 164"/>
                <a:gd name="T9" fmla="*/ 32 h 141"/>
                <a:gd name="T10" fmla="*/ 133 w 164"/>
                <a:gd name="T11" fmla="*/ 32 h 141"/>
                <a:gd name="T12" fmla="*/ 133 w 164"/>
                <a:gd name="T13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" h="141">
                  <a:moveTo>
                    <a:pt x="133" y="141"/>
                  </a:moveTo>
                  <a:lnTo>
                    <a:pt x="164" y="141"/>
                  </a:lnTo>
                  <a:lnTo>
                    <a:pt x="164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133" y="32"/>
                  </a:lnTo>
                  <a:lnTo>
                    <a:pt x="133" y="1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F77C582F-966E-4464-9916-503626583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1" y="2000"/>
              <a:ext cx="197" cy="211"/>
            </a:xfrm>
            <a:custGeom>
              <a:avLst/>
              <a:gdLst>
                <a:gd name="T0" fmla="*/ 114 w 197"/>
                <a:gd name="T1" fmla="*/ 124 h 211"/>
                <a:gd name="T2" fmla="*/ 185 w 197"/>
                <a:gd name="T3" fmla="*/ 124 h 211"/>
                <a:gd name="T4" fmla="*/ 185 w 197"/>
                <a:gd name="T5" fmla="*/ 92 h 211"/>
                <a:gd name="T6" fmla="*/ 45 w 197"/>
                <a:gd name="T7" fmla="*/ 92 h 211"/>
                <a:gd name="T8" fmla="*/ 45 w 197"/>
                <a:gd name="T9" fmla="*/ 0 h 211"/>
                <a:gd name="T10" fmla="*/ 12 w 197"/>
                <a:gd name="T11" fmla="*/ 0 h 211"/>
                <a:gd name="T12" fmla="*/ 12 w 197"/>
                <a:gd name="T13" fmla="*/ 124 h 211"/>
                <a:gd name="T14" fmla="*/ 83 w 197"/>
                <a:gd name="T15" fmla="*/ 124 h 211"/>
                <a:gd name="T16" fmla="*/ 83 w 197"/>
                <a:gd name="T17" fmla="*/ 179 h 211"/>
                <a:gd name="T18" fmla="*/ 0 w 197"/>
                <a:gd name="T19" fmla="*/ 179 h 211"/>
                <a:gd name="T20" fmla="*/ 0 w 197"/>
                <a:gd name="T21" fmla="*/ 211 h 211"/>
                <a:gd name="T22" fmla="*/ 197 w 197"/>
                <a:gd name="T23" fmla="*/ 211 h 211"/>
                <a:gd name="T24" fmla="*/ 197 w 197"/>
                <a:gd name="T25" fmla="*/ 179 h 211"/>
                <a:gd name="T26" fmla="*/ 114 w 197"/>
                <a:gd name="T27" fmla="*/ 179 h 211"/>
                <a:gd name="T28" fmla="*/ 114 w 197"/>
                <a:gd name="T29" fmla="*/ 12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7" h="211">
                  <a:moveTo>
                    <a:pt x="114" y="124"/>
                  </a:moveTo>
                  <a:lnTo>
                    <a:pt x="185" y="124"/>
                  </a:lnTo>
                  <a:lnTo>
                    <a:pt x="185" y="92"/>
                  </a:lnTo>
                  <a:lnTo>
                    <a:pt x="45" y="92"/>
                  </a:lnTo>
                  <a:lnTo>
                    <a:pt x="45" y="0"/>
                  </a:lnTo>
                  <a:lnTo>
                    <a:pt x="12" y="0"/>
                  </a:lnTo>
                  <a:lnTo>
                    <a:pt x="12" y="124"/>
                  </a:lnTo>
                  <a:lnTo>
                    <a:pt x="83" y="124"/>
                  </a:lnTo>
                  <a:lnTo>
                    <a:pt x="83" y="179"/>
                  </a:lnTo>
                  <a:lnTo>
                    <a:pt x="0" y="179"/>
                  </a:lnTo>
                  <a:lnTo>
                    <a:pt x="0" y="211"/>
                  </a:lnTo>
                  <a:lnTo>
                    <a:pt x="197" y="211"/>
                  </a:lnTo>
                  <a:lnTo>
                    <a:pt x="197" y="179"/>
                  </a:lnTo>
                  <a:lnTo>
                    <a:pt x="114" y="179"/>
                  </a:lnTo>
                  <a:lnTo>
                    <a:pt x="114" y="1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5172A033-D6FE-4396-A2D0-1DB92F293F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16" y="2099"/>
              <a:ext cx="197" cy="141"/>
            </a:xfrm>
            <a:custGeom>
              <a:avLst/>
              <a:gdLst>
                <a:gd name="T0" fmla="*/ 0 w 197"/>
                <a:gd name="T1" fmla="*/ 34 h 141"/>
                <a:gd name="T2" fmla="*/ 48 w 197"/>
                <a:gd name="T3" fmla="*/ 34 h 141"/>
                <a:gd name="T4" fmla="*/ 48 w 197"/>
                <a:gd name="T5" fmla="*/ 56 h 141"/>
                <a:gd name="T6" fmla="*/ 10 w 197"/>
                <a:gd name="T7" fmla="*/ 56 h 141"/>
                <a:gd name="T8" fmla="*/ 10 w 197"/>
                <a:gd name="T9" fmla="*/ 90 h 141"/>
                <a:gd name="T10" fmla="*/ 159 w 197"/>
                <a:gd name="T11" fmla="*/ 90 h 141"/>
                <a:gd name="T12" fmla="*/ 159 w 197"/>
                <a:gd name="T13" fmla="*/ 141 h 141"/>
                <a:gd name="T14" fmla="*/ 190 w 197"/>
                <a:gd name="T15" fmla="*/ 141 h 141"/>
                <a:gd name="T16" fmla="*/ 190 w 197"/>
                <a:gd name="T17" fmla="*/ 56 h 141"/>
                <a:gd name="T18" fmla="*/ 150 w 197"/>
                <a:gd name="T19" fmla="*/ 56 h 141"/>
                <a:gd name="T20" fmla="*/ 150 w 197"/>
                <a:gd name="T21" fmla="*/ 34 h 141"/>
                <a:gd name="T22" fmla="*/ 197 w 197"/>
                <a:gd name="T23" fmla="*/ 34 h 141"/>
                <a:gd name="T24" fmla="*/ 197 w 197"/>
                <a:gd name="T25" fmla="*/ 0 h 141"/>
                <a:gd name="T26" fmla="*/ 0 w 197"/>
                <a:gd name="T27" fmla="*/ 0 h 141"/>
                <a:gd name="T28" fmla="*/ 0 w 197"/>
                <a:gd name="T29" fmla="*/ 34 h 141"/>
                <a:gd name="T30" fmla="*/ 81 w 197"/>
                <a:gd name="T31" fmla="*/ 34 h 141"/>
                <a:gd name="T32" fmla="*/ 119 w 197"/>
                <a:gd name="T33" fmla="*/ 34 h 141"/>
                <a:gd name="T34" fmla="*/ 119 w 197"/>
                <a:gd name="T35" fmla="*/ 56 h 141"/>
                <a:gd name="T36" fmla="*/ 81 w 197"/>
                <a:gd name="T37" fmla="*/ 56 h 141"/>
                <a:gd name="T38" fmla="*/ 81 w 197"/>
                <a:gd name="T39" fmla="*/ 3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7" h="141">
                  <a:moveTo>
                    <a:pt x="0" y="34"/>
                  </a:moveTo>
                  <a:lnTo>
                    <a:pt x="48" y="34"/>
                  </a:lnTo>
                  <a:lnTo>
                    <a:pt x="48" y="56"/>
                  </a:lnTo>
                  <a:lnTo>
                    <a:pt x="10" y="56"/>
                  </a:lnTo>
                  <a:lnTo>
                    <a:pt x="10" y="90"/>
                  </a:lnTo>
                  <a:lnTo>
                    <a:pt x="159" y="90"/>
                  </a:lnTo>
                  <a:lnTo>
                    <a:pt x="159" y="141"/>
                  </a:lnTo>
                  <a:lnTo>
                    <a:pt x="190" y="141"/>
                  </a:lnTo>
                  <a:lnTo>
                    <a:pt x="190" y="56"/>
                  </a:lnTo>
                  <a:lnTo>
                    <a:pt x="150" y="56"/>
                  </a:lnTo>
                  <a:lnTo>
                    <a:pt x="150" y="34"/>
                  </a:lnTo>
                  <a:lnTo>
                    <a:pt x="197" y="34"/>
                  </a:lnTo>
                  <a:lnTo>
                    <a:pt x="197" y="0"/>
                  </a:lnTo>
                  <a:lnTo>
                    <a:pt x="0" y="0"/>
                  </a:lnTo>
                  <a:lnTo>
                    <a:pt x="0" y="34"/>
                  </a:lnTo>
                  <a:close/>
                  <a:moveTo>
                    <a:pt x="81" y="34"/>
                  </a:moveTo>
                  <a:lnTo>
                    <a:pt x="119" y="34"/>
                  </a:lnTo>
                  <a:lnTo>
                    <a:pt x="119" y="56"/>
                  </a:lnTo>
                  <a:lnTo>
                    <a:pt x="81" y="56"/>
                  </a:lnTo>
                  <a:lnTo>
                    <a:pt x="81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66452C66-DA02-4714-9E9B-569F6901E6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9" y="1976"/>
              <a:ext cx="114" cy="116"/>
            </a:xfrm>
            <a:custGeom>
              <a:avLst/>
              <a:gdLst>
                <a:gd name="T0" fmla="*/ 24 w 48"/>
                <a:gd name="T1" fmla="*/ 48 h 48"/>
                <a:gd name="T2" fmla="*/ 48 w 48"/>
                <a:gd name="T3" fmla="*/ 24 h 48"/>
                <a:gd name="T4" fmla="*/ 24 w 48"/>
                <a:gd name="T5" fmla="*/ 0 h 48"/>
                <a:gd name="T6" fmla="*/ 0 w 48"/>
                <a:gd name="T7" fmla="*/ 24 h 48"/>
                <a:gd name="T8" fmla="*/ 24 w 48"/>
                <a:gd name="T9" fmla="*/ 48 h 48"/>
                <a:gd name="T10" fmla="*/ 24 w 48"/>
                <a:gd name="T11" fmla="*/ 13 h 48"/>
                <a:gd name="T12" fmla="*/ 35 w 48"/>
                <a:gd name="T13" fmla="*/ 24 h 48"/>
                <a:gd name="T14" fmla="*/ 24 w 48"/>
                <a:gd name="T15" fmla="*/ 34 h 48"/>
                <a:gd name="T16" fmla="*/ 13 w 48"/>
                <a:gd name="T17" fmla="*/ 24 h 48"/>
                <a:gd name="T18" fmla="*/ 24 w 48"/>
                <a:gd name="T19" fmla="*/ 1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37" y="48"/>
                    <a:pt x="48" y="37"/>
                    <a:pt x="48" y="24"/>
                  </a:cubicBezTo>
                  <a:cubicBezTo>
                    <a:pt x="48" y="10"/>
                    <a:pt x="37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lose/>
                  <a:moveTo>
                    <a:pt x="24" y="13"/>
                  </a:moveTo>
                  <a:cubicBezTo>
                    <a:pt x="30" y="13"/>
                    <a:pt x="35" y="18"/>
                    <a:pt x="35" y="24"/>
                  </a:cubicBezTo>
                  <a:cubicBezTo>
                    <a:pt x="35" y="30"/>
                    <a:pt x="30" y="34"/>
                    <a:pt x="24" y="34"/>
                  </a:cubicBezTo>
                  <a:cubicBezTo>
                    <a:pt x="18" y="34"/>
                    <a:pt x="13" y="30"/>
                    <a:pt x="13" y="24"/>
                  </a:cubicBezTo>
                  <a:cubicBezTo>
                    <a:pt x="13" y="18"/>
                    <a:pt x="18" y="13"/>
                    <a:pt x="24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C57A8DA2-5934-4DC1-B542-07B6594764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4" y="2141"/>
              <a:ext cx="114" cy="116"/>
            </a:xfrm>
            <a:custGeom>
              <a:avLst/>
              <a:gdLst>
                <a:gd name="T0" fmla="*/ 24 w 48"/>
                <a:gd name="T1" fmla="*/ 0 h 48"/>
                <a:gd name="T2" fmla="*/ 0 w 48"/>
                <a:gd name="T3" fmla="*/ 24 h 48"/>
                <a:gd name="T4" fmla="*/ 24 w 48"/>
                <a:gd name="T5" fmla="*/ 48 h 48"/>
                <a:gd name="T6" fmla="*/ 48 w 48"/>
                <a:gd name="T7" fmla="*/ 24 h 48"/>
                <a:gd name="T8" fmla="*/ 24 w 48"/>
                <a:gd name="T9" fmla="*/ 0 h 48"/>
                <a:gd name="T10" fmla="*/ 24 w 48"/>
                <a:gd name="T11" fmla="*/ 35 h 48"/>
                <a:gd name="T12" fmla="*/ 13 w 48"/>
                <a:gd name="T13" fmla="*/ 24 h 48"/>
                <a:gd name="T14" fmla="*/ 24 w 48"/>
                <a:gd name="T15" fmla="*/ 13 h 48"/>
                <a:gd name="T16" fmla="*/ 35 w 48"/>
                <a:gd name="T17" fmla="*/ 24 h 48"/>
                <a:gd name="T18" fmla="*/ 24 w 48"/>
                <a:gd name="T19" fmla="*/ 3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8"/>
                    <a:pt x="24" y="48"/>
                  </a:cubicBezTo>
                  <a:cubicBezTo>
                    <a:pt x="37" y="48"/>
                    <a:pt x="48" y="38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lose/>
                  <a:moveTo>
                    <a:pt x="24" y="35"/>
                  </a:moveTo>
                  <a:cubicBezTo>
                    <a:pt x="18" y="35"/>
                    <a:pt x="13" y="30"/>
                    <a:pt x="13" y="24"/>
                  </a:cubicBezTo>
                  <a:cubicBezTo>
                    <a:pt x="13" y="18"/>
                    <a:pt x="18" y="13"/>
                    <a:pt x="24" y="13"/>
                  </a:cubicBezTo>
                  <a:cubicBezTo>
                    <a:pt x="30" y="13"/>
                    <a:pt x="35" y="18"/>
                    <a:pt x="35" y="24"/>
                  </a:cubicBezTo>
                  <a:cubicBezTo>
                    <a:pt x="35" y="30"/>
                    <a:pt x="30" y="35"/>
                    <a:pt x="24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72C0A261-6AD2-4281-BBA4-522C8F351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2" y="2000"/>
              <a:ext cx="183" cy="133"/>
            </a:xfrm>
            <a:custGeom>
              <a:avLst/>
              <a:gdLst>
                <a:gd name="T0" fmla="*/ 0 w 183"/>
                <a:gd name="T1" fmla="*/ 85 h 133"/>
                <a:gd name="T2" fmla="*/ 76 w 183"/>
                <a:gd name="T3" fmla="*/ 85 h 133"/>
                <a:gd name="T4" fmla="*/ 76 w 183"/>
                <a:gd name="T5" fmla="*/ 102 h 133"/>
                <a:gd name="T6" fmla="*/ 0 w 183"/>
                <a:gd name="T7" fmla="*/ 102 h 133"/>
                <a:gd name="T8" fmla="*/ 0 w 183"/>
                <a:gd name="T9" fmla="*/ 133 h 133"/>
                <a:gd name="T10" fmla="*/ 183 w 183"/>
                <a:gd name="T11" fmla="*/ 133 h 133"/>
                <a:gd name="T12" fmla="*/ 183 w 183"/>
                <a:gd name="T13" fmla="*/ 102 h 133"/>
                <a:gd name="T14" fmla="*/ 107 w 183"/>
                <a:gd name="T15" fmla="*/ 102 h 133"/>
                <a:gd name="T16" fmla="*/ 107 w 183"/>
                <a:gd name="T17" fmla="*/ 85 h 133"/>
                <a:gd name="T18" fmla="*/ 183 w 183"/>
                <a:gd name="T19" fmla="*/ 85 h 133"/>
                <a:gd name="T20" fmla="*/ 183 w 183"/>
                <a:gd name="T21" fmla="*/ 51 h 133"/>
                <a:gd name="T22" fmla="*/ 33 w 183"/>
                <a:gd name="T23" fmla="*/ 51 h 133"/>
                <a:gd name="T24" fmla="*/ 33 w 183"/>
                <a:gd name="T25" fmla="*/ 32 h 133"/>
                <a:gd name="T26" fmla="*/ 183 w 183"/>
                <a:gd name="T27" fmla="*/ 32 h 133"/>
                <a:gd name="T28" fmla="*/ 183 w 183"/>
                <a:gd name="T29" fmla="*/ 0 h 133"/>
                <a:gd name="T30" fmla="*/ 0 w 183"/>
                <a:gd name="T31" fmla="*/ 0 h 133"/>
                <a:gd name="T32" fmla="*/ 0 w 183"/>
                <a:gd name="T33" fmla="*/ 8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" h="133">
                  <a:moveTo>
                    <a:pt x="0" y="85"/>
                  </a:moveTo>
                  <a:lnTo>
                    <a:pt x="76" y="85"/>
                  </a:lnTo>
                  <a:lnTo>
                    <a:pt x="76" y="102"/>
                  </a:lnTo>
                  <a:lnTo>
                    <a:pt x="0" y="102"/>
                  </a:lnTo>
                  <a:lnTo>
                    <a:pt x="0" y="133"/>
                  </a:lnTo>
                  <a:lnTo>
                    <a:pt x="183" y="133"/>
                  </a:lnTo>
                  <a:lnTo>
                    <a:pt x="183" y="102"/>
                  </a:lnTo>
                  <a:lnTo>
                    <a:pt x="107" y="102"/>
                  </a:lnTo>
                  <a:lnTo>
                    <a:pt x="107" y="85"/>
                  </a:lnTo>
                  <a:lnTo>
                    <a:pt x="183" y="85"/>
                  </a:lnTo>
                  <a:lnTo>
                    <a:pt x="183" y="51"/>
                  </a:lnTo>
                  <a:lnTo>
                    <a:pt x="33" y="51"/>
                  </a:lnTo>
                  <a:lnTo>
                    <a:pt x="33" y="32"/>
                  </a:lnTo>
                  <a:lnTo>
                    <a:pt x="183" y="32"/>
                  </a:lnTo>
                  <a:lnTo>
                    <a:pt x="183" y="0"/>
                  </a:lnTo>
                  <a:lnTo>
                    <a:pt x="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4860CAAD-AA67-449C-A727-53BAA33A03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45" y="2141"/>
              <a:ext cx="117" cy="116"/>
            </a:xfrm>
            <a:custGeom>
              <a:avLst/>
              <a:gdLst>
                <a:gd name="T0" fmla="*/ 25 w 49"/>
                <a:gd name="T1" fmla="*/ 0 h 48"/>
                <a:gd name="T2" fmla="*/ 0 w 49"/>
                <a:gd name="T3" fmla="*/ 24 h 48"/>
                <a:gd name="T4" fmla="*/ 25 w 49"/>
                <a:gd name="T5" fmla="*/ 48 h 48"/>
                <a:gd name="T6" fmla="*/ 49 w 49"/>
                <a:gd name="T7" fmla="*/ 24 h 48"/>
                <a:gd name="T8" fmla="*/ 25 w 49"/>
                <a:gd name="T9" fmla="*/ 0 h 48"/>
                <a:gd name="T10" fmla="*/ 25 w 49"/>
                <a:gd name="T11" fmla="*/ 35 h 48"/>
                <a:gd name="T12" fmla="*/ 14 w 49"/>
                <a:gd name="T13" fmla="*/ 24 h 48"/>
                <a:gd name="T14" fmla="*/ 25 w 49"/>
                <a:gd name="T15" fmla="*/ 13 h 48"/>
                <a:gd name="T16" fmla="*/ 35 w 49"/>
                <a:gd name="T17" fmla="*/ 24 h 48"/>
                <a:gd name="T18" fmla="*/ 25 w 49"/>
                <a:gd name="T19" fmla="*/ 3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8">
                  <a:moveTo>
                    <a:pt x="25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8"/>
                    <a:pt x="25" y="48"/>
                  </a:cubicBezTo>
                  <a:cubicBezTo>
                    <a:pt x="38" y="48"/>
                    <a:pt x="49" y="38"/>
                    <a:pt x="49" y="24"/>
                  </a:cubicBezTo>
                  <a:cubicBezTo>
                    <a:pt x="49" y="11"/>
                    <a:pt x="38" y="0"/>
                    <a:pt x="25" y="0"/>
                  </a:cubicBezTo>
                  <a:close/>
                  <a:moveTo>
                    <a:pt x="25" y="35"/>
                  </a:moveTo>
                  <a:cubicBezTo>
                    <a:pt x="19" y="35"/>
                    <a:pt x="14" y="30"/>
                    <a:pt x="14" y="24"/>
                  </a:cubicBezTo>
                  <a:cubicBezTo>
                    <a:pt x="14" y="18"/>
                    <a:pt x="19" y="13"/>
                    <a:pt x="25" y="13"/>
                  </a:cubicBezTo>
                  <a:cubicBezTo>
                    <a:pt x="30" y="13"/>
                    <a:pt x="35" y="18"/>
                    <a:pt x="35" y="24"/>
                  </a:cubicBezTo>
                  <a:cubicBezTo>
                    <a:pt x="35" y="30"/>
                    <a:pt x="30" y="35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439E6FDA-B385-43B7-9EDB-0C2DF2AED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" y="2095"/>
              <a:ext cx="148" cy="79"/>
            </a:xfrm>
            <a:custGeom>
              <a:avLst/>
              <a:gdLst>
                <a:gd name="T0" fmla="*/ 57 w 148"/>
                <a:gd name="T1" fmla="*/ 79 h 79"/>
                <a:gd name="T2" fmla="*/ 91 w 148"/>
                <a:gd name="T3" fmla="*/ 79 h 79"/>
                <a:gd name="T4" fmla="*/ 91 w 148"/>
                <a:gd name="T5" fmla="*/ 31 h 79"/>
                <a:gd name="T6" fmla="*/ 148 w 148"/>
                <a:gd name="T7" fmla="*/ 31 h 79"/>
                <a:gd name="T8" fmla="*/ 148 w 148"/>
                <a:gd name="T9" fmla="*/ 0 h 79"/>
                <a:gd name="T10" fmla="*/ 0 w 148"/>
                <a:gd name="T11" fmla="*/ 0 h 79"/>
                <a:gd name="T12" fmla="*/ 0 w 148"/>
                <a:gd name="T13" fmla="*/ 31 h 79"/>
                <a:gd name="T14" fmla="*/ 57 w 148"/>
                <a:gd name="T15" fmla="*/ 31 h 79"/>
                <a:gd name="T16" fmla="*/ 57 w 148"/>
                <a:gd name="T1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79">
                  <a:moveTo>
                    <a:pt x="57" y="79"/>
                  </a:moveTo>
                  <a:lnTo>
                    <a:pt x="91" y="79"/>
                  </a:lnTo>
                  <a:lnTo>
                    <a:pt x="91" y="31"/>
                  </a:lnTo>
                  <a:lnTo>
                    <a:pt x="148" y="31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31"/>
                  </a:lnTo>
                  <a:lnTo>
                    <a:pt x="57" y="31"/>
                  </a:lnTo>
                  <a:lnTo>
                    <a:pt x="57" y="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D14CA403-A23F-4BAA-9D5A-50D126D5F1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1" y="1979"/>
              <a:ext cx="76" cy="203"/>
            </a:xfrm>
            <a:custGeom>
              <a:avLst/>
              <a:gdLst>
                <a:gd name="T0" fmla="*/ 0 w 76"/>
                <a:gd name="T1" fmla="*/ 188 h 203"/>
                <a:gd name="T2" fmla="*/ 45 w 76"/>
                <a:gd name="T3" fmla="*/ 188 h 203"/>
                <a:gd name="T4" fmla="*/ 45 w 76"/>
                <a:gd name="T5" fmla="*/ 203 h 203"/>
                <a:gd name="T6" fmla="*/ 76 w 76"/>
                <a:gd name="T7" fmla="*/ 203 h 203"/>
                <a:gd name="T8" fmla="*/ 76 w 76"/>
                <a:gd name="T9" fmla="*/ 0 h 203"/>
                <a:gd name="T10" fmla="*/ 45 w 76"/>
                <a:gd name="T11" fmla="*/ 0 h 203"/>
                <a:gd name="T12" fmla="*/ 45 w 76"/>
                <a:gd name="T13" fmla="*/ 154 h 203"/>
                <a:gd name="T14" fmla="*/ 0 w 76"/>
                <a:gd name="T15" fmla="*/ 154 h 203"/>
                <a:gd name="T16" fmla="*/ 0 w 76"/>
                <a:gd name="T17" fmla="*/ 188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203">
                  <a:moveTo>
                    <a:pt x="0" y="188"/>
                  </a:moveTo>
                  <a:lnTo>
                    <a:pt x="45" y="188"/>
                  </a:lnTo>
                  <a:lnTo>
                    <a:pt x="45" y="203"/>
                  </a:lnTo>
                  <a:lnTo>
                    <a:pt x="76" y="203"/>
                  </a:lnTo>
                  <a:lnTo>
                    <a:pt x="76" y="0"/>
                  </a:lnTo>
                  <a:lnTo>
                    <a:pt x="45" y="0"/>
                  </a:lnTo>
                  <a:lnTo>
                    <a:pt x="45" y="154"/>
                  </a:lnTo>
                  <a:lnTo>
                    <a:pt x="0" y="154"/>
                  </a:lnTo>
                  <a:lnTo>
                    <a:pt x="0" y="1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7C820448-FC3F-4333-919C-F26930E66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" y="2155"/>
              <a:ext cx="202" cy="85"/>
            </a:xfrm>
            <a:custGeom>
              <a:avLst/>
              <a:gdLst>
                <a:gd name="T0" fmla="*/ 34 w 202"/>
                <a:gd name="T1" fmla="*/ 51 h 85"/>
                <a:gd name="T2" fmla="*/ 34 w 202"/>
                <a:gd name="T3" fmla="*/ 0 h 85"/>
                <a:gd name="T4" fmla="*/ 0 w 202"/>
                <a:gd name="T5" fmla="*/ 0 h 85"/>
                <a:gd name="T6" fmla="*/ 0 w 202"/>
                <a:gd name="T7" fmla="*/ 85 h 85"/>
                <a:gd name="T8" fmla="*/ 202 w 202"/>
                <a:gd name="T9" fmla="*/ 85 h 85"/>
                <a:gd name="T10" fmla="*/ 202 w 202"/>
                <a:gd name="T11" fmla="*/ 51 h 85"/>
                <a:gd name="T12" fmla="*/ 34 w 202"/>
                <a:gd name="T13" fmla="*/ 5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2" h="85">
                  <a:moveTo>
                    <a:pt x="34" y="51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85"/>
                  </a:lnTo>
                  <a:lnTo>
                    <a:pt x="202" y="85"/>
                  </a:lnTo>
                  <a:lnTo>
                    <a:pt x="202" y="51"/>
                  </a:lnTo>
                  <a:lnTo>
                    <a:pt x="34" y="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C8905636-1110-4005-80E4-2A8AE9B2C3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1" y="1976"/>
              <a:ext cx="110" cy="111"/>
            </a:xfrm>
            <a:custGeom>
              <a:avLst/>
              <a:gdLst>
                <a:gd name="T0" fmla="*/ 23 w 46"/>
                <a:gd name="T1" fmla="*/ 46 h 46"/>
                <a:gd name="T2" fmla="*/ 46 w 46"/>
                <a:gd name="T3" fmla="*/ 23 h 46"/>
                <a:gd name="T4" fmla="*/ 23 w 46"/>
                <a:gd name="T5" fmla="*/ 0 h 46"/>
                <a:gd name="T6" fmla="*/ 0 w 46"/>
                <a:gd name="T7" fmla="*/ 23 h 46"/>
                <a:gd name="T8" fmla="*/ 23 w 46"/>
                <a:gd name="T9" fmla="*/ 46 h 46"/>
                <a:gd name="T10" fmla="*/ 23 w 46"/>
                <a:gd name="T11" fmla="*/ 13 h 46"/>
                <a:gd name="T12" fmla="*/ 33 w 46"/>
                <a:gd name="T13" fmla="*/ 23 h 46"/>
                <a:gd name="T14" fmla="*/ 23 w 46"/>
                <a:gd name="T15" fmla="*/ 33 h 46"/>
                <a:gd name="T16" fmla="*/ 13 w 46"/>
                <a:gd name="T17" fmla="*/ 23 h 46"/>
                <a:gd name="T18" fmla="*/ 23 w 46"/>
                <a:gd name="T19" fmla="*/ 1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46"/>
                  </a:move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lose/>
                  <a:moveTo>
                    <a:pt x="23" y="13"/>
                  </a:moveTo>
                  <a:cubicBezTo>
                    <a:pt x="28" y="13"/>
                    <a:pt x="33" y="18"/>
                    <a:pt x="33" y="23"/>
                  </a:cubicBezTo>
                  <a:cubicBezTo>
                    <a:pt x="33" y="28"/>
                    <a:pt x="28" y="33"/>
                    <a:pt x="23" y="33"/>
                  </a:cubicBezTo>
                  <a:cubicBezTo>
                    <a:pt x="18" y="33"/>
                    <a:pt x="13" y="28"/>
                    <a:pt x="13" y="23"/>
                  </a:cubicBezTo>
                  <a:cubicBezTo>
                    <a:pt x="13" y="18"/>
                    <a:pt x="18" y="13"/>
                    <a:pt x="23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40502F66-0FAF-4AAA-B96F-412F612A0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" y="2295"/>
              <a:ext cx="50" cy="53"/>
            </a:xfrm>
            <a:custGeom>
              <a:avLst/>
              <a:gdLst>
                <a:gd name="T0" fmla="*/ 0 w 21"/>
                <a:gd name="T1" fmla="*/ 0 h 22"/>
                <a:gd name="T2" fmla="*/ 5 w 21"/>
                <a:gd name="T3" fmla="*/ 0 h 22"/>
                <a:gd name="T4" fmla="*/ 5 w 21"/>
                <a:gd name="T5" fmla="*/ 10 h 22"/>
                <a:gd name="T6" fmla="*/ 15 w 21"/>
                <a:gd name="T7" fmla="*/ 0 h 22"/>
                <a:gd name="T8" fmla="*/ 21 w 21"/>
                <a:gd name="T9" fmla="*/ 0 h 22"/>
                <a:gd name="T10" fmla="*/ 11 w 21"/>
                <a:gd name="T11" fmla="*/ 10 h 22"/>
                <a:gd name="T12" fmla="*/ 21 w 21"/>
                <a:gd name="T13" fmla="*/ 22 h 22"/>
                <a:gd name="T14" fmla="*/ 16 w 21"/>
                <a:gd name="T15" fmla="*/ 22 h 22"/>
                <a:gd name="T16" fmla="*/ 8 w 21"/>
                <a:gd name="T17" fmla="*/ 12 h 22"/>
                <a:gd name="T18" fmla="*/ 5 w 21"/>
                <a:gd name="T19" fmla="*/ 15 h 22"/>
                <a:gd name="T20" fmla="*/ 5 w 21"/>
                <a:gd name="T21" fmla="*/ 22 h 22"/>
                <a:gd name="T22" fmla="*/ 0 w 21"/>
                <a:gd name="T23" fmla="*/ 22 h 22"/>
                <a:gd name="T24" fmla="*/ 0 w 21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22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8" y="7"/>
                    <a:pt x="11" y="4"/>
                    <a:pt x="15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B88AF02D-DEBE-43A5-87B2-14CE821448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21" y="2310"/>
              <a:ext cx="38" cy="41"/>
            </a:xfrm>
            <a:custGeom>
              <a:avLst/>
              <a:gdLst>
                <a:gd name="T0" fmla="*/ 16 w 16"/>
                <a:gd name="T1" fmla="*/ 8 h 17"/>
                <a:gd name="T2" fmla="*/ 8 w 16"/>
                <a:gd name="T3" fmla="*/ 17 h 17"/>
                <a:gd name="T4" fmla="*/ 0 w 16"/>
                <a:gd name="T5" fmla="*/ 8 h 17"/>
                <a:gd name="T6" fmla="*/ 8 w 16"/>
                <a:gd name="T7" fmla="*/ 0 h 17"/>
                <a:gd name="T8" fmla="*/ 16 w 16"/>
                <a:gd name="T9" fmla="*/ 8 h 17"/>
                <a:gd name="T10" fmla="*/ 4 w 16"/>
                <a:gd name="T11" fmla="*/ 8 h 17"/>
                <a:gd name="T12" fmla="*/ 8 w 16"/>
                <a:gd name="T13" fmla="*/ 13 h 17"/>
                <a:gd name="T14" fmla="*/ 12 w 16"/>
                <a:gd name="T15" fmla="*/ 8 h 17"/>
                <a:gd name="T16" fmla="*/ 8 w 16"/>
                <a:gd name="T17" fmla="*/ 3 h 17"/>
                <a:gd name="T18" fmla="*/ 4 w 16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7">
                  <a:moveTo>
                    <a:pt x="16" y="8"/>
                  </a:moveTo>
                  <a:cubicBezTo>
                    <a:pt x="16" y="13"/>
                    <a:pt x="13" y="17"/>
                    <a:pt x="8" y="17"/>
                  </a:cubicBezTo>
                  <a:cubicBezTo>
                    <a:pt x="2" y="17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6" y="4"/>
                    <a:pt x="16" y="8"/>
                  </a:cubicBezTo>
                  <a:close/>
                  <a:moveTo>
                    <a:pt x="4" y="8"/>
                  </a:moveTo>
                  <a:cubicBezTo>
                    <a:pt x="4" y="11"/>
                    <a:pt x="5" y="13"/>
                    <a:pt x="8" y="13"/>
                  </a:cubicBezTo>
                  <a:cubicBezTo>
                    <a:pt x="11" y="13"/>
                    <a:pt x="12" y="11"/>
                    <a:pt x="12" y="8"/>
                  </a:cubicBezTo>
                  <a:cubicBezTo>
                    <a:pt x="12" y="6"/>
                    <a:pt x="11" y="3"/>
                    <a:pt x="8" y="3"/>
                  </a:cubicBezTo>
                  <a:cubicBezTo>
                    <a:pt x="5" y="3"/>
                    <a:pt x="4" y="6"/>
                    <a:pt x="4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32">
              <a:extLst>
                <a:ext uri="{FF2B5EF4-FFF2-40B4-BE49-F238E27FC236}">
                  <a16:creationId xmlns:a16="http://schemas.microsoft.com/office/drawing/2014/main" id="{80705408-1D65-4B37-A965-B9699B34F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8" y="2310"/>
              <a:ext cx="24" cy="38"/>
            </a:xfrm>
            <a:custGeom>
              <a:avLst/>
              <a:gdLst>
                <a:gd name="T0" fmla="*/ 0 w 10"/>
                <a:gd name="T1" fmla="*/ 5 h 16"/>
                <a:gd name="T2" fmla="*/ 0 w 10"/>
                <a:gd name="T3" fmla="*/ 0 h 16"/>
                <a:gd name="T4" fmla="*/ 4 w 10"/>
                <a:gd name="T5" fmla="*/ 0 h 16"/>
                <a:gd name="T6" fmla="*/ 4 w 10"/>
                <a:gd name="T7" fmla="*/ 4 h 16"/>
                <a:gd name="T8" fmla="*/ 10 w 10"/>
                <a:gd name="T9" fmla="*/ 0 h 16"/>
                <a:gd name="T10" fmla="*/ 10 w 10"/>
                <a:gd name="T11" fmla="*/ 4 h 16"/>
                <a:gd name="T12" fmla="*/ 4 w 10"/>
                <a:gd name="T13" fmla="*/ 10 h 16"/>
                <a:gd name="T14" fmla="*/ 4 w 10"/>
                <a:gd name="T15" fmla="*/ 16 h 16"/>
                <a:gd name="T16" fmla="*/ 0 w 10"/>
                <a:gd name="T17" fmla="*/ 16 h 16"/>
                <a:gd name="T18" fmla="*/ 0 w 10"/>
                <a:gd name="T19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6">
                  <a:moveTo>
                    <a:pt x="0" y="5"/>
                  </a:move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4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6" y="4"/>
                    <a:pt x="4" y="6"/>
                    <a:pt x="4" y="1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33">
              <a:extLst>
                <a:ext uri="{FF2B5EF4-FFF2-40B4-BE49-F238E27FC236}">
                  <a16:creationId xmlns:a16="http://schemas.microsoft.com/office/drawing/2014/main" id="{92112B7D-4D31-4DF0-8E8C-C8309FDF98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7" y="2310"/>
              <a:ext cx="38" cy="41"/>
            </a:xfrm>
            <a:custGeom>
              <a:avLst/>
              <a:gdLst>
                <a:gd name="T0" fmla="*/ 4 w 16"/>
                <a:gd name="T1" fmla="*/ 9 h 17"/>
                <a:gd name="T2" fmla="*/ 8 w 16"/>
                <a:gd name="T3" fmla="*/ 13 h 17"/>
                <a:gd name="T4" fmla="*/ 11 w 16"/>
                <a:gd name="T5" fmla="*/ 11 h 17"/>
                <a:gd name="T6" fmla="*/ 16 w 16"/>
                <a:gd name="T7" fmla="*/ 11 h 17"/>
                <a:gd name="T8" fmla="*/ 8 w 16"/>
                <a:gd name="T9" fmla="*/ 17 h 17"/>
                <a:gd name="T10" fmla="*/ 0 w 16"/>
                <a:gd name="T11" fmla="*/ 8 h 17"/>
                <a:gd name="T12" fmla="*/ 8 w 16"/>
                <a:gd name="T13" fmla="*/ 0 h 17"/>
                <a:gd name="T14" fmla="*/ 16 w 16"/>
                <a:gd name="T15" fmla="*/ 8 h 17"/>
                <a:gd name="T16" fmla="*/ 16 w 16"/>
                <a:gd name="T17" fmla="*/ 9 h 17"/>
                <a:gd name="T18" fmla="*/ 4 w 16"/>
                <a:gd name="T19" fmla="*/ 9 h 17"/>
                <a:gd name="T20" fmla="*/ 12 w 16"/>
                <a:gd name="T21" fmla="*/ 7 h 17"/>
                <a:gd name="T22" fmla="*/ 8 w 16"/>
                <a:gd name="T23" fmla="*/ 3 h 17"/>
                <a:gd name="T24" fmla="*/ 4 w 16"/>
                <a:gd name="T25" fmla="*/ 7 h 17"/>
                <a:gd name="T26" fmla="*/ 12 w 16"/>
                <a:gd name="T27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7">
                  <a:moveTo>
                    <a:pt x="4" y="9"/>
                  </a:moveTo>
                  <a:cubicBezTo>
                    <a:pt x="4" y="12"/>
                    <a:pt x="5" y="13"/>
                    <a:pt x="8" y="13"/>
                  </a:cubicBezTo>
                  <a:cubicBezTo>
                    <a:pt x="10" y="13"/>
                    <a:pt x="11" y="13"/>
                    <a:pt x="11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4"/>
                    <a:pt x="12" y="17"/>
                    <a:pt x="8" y="17"/>
                  </a:cubicBezTo>
                  <a:cubicBezTo>
                    <a:pt x="2" y="17"/>
                    <a:pt x="0" y="12"/>
                    <a:pt x="0" y="8"/>
                  </a:cubicBezTo>
                  <a:cubicBezTo>
                    <a:pt x="0" y="4"/>
                    <a:pt x="2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lnTo>
                    <a:pt x="4" y="9"/>
                  </a:lnTo>
                  <a:close/>
                  <a:moveTo>
                    <a:pt x="12" y="7"/>
                  </a:moveTo>
                  <a:cubicBezTo>
                    <a:pt x="11" y="5"/>
                    <a:pt x="11" y="3"/>
                    <a:pt x="8" y="3"/>
                  </a:cubicBezTo>
                  <a:cubicBezTo>
                    <a:pt x="5" y="3"/>
                    <a:pt x="4" y="5"/>
                    <a:pt x="4" y="7"/>
                  </a:cubicBezTo>
                  <a:lnTo>
                    <a:pt x="12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34">
              <a:extLst>
                <a:ext uri="{FF2B5EF4-FFF2-40B4-BE49-F238E27FC236}">
                  <a16:creationId xmlns:a16="http://schemas.microsoft.com/office/drawing/2014/main" id="{B9449837-4705-4BDA-B609-A0E2A6F2DC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0" y="2310"/>
              <a:ext cx="35" cy="41"/>
            </a:xfrm>
            <a:custGeom>
              <a:avLst/>
              <a:gdLst>
                <a:gd name="T0" fmla="*/ 15 w 15"/>
                <a:gd name="T1" fmla="*/ 12 h 17"/>
                <a:gd name="T2" fmla="*/ 15 w 15"/>
                <a:gd name="T3" fmla="*/ 16 h 17"/>
                <a:gd name="T4" fmla="*/ 12 w 15"/>
                <a:gd name="T5" fmla="*/ 16 h 17"/>
                <a:gd name="T6" fmla="*/ 11 w 15"/>
                <a:gd name="T7" fmla="*/ 14 h 17"/>
                <a:gd name="T8" fmla="*/ 6 w 15"/>
                <a:gd name="T9" fmla="*/ 17 h 17"/>
                <a:gd name="T10" fmla="*/ 0 w 15"/>
                <a:gd name="T11" fmla="*/ 11 h 17"/>
                <a:gd name="T12" fmla="*/ 8 w 15"/>
                <a:gd name="T13" fmla="*/ 6 h 17"/>
                <a:gd name="T14" fmla="*/ 11 w 15"/>
                <a:gd name="T15" fmla="*/ 6 h 17"/>
                <a:gd name="T16" fmla="*/ 11 w 15"/>
                <a:gd name="T17" fmla="*/ 6 h 17"/>
                <a:gd name="T18" fmla="*/ 8 w 15"/>
                <a:gd name="T19" fmla="*/ 3 h 17"/>
                <a:gd name="T20" fmla="*/ 5 w 15"/>
                <a:gd name="T21" fmla="*/ 5 h 17"/>
                <a:gd name="T22" fmla="*/ 1 w 15"/>
                <a:gd name="T23" fmla="*/ 5 h 17"/>
                <a:gd name="T24" fmla="*/ 8 w 15"/>
                <a:gd name="T25" fmla="*/ 0 h 17"/>
                <a:gd name="T26" fmla="*/ 15 w 15"/>
                <a:gd name="T27" fmla="*/ 6 h 17"/>
                <a:gd name="T28" fmla="*/ 15 w 15"/>
                <a:gd name="T29" fmla="*/ 12 h 17"/>
                <a:gd name="T30" fmla="*/ 11 w 15"/>
                <a:gd name="T31" fmla="*/ 9 h 17"/>
                <a:gd name="T32" fmla="*/ 8 w 15"/>
                <a:gd name="T33" fmla="*/ 9 h 17"/>
                <a:gd name="T34" fmla="*/ 4 w 15"/>
                <a:gd name="T35" fmla="*/ 11 h 17"/>
                <a:gd name="T36" fmla="*/ 7 w 15"/>
                <a:gd name="T37" fmla="*/ 13 h 17"/>
                <a:gd name="T38" fmla="*/ 11 w 15"/>
                <a:gd name="T3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7">
                  <a:moveTo>
                    <a:pt x="15" y="12"/>
                  </a:moveTo>
                  <a:cubicBezTo>
                    <a:pt x="15" y="14"/>
                    <a:pt x="15" y="16"/>
                    <a:pt x="15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1" y="16"/>
                    <a:pt x="11" y="15"/>
                    <a:pt x="11" y="14"/>
                  </a:cubicBezTo>
                  <a:cubicBezTo>
                    <a:pt x="11" y="16"/>
                    <a:pt x="9" y="17"/>
                    <a:pt x="6" y="17"/>
                  </a:cubicBezTo>
                  <a:cubicBezTo>
                    <a:pt x="2" y="17"/>
                    <a:pt x="0" y="14"/>
                    <a:pt x="0" y="11"/>
                  </a:cubicBezTo>
                  <a:cubicBezTo>
                    <a:pt x="0" y="7"/>
                    <a:pt x="4" y="6"/>
                    <a:pt x="8" y="6"/>
                  </a:cubicBezTo>
                  <a:cubicBezTo>
                    <a:pt x="9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4"/>
                    <a:pt x="11" y="3"/>
                    <a:pt x="8" y="3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2" y="0"/>
                    <a:pt x="8" y="0"/>
                  </a:cubicBezTo>
                  <a:cubicBezTo>
                    <a:pt x="14" y="0"/>
                    <a:pt x="15" y="3"/>
                    <a:pt x="15" y="6"/>
                  </a:cubicBezTo>
                  <a:lnTo>
                    <a:pt x="15" y="12"/>
                  </a:lnTo>
                  <a:close/>
                  <a:moveTo>
                    <a:pt x="11" y="9"/>
                  </a:moveTo>
                  <a:cubicBezTo>
                    <a:pt x="11" y="9"/>
                    <a:pt x="10" y="9"/>
                    <a:pt x="8" y="9"/>
                  </a:cubicBezTo>
                  <a:cubicBezTo>
                    <a:pt x="5" y="9"/>
                    <a:pt x="4" y="10"/>
                    <a:pt x="4" y="11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35">
              <a:extLst>
                <a:ext uri="{FF2B5EF4-FFF2-40B4-BE49-F238E27FC236}">
                  <a16:creationId xmlns:a16="http://schemas.microsoft.com/office/drawing/2014/main" id="{E432C069-C5DC-4F91-9B42-41A2D2D7E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" y="2295"/>
              <a:ext cx="41" cy="53"/>
            </a:xfrm>
            <a:custGeom>
              <a:avLst/>
              <a:gdLst>
                <a:gd name="T0" fmla="*/ 39 w 41"/>
                <a:gd name="T1" fmla="*/ 32 h 53"/>
                <a:gd name="T2" fmla="*/ 10 w 41"/>
                <a:gd name="T3" fmla="*/ 32 h 53"/>
                <a:gd name="T4" fmla="*/ 10 w 41"/>
                <a:gd name="T5" fmla="*/ 44 h 53"/>
                <a:gd name="T6" fmla="*/ 41 w 41"/>
                <a:gd name="T7" fmla="*/ 44 h 53"/>
                <a:gd name="T8" fmla="*/ 41 w 41"/>
                <a:gd name="T9" fmla="*/ 53 h 53"/>
                <a:gd name="T10" fmla="*/ 0 w 41"/>
                <a:gd name="T11" fmla="*/ 53 h 53"/>
                <a:gd name="T12" fmla="*/ 0 w 41"/>
                <a:gd name="T13" fmla="*/ 0 h 53"/>
                <a:gd name="T14" fmla="*/ 39 w 41"/>
                <a:gd name="T15" fmla="*/ 0 h 53"/>
                <a:gd name="T16" fmla="*/ 39 w 41"/>
                <a:gd name="T17" fmla="*/ 10 h 53"/>
                <a:gd name="T18" fmla="*/ 10 w 41"/>
                <a:gd name="T19" fmla="*/ 10 h 53"/>
                <a:gd name="T20" fmla="*/ 10 w 41"/>
                <a:gd name="T21" fmla="*/ 22 h 53"/>
                <a:gd name="T22" fmla="*/ 39 w 41"/>
                <a:gd name="T23" fmla="*/ 22 h 53"/>
                <a:gd name="T24" fmla="*/ 39 w 41"/>
                <a:gd name="T25" fmla="*/ 3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53">
                  <a:moveTo>
                    <a:pt x="39" y="32"/>
                  </a:moveTo>
                  <a:lnTo>
                    <a:pt x="10" y="32"/>
                  </a:lnTo>
                  <a:lnTo>
                    <a:pt x="10" y="44"/>
                  </a:lnTo>
                  <a:lnTo>
                    <a:pt x="41" y="44"/>
                  </a:lnTo>
                  <a:lnTo>
                    <a:pt x="41" y="53"/>
                  </a:lnTo>
                  <a:lnTo>
                    <a:pt x="0" y="53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10"/>
                  </a:lnTo>
                  <a:lnTo>
                    <a:pt x="10" y="10"/>
                  </a:lnTo>
                  <a:lnTo>
                    <a:pt x="10" y="22"/>
                  </a:lnTo>
                  <a:lnTo>
                    <a:pt x="39" y="22"/>
                  </a:lnTo>
                  <a:lnTo>
                    <a:pt x="39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36">
              <a:extLst>
                <a:ext uri="{FF2B5EF4-FFF2-40B4-BE49-F238E27FC236}">
                  <a16:creationId xmlns:a16="http://schemas.microsoft.com/office/drawing/2014/main" id="{CF5A5FD2-82CB-4775-8905-1F2ED8926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6" y="2310"/>
              <a:ext cx="57" cy="38"/>
            </a:xfrm>
            <a:custGeom>
              <a:avLst/>
              <a:gdLst>
                <a:gd name="T0" fmla="*/ 0 w 24"/>
                <a:gd name="T1" fmla="*/ 4 h 16"/>
                <a:gd name="T2" fmla="*/ 0 w 24"/>
                <a:gd name="T3" fmla="*/ 0 h 16"/>
                <a:gd name="T4" fmla="*/ 4 w 24"/>
                <a:gd name="T5" fmla="*/ 0 h 16"/>
                <a:gd name="T6" fmla="*/ 4 w 24"/>
                <a:gd name="T7" fmla="*/ 2 h 16"/>
                <a:gd name="T8" fmla="*/ 9 w 24"/>
                <a:gd name="T9" fmla="*/ 0 h 16"/>
                <a:gd name="T10" fmla="*/ 14 w 24"/>
                <a:gd name="T11" fmla="*/ 3 h 16"/>
                <a:gd name="T12" fmla="*/ 19 w 24"/>
                <a:gd name="T13" fmla="*/ 0 h 16"/>
                <a:gd name="T14" fmla="*/ 24 w 24"/>
                <a:gd name="T15" fmla="*/ 7 h 16"/>
                <a:gd name="T16" fmla="*/ 24 w 24"/>
                <a:gd name="T17" fmla="*/ 16 h 16"/>
                <a:gd name="T18" fmla="*/ 20 w 24"/>
                <a:gd name="T19" fmla="*/ 16 h 16"/>
                <a:gd name="T20" fmla="*/ 20 w 24"/>
                <a:gd name="T21" fmla="*/ 7 h 16"/>
                <a:gd name="T22" fmla="*/ 17 w 24"/>
                <a:gd name="T23" fmla="*/ 3 h 16"/>
                <a:gd name="T24" fmla="*/ 14 w 24"/>
                <a:gd name="T25" fmla="*/ 7 h 16"/>
                <a:gd name="T26" fmla="*/ 14 w 24"/>
                <a:gd name="T27" fmla="*/ 16 h 16"/>
                <a:gd name="T28" fmla="*/ 10 w 24"/>
                <a:gd name="T29" fmla="*/ 16 h 16"/>
                <a:gd name="T30" fmla="*/ 10 w 24"/>
                <a:gd name="T31" fmla="*/ 7 h 16"/>
                <a:gd name="T32" fmla="*/ 7 w 24"/>
                <a:gd name="T33" fmla="*/ 3 h 16"/>
                <a:gd name="T34" fmla="*/ 4 w 24"/>
                <a:gd name="T35" fmla="*/ 8 h 16"/>
                <a:gd name="T36" fmla="*/ 4 w 24"/>
                <a:gd name="T37" fmla="*/ 16 h 16"/>
                <a:gd name="T38" fmla="*/ 0 w 24"/>
                <a:gd name="T39" fmla="*/ 16 h 16"/>
                <a:gd name="T40" fmla="*/ 0 w 24"/>
                <a:gd name="T41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" h="16">
                  <a:moveTo>
                    <a:pt x="0" y="4"/>
                  </a:move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2" y="0"/>
                    <a:pt x="13" y="1"/>
                    <a:pt x="14" y="3"/>
                  </a:cubicBezTo>
                  <a:cubicBezTo>
                    <a:pt x="14" y="1"/>
                    <a:pt x="16" y="0"/>
                    <a:pt x="19" y="0"/>
                  </a:cubicBezTo>
                  <a:cubicBezTo>
                    <a:pt x="22" y="0"/>
                    <a:pt x="24" y="2"/>
                    <a:pt x="24" y="7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5"/>
                    <a:pt x="20" y="3"/>
                    <a:pt x="17" y="3"/>
                  </a:cubicBezTo>
                  <a:cubicBezTo>
                    <a:pt x="15" y="3"/>
                    <a:pt x="14" y="5"/>
                    <a:pt x="14" y="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5"/>
                    <a:pt x="10" y="3"/>
                    <a:pt x="7" y="3"/>
                  </a:cubicBezTo>
                  <a:cubicBezTo>
                    <a:pt x="5" y="3"/>
                    <a:pt x="4" y="5"/>
                    <a:pt x="4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" name="Freeform 37">
              <a:extLst>
                <a:ext uri="{FF2B5EF4-FFF2-40B4-BE49-F238E27FC236}">
                  <a16:creationId xmlns:a16="http://schemas.microsoft.com/office/drawing/2014/main" id="{D99D40EA-8BA9-47EE-9192-85D882B822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23" y="2310"/>
              <a:ext cx="40" cy="55"/>
            </a:xfrm>
            <a:custGeom>
              <a:avLst/>
              <a:gdLst>
                <a:gd name="T0" fmla="*/ 5 w 17"/>
                <a:gd name="T1" fmla="*/ 14 h 23"/>
                <a:gd name="T2" fmla="*/ 5 w 17"/>
                <a:gd name="T3" fmla="*/ 23 h 23"/>
                <a:gd name="T4" fmla="*/ 0 w 17"/>
                <a:gd name="T5" fmla="*/ 23 h 23"/>
                <a:gd name="T6" fmla="*/ 0 w 17"/>
                <a:gd name="T7" fmla="*/ 4 h 23"/>
                <a:gd name="T8" fmla="*/ 0 w 17"/>
                <a:gd name="T9" fmla="*/ 0 h 23"/>
                <a:gd name="T10" fmla="*/ 4 w 17"/>
                <a:gd name="T11" fmla="*/ 0 h 23"/>
                <a:gd name="T12" fmla="*/ 5 w 17"/>
                <a:gd name="T13" fmla="*/ 3 h 23"/>
                <a:gd name="T14" fmla="*/ 10 w 17"/>
                <a:gd name="T15" fmla="*/ 0 h 23"/>
                <a:gd name="T16" fmla="*/ 17 w 17"/>
                <a:gd name="T17" fmla="*/ 8 h 23"/>
                <a:gd name="T18" fmla="*/ 9 w 17"/>
                <a:gd name="T19" fmla="*/ 17 h 23"/>
                <a:gd name="T20" fmla="*/ 5 w 17"/>
                <a:gd name="T21" fmla="*/ 14 h 23"/>
                <a:gd name="T22" fmla="*/ 13 w 17"/>
                <a:gd name="T23" fmla="*/ 8 h 23"/>
                <a:gd name="T24" fmla="*/ 9 w 17"/>
                <a:gd name="T25" fmla="*/ 3 h 23"/>
                <a:gd name="T26" fmla="*/ 5 w 17"/>
                <a:gd name="T27" fmla="*/ 8 h 23"/>
                <a:gd name="T28" fmla="*/ 9 w 17"/>
                <a:gd name="T29" fmla="*/ 13 h 23"/>
                <a:gd name="T30" fmla="*/ 13 w 17"/>
                <a:gd name="T31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3">
                  <a:moveTo>
                    <a:pt x="5" y="14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1"/>
                    <a:pt x="5" y="2"/>
                    <a:pt x="5" y="3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4" y="0"/>
                    <a:pt x="17" y="3"/>
                    <a:pt x="17" y="8"/>
                  </a:cubicBezTo>
                  <a:cubicBezTo>
                    <a:pt x="17" y="13"/>
                    <a:pt x="13" y="17"/>
                    <a:pt x="9" y="17"/>
                  </a:cubicBezTo>
                  <a:cubicBezTo>
                    <a:pt x="7" y="17"/>
                    <a:pt x="5" y="15"/>
                    <a:pt x="5" y="14"/>
                  </a:cubicBezTo>
                  <a:close/>
                  <a:moveTo>
                    <a:pt x="13" y="8"/>
                  </a:moveTo>
                  <a:cubicBezTo>
                    <a:pt x="13" y="6"/>
                    <a:pt x="11" y="3"/>
                    <a:pt x="9" y="3"/>
                  </a:cubicBezTo>
                  <a:cubicBezTo>
                    <a:pt x="6" y="3"/>
                    <a:pt x="5" y="5"/>
                    <a:pt x="5" y="8"/>
                  </a:cubicBezTo>
                  <a:cubicBezTo>
                    <a:pt x="5" y="11"/>
                    <a:pt x="6" y="13"/>
                    <a:pt x="9" y="13"/>
                  </a:cubicBezTo>
                  <a:cubicBezTo>
                    <a:pt x="11" y="13"/>
                    <a:pt x="13" y="11"/>
                    <a:pt x="13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" name="Rectangle 38">
              <a:extLst>
                <a:ext uri="{FF2B5EF4-FFF2-40B4-BE49-F238E27FC236}">
                  <a16:creationId xmlns:a16="http://schemas.microsoft.com/office/drawing/2014/main" id="{026E58BF-BAF3-45B5-9998-D5D99A04BF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" y="2293"/>
              <a:ext cx="12" cy="5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5" name="Freeform 39">
              <a:extLst>
                <a:ext uri="{FF2B5EF4-FFF2-40B4-BE49-F238E27FC236}">
                  <a16:creationId xmlns:a16="http://schemas.microsoft.com/office/drawing/2014/main" id="{950F588D-B933-490B-9C5A-C436B67D6A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9" y="2310"/>
              <a:ext cx="41" cy="41"/>
            </a:xfrm>
            <a:custGeom>
              <a:avLst/>
              <a:gdLst>
                <a:gd name="T0" fmla="*/ 17 w 17"/>
                <a:gd name="T1" fmla="*/ 8 h 17"/>
                <a:gd name="T2" fmla="*/ 8 w 17"/>
                <a:gd name="T3" fmla="*/ 17 h 17"/>
                <a:gd name="T4" fmla="*/ 0 w 17"/>
                <a:gd name="T5" fmla="*/ 8 h 17"/>
                <a:gd name="T6" fmla="*/ 8 w 17"/>
                <a:gd name="T7" fmla="*/ 0 h 17"/>
                <a:gd name="T8" fmla="*/ 17 w 17"/>
                <a:gd name="T9" fmla="*/ 8 h 17"/>
                <a:gd name="T10" fmla="*/ 4 w 17"/>
                <a:gd name="T11" fmla="*/ 8 h 17"/>
                <a:gd name="T12" fmla="*/ 8 w 17"/>
                <a:gd name="T13" fmla="*/ 13 h 17"/>
                <a:gd name="T14" fmla="*/ 12 w 17"/>
                <a:gd name="T15" fmla="*/ 8 h 17"/>
                <a:gd name="T16" fmla="*/ 8 w 17"/>
                <a:gd name="T17" fmla="*/ 3 h 17"/>
                <a:gd name="T18" fmla="*/ 4 w 17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7">
                  <a:moveTo>
                    <a:pt x="17" y="8"/>
                  </a:moveTo>
                  <a:cubicBezTo>
                    <a:pt x="17" y="13"/>
                    <a:pt x="14" y="17"/>
                    <a:pt x="8" y="17"/>
                  </a:cubicBezTo>
                  <a:cubicBezTo>
                    <a:pt x="3" y="17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7" y="4"/>
                    <a:pt x="17" y="8"/>
                  </a:cubicBezTo>
                  <a:close/>
                  <a:moveTo>
                    <a:pt x="4" y="8"/>
                  </a:moveTo>
                  <a:cubicBezTo>
                    <a:pt x="4" y="11"/>
                    <a:pt x="6" y="13"/>
                    <a:pt x="8" y="13"/>
                  </a:cubicBezTo>
                  <a:cubicBezTo>
                    <a:pt x="11" y="13"/>
                    <a:pt x="12" y="11"/>
                    <a:pt x="12" y="8"/>
                  </a:cubicBezTo>
                  <a:cubicBezTo>
                    <a:pt x="12" y="6"/>
                    <a:pt x="11" y="3"/>
                    <a:pt x="8" y="3"/>
                  </a:cubicBezTo>
                  <a:cubicBezTo>
                    <a:pt x="5" y="3"/>
                    <a:pt x="4" y="6"/>
                    <a:pt x="4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6" name="Freeform 40">
              <a:extLst>
                <a:ext uri="{FF2B5EF4-FFF2-40B4-BE49-F238E27FC236}">
                  <a16:creationId xmlns:a16="http://schemas.microsoft.com/office/drawing/2014/main" id="{29DA9D44-8FEA-4DF1-86EC-1BA80D025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2" y="2310"/>
              <a:ext cx="40" cy="55"/>
            </a:xfrm>
            <a:custGeom>
              <a:avLst/>
              <a:gdLst>
                <a:gd name="T0" fmla="*/ 5 w 17"/>
                <a:gd name="T1" fmla="*/ 0 h 23"/>
                <a:gd name="T2" fmla="*/ 9 w 17"/>
                <a:gd name="T3" fmla="*/ 13 h 23"/>
                <a:gd name="T4" fmla="*/ 9 w 17"/>
                <a:gd name="T5" fmla="*/ 13 h 23"/>
                <a:gd name="T6" fmla="*/ 13 w 17"/>
                <a:gd name="T7" fmla="*/ 0 h 23"/>
                <a:gd name="T8" fmla="*/ 17 w 17"/>
                <a:gd name="T9" fmla="*/ 0 h 23"/>
                <a:gd name="T10" fmla="*/ 12 w 17"/>
                <a:gd name="T11" fmla="*/ 14 h 23"/>
                <a:gd name="T12" fmla="*/ 4 w 17"/>
                <a:gd name="T13" fmla="*/ 23 h 23"/>
                <a:gd name="T14" fmla="*/ 2 w 17"/>
                <a:gd name="T15" fmla="*/ 23 h 23"/>
                <a:gd name="T16" fmla="*/ 2 w 17"/>
                <a:gd name="T17" fmla="*/ 20 h 23"/>
                <a:gd name="T18" fmla="*/ 3 w 17"/>
                <a:gd name="T19" fmla="*/ 20 h 23"/>
                <a:gd name="T20" fmla="*/ 7 w 17"/>
                <a:gd name="T21" fmla="*/ 17 h 23"/>
                <a:gd name="T22" fmla="*/ 0 w 17"/>
                <a:gd name="T23" fmla="*/ 0 h 23"/>
                <a:gd name="T24" fmla="*/ 5 w 17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23">
                  <a:moveTo>
                    <a:pt x="5" y="0"/>
                  </a:moveTo>
                  <a:cubicBezTo>
                    <a:pt x="7" y="7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1"/>
                    <a:pt x="11" y="7"/>
                    <a:pt x="13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21"/>
                    <a:pt x="9" y="23"/>
                    <a:pt x="4" y="23"/>
                  </a:cubicBezTo>
                  <a:cubicBezTo>
                    <a:pt x="3" y="23"/>
                    <a:pt x="2" y="23"/>
                    <a:pt x="2" y="23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3" y="20"/>
                    <a:pt x="3" y="20"/>
                  </a:cubicBezTo>
                  <a:cubicBezTo>
                    <a:pt x="5" y="20"/>
                    <a:pt x="6" y="19"/>
                    <a:pt x="7" y="1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7" name="Freeform 41">
              <a:extLst>
                <a:ext uri="{FF2B5EF4-FFF2-40B4-BE49-F238E27FC236}">
                  <a16:creationId xmlns:a16="http://schemas.microsoft.com/office/drawing/2014/main" id="{59123BF1-4F37-4591-B353-E7D3ED373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9" y="2310"/>
              <a:ext cx="58" cy="38"/>
            </a:xfrm>
            <a:custGeom>
              <a:avLst/>
              <a:gdLst>
                <a:gd name="T0" fmla="*/ 0 w 24"/>
                <a:gd name="T1" fmla="*/ 4 h 16"/>
                <a:gd name="T2" fmla="*/ 0 w 24"/>
                <a:gd name="T3" fmla="*/ 0 h 16"/>
                <a:gd name="T4" fmla="*/ 4 w 24"/>
                <a:gd name="T5" fmla="*/ 0 h 16"/>
                <a:gd name="T6" fmla="*/ 4 w 24"/>
                <a:gd name="T7" fmla="*/ 2 h 16"/>
                <a:gd name="T8" fmla="*/ 9 w 24"/>
                <a:gd name="T9" fmla="*/ 0 h 16"/>
                <a:gd name="T10" fmla="*/ 13 w 24"/>
                <a:gd name="T11" fmla="*/ 3 h 16"/>
                <a:gd name="T12" fmla="*/ 18 w 24"/>
                <a:gd name="T13" fmla="*/ 0 h 16"/>
                <a:gd name="T14" fmla="*/ 24 w 24"/>
                <a:gd name="T15" fmla="*/ 7 h 16"/>
                <a:gd name="T16" fmla="*/ 24 w 24"/>
                <a:gd name="T17" fmla="*/ 16 h 16"/>
                <a:gd name="T18" fmla="*/ 20 w 24"/>
                <a:gd name="T19" fmla="*/ 16 h 16"/>
                <a:gd name="T20" fmla="*/ 20 w 24"/>
                <a:gd name="T21" fmla="*/ 7 h 16"/>
                <a:gd name="T22" fmla="*/ 17 w 24"/>
                <a:gd name="T23" fmla="*/ 3 h 16"/>
                <a:gd name="T24" fmla="*/ 14 w 24"/>
                <a:gd name="T25" fmla="*/ 7 h 16"/>
                <a:gd name="T26" fmla="*/ 14 w 24"/>
                <a:gd name="T27" fmla="*/ 16 h 16"/>
                <a:gd name="T28" fmla="*/ 10 w 24"/>
                <a:gd name="T29" fmla="*/ 16 h 16"/>
                <a:gd name="T30" fmla="*/ 10 w 24"/>
                <a:gd name="T31" fmla="*/ 7 h 16"/>
                <a:gd name="T32" fmla="*/ 7 w 24"/>
                <a:gd name="T33" fmla="*/ 3 h 16"/>
                <a:gd name="T34" fmla="*/ 4 w 24"/>
                <a:gd name="T35" fmla="*/ 8 h 16"/>
                <a:gd name="T36" fmla="*/ 4 w 24"/>
                <a:gd name="T37" fmla="*/ 16 h 16"/>
                <a:gd name="T38" fmla="*/ 0 w 24"/>
                <a:gd name="T39" fmla="*/ 16 h 16"/>
                <a:gd name="T40" fmla="*/ 0 w 24"/>
                <a:gd name="T41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" h="16">
                  <a:moveTo>
                    <a:pt x="0" y="4"/>
                  </a:move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5" y="1"/>
                    <a:pt x="6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1"/>
                    <a:pt x="15" y="0"/>
                    <a:pt x="18" y="0"/>
                  </a:cubicBezTo>
                  <a:cubicBezTo>
                    <a:pt x="21" y="0"/>
                    <a:pt x="24" y="2"/>
                    <a:pt x="24" y="7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5"/>
                    <a:pt x="19" y="3"/>
                    <a:pt x="17" y="3"/>
                  </a:cubicBezTo>
                  <a:cubicBezTo>
                    <a:pt x="15" y="3"/>
                    <a:pt x="14" y="5"/>
                    <a:pt x="14" y="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5"/>
                    <a:pt x="9" y="3"/>
                    <a:pt x="7" y="3"/>
                  </a:cubicBezTo>
                  <a:cubicBezTo>
                    <a:pt x="5" y="3"/>
                    <a:pt x="4" y="5"/>
                    <a:pt x="4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8" name="Freeform 42">
              <a:extLst>
                <a:ext uri="{FF2B5EF4-FFF2-40B4-BE49-F238E27FC236}">
                  <a16:creationId xmlns:a16="http://schemas.microsoft.com/office/drawing/2014/main" id="{5B270224-B03B-4B7D-A51B-9B281471FA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" y="2310"/>
              <a:ext cx="38" cy="41"/>
            </a:xfrm>
            <a:custGeom>
              <a:avLst/>
              <a:gdLst>
                <a:gd name="T0" fmla="*/ 4 w 16"/>
                <a:gd name="T1" fmla="*/ 9 h 17"/>
                <a:gd name="T2" fmla="*/ 8 w 16"/>
                <a:gd name="T3" fmla="*/ 13 h 17"/>
                <a:gd name="T4" fmla="*/ 12 w 16"/>
                <a:gd name="T5" fmla="*/ 11 h 17"/>
                <a:gd name="T6" fmla="*/ 16 w 16"/>
                <a:gd name="T7" fmla="*/ 11 h 17"/>
                <a:gd name="T8" fmla="*/ 8 w 16"/>
                <a:gd name="T9" fmla="*/ 17 h 17"/>
                <a:gd name="T10" fmla="*/ 0 w 16"/>
                <a:gd name="T11" fmla="*/ 8 h 17"/>
                <a:gd name="T12" fmla="*/ 8 w 16"/>
                <a:gd name="T13" fmla="*/ 0 h 17"/>
                <a:gd name="T14" fmla="*/ 16 w 16"/>
                <a:gd name="T15" fmla="*/ 8 h 17"/>
                <a:gd name="T16" fmla="*/ 16 w 16"/>
                <a:gd name="T17" fmla="*/ 9 h 17"/>
                <a:gd name="T18" fmla="*/ 4 w 16"/>
                <a:gd name="T19" fmla="*/ 9 h 17"/>
                <a:gd name="T20" fmla="*/ 12 w 16"/>
                <a:gd name="T21" fmla="*/ 7 h 17"/>
                <a:gd name="T22" fmla="*/ 8 w 16"/>
                <a:gd name="T23" fmla="*/ 3 h 17"/>
                <a:gd name="T24" fmla="*/ 4 w 16"/>
                <a:gd name="T25" fmla="*/ 7 h 17"/>
                <a:gd name="T26" fmla="*/ 12 w 16"/>
                <a:gd name="T27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7">
                  <a:moveTo>
                    <a:pt x="4" y="9"/>
                  </a:moveTo>
                  <a:cubicBezTo>
                    <a:pt x="4" y="12"/>
                    <a:pt x="6" y="13"/>
                    <a:pt x="8" y="13"/>
                  </a:cubicBezTo>
                  <a:cubicBezTo>
                    <a:pt x="10" y="13"/>
                    <a:pt x="11" y="13"/>
                    <a:pt x="12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4"/>
                    <a:pt x="13" y="17"/>
                    <a:pt x="8" y="17"/>
                  </a:cubicBezTo>
                  <a:cubicBezTo>
                    <a:pt x="2" y="17"/>
                    <a:pt x="0" y="12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6" y="4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lnTo>
                    <a:pt x="4" y="9"/>
                  </a:lnTo>
                  <a:close/>
                  <a:moveTo>
                    <a:pt x="12" y="7"/>
                  </a:moveTo>
                  <a:cubicBezTo>
                    <a:pt x="12" y="5"/>
                    <a:pt x="11" y="3"/>
                    <a:pt x="8" y="3"/>
                  </a:cubicBezTo>
                  <a:cubicBezTo>
                    <a:pt x="6" y="3"/>
                    <a:pt x="5" y="5"/>
                    <a:pt x="4" y="7"/>
                  </a:cubicBezTo>
                  <a:lnTo>
                    <a:pt x="12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9" name="Freeform 43">
              <a:extLst>
                <a:ext uri="{FF2B5EF4-FFF2-40B4-BE49-F238E27FC236}">
                  <a16:creationId xmlns:a16="http://schemas.microsoft.com/office/drawing/2014/main" id="{AB2C44F7-6585-4AC4-8381-99827CA56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" y="2310"/>
              <a:ext cx="36" cy="38"/>
            </a:xfrm>
            <a:custGeom>
              <a:avLst/>
              <a:gdLst>
                <a:gd name="T0" fmla="*/ 0 w 15"/>
                <a:gd name="T1" fmla="*/ 4 h 16"/>
                <a:gd name="T2" fmla="*/ 0 w 15"/>
                <a:gd name="T3" fmla="*/ 0 h 16"/>
                <a:gd name="T4" fmla="*/ 4 w 15"/>
                <a:gd name="T5" fmla="*/ 0 h 16"/>
                <a:gd name="T6" fmla="*/ 4 w 15"/>
                <a:gd name="T7" fmla="*/ 3 h 16"/>
                <a:gd name="T8" fmla="*/ 9 w 15"/>
                <a:gd name="T9" fmla="*/ 0 h 16"/>
                <a:gd name="T10" fmla="*/ 15 w 15"/>
                <a:gd name="T11" fmla="*/ 6 h 16"/>
                <a:gd name="T12" fmla="*/ 15 w 15"/>
                <a:gd name="T13" fmla="*/ 16 h 16"/>
                <a:gd name="T14" fmla="*/ 11 w 15"/>
                <a:gd name="T15" fmla="*/ 16 h 16"/>
                <a:gd name="T16" fmla="*/ 11 w 15"/>
                <a:gd name="T17" fmla="*/ 7 h 16"/>
                <a:gd name="T18" fmla="*/ 7 w 15"/>
                <a:gd name="T19" fmla="*/ 3 h 16"/>
                <a:gd name="T20" fmla="*/ 4 w 15"/>
                <a:gd name="T21" fmla="*/ 8 h 16"/>
                <a:gd name="T22" fmla="*/ 4 w 15"/>
                <a:gd name="T23" fmla="*/ 16 h 16"/>
                <a:gd name="T24" fmla="*/ 0 w 15"/>
                <a:gd name="T25" fmla="*/ 16 h 16"/>
                <a:gd name="T26" fmla="*/ 0 w 15"/>
                <a:gd name="T27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6">
                  <a:moveTo>
                    <a:pt x="0" y="4"/>
                  </a:moveTo>
                  <a:cubicBezTo>
                    <a:pt x="0" y="3"/>
                    <a:pt x="0" y="1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2"/>
                    <a:pt x="4" y="3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3" y="0"/>
                    <a:pt x="15" y="2"/>
                    <a:pt x="15" y="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5"/>
                    <a:pt x="10" y="3"/>
                    <a:pt x="7" y="3"/>
                  </a:cubicBezTo>
                  <a:cubicBezTo>
                    <a:pt x="5" y="3"/>
                    <a:pt x="4" y="5"/>
                    <a:pt x="4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0" name="Freeform 44">
              <a:extLst>
                <a:ext uri="{FF2B5EF4-FFF2-40B4-BE49-F238E27FC236}">
                  <a16:creationId xmlns:a16="http://schemas.microsoft.com/office/drawing/2014/main" id="{BAD291E9-9EFD-458B-B7CB-974C3582B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2" y="2300"/>
              <a:ext cx="26" cy="48"/>
            </a:xfrm>
            <a:custGeom>
              <a:avLst/>
              <a:gdLst>
                <a:gd name="T0" fmla="*/ 0 w 11"/>
                <a:gd name="T1" fmla="*/ 4 h 20"/>
                <a:gd name="T2" fmla="*/ 3 w 11"/>
                <a:gd name="T3" fmla="*/ 4 h 20"/>
                <a:gd name="T4" fmla="*/ 3 w 11"/>
                <a:gd name="T5" fmla="*/ 0 h 20"/>
                <a:gd name="T6" fmla="*/ 7 w 11"/>
                <a:gd name="T7" fmla="*/ 0 h 20"/>
                <a:gd name="T8" fmla="*/ 7 w 11"/>
                <a:gd name="T9" fmla="*/ 4 h 20"/>
                <a:gd name="T10" fmla="*/ 11 w 11"/>
                <a:gd name="T11" fmla="*/ 4 h 20"/>
                <a:gd name="T12" fmla="*/ 11 w 11"/>
                <a:gd name="T13" fmla="*/ 8 h 20"/>
                <a:gd name="T14" fmla="*/ 7 w 11"/>
                <a:gd name="T15" fmla="*/ 8 h 20"/>
                <a:gd name="T16" fmla="*/ 7 w 11"/>
                <a:gd name="T17" fmla="*/ 15 h 20"/>
                <a:gd name="T18" fmla="*/ 9 w 11"/>
                <a:gd name="T19" fmla="*/ 17 h 20"/>
                <a:gd name="T20" fmla="*/ 10 w 11"/>
                <a:gd name="T21" fmla="*/ 17 h 20"/>
                <a:gd name="T22" fmla="*/ 10 w 11"/>
                <a:gd name="T23" fmla="*/ 20 h 20"/>
                <a:gd name="T24" fmla="*/ 8 w 11"/>
                <a:gd name="T25" fmla="*/ 20 h 20"/>
                <a:gd name="T26" fmla="*/ 3 w 11"/>
                <a:gd name="T27" fmla="*/ 16 h 20"/>
                <a:gd name="T28" fmla="*/ 3 w 11"/>
                <a:gd name="T29" fmla="*/ 8 h 20"/>
                <a:gd name="T30" fmla="*/ 0 w 11"/>
                <a:gd name="T31" fmla="*/ 8 h 20"/>
                <a:gd name="T32" fmla="*/ 0 w 11"/>
                <a:gd name="T3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20">
                  <a:moveTo>
                    <a:pt x="0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8" y="17"/>
                    <a:pt x="9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9" y="20"/>
                    <a:pt x="8" y="20"/>
                  </a:cubicBezTo>
                  <a:cubicBezTo>
                    <a:pt x="4" y="20"/>
                    <a:pt x="3" y="19"/>
                    <a:pt x="3" y="16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1" name="Freeform 45">
              <a:extLst>
                <a:ext uri="{FF2B5EF4-FFF2-40B4-BE49-F238E27FC236}">
                  <a16:creationId xmlns:a16="http://schemas.microsoft.com/office/drawing/2014/main" id="{0E5FF9EF-C9A5-41DC-8E6C-3C3C4D8CE0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84" y="2310"/>
              <a:ext cx="36" cy="41"/>
            </a:xfrm>
            <a:custGeom>
              <a:avLst/>
              <a:gdLst>
                <a:gd name="T0" fmla="*/ 15 w 15"/>
                <a:gd name="T1" fmla="*/ 12 h 17"/>
                <a:gd name="T2" fmla="*/ 15 w 15"/>
                <a:gd name="T3" fmla="*/ 16 h 17"/>
                <a:gd name="T4" fmla="*/ 11 w 15"/>
                <a:gd name="T5" fmla="*/ 16 h 17"/>
                <a:gd name="T6" fmla="*/ 11 w 15"/>
                <a:gd name="T7" fmla="*/ 14 h 17"/>
                <a:gd name="T8" fmla="*/ 6 w 15"/>
                <a:gd name="T9" fmla="*/ 17 h 17"/>
                <a:gd name="T10" fmla="*/ 0 w 15"/>
                <a:gd name="T11" fmla="*/ 11 h 17"/>
                <a:gd name="T12" fmla="*/ 8 w 15"/>
                <a:gd name="T13" fmla="*/ 6 h 17"/>
                <a:gd name="T14" fmla="*/ 11 w 15"/>
                <a:gd name="T15" fmla="*/ 6 h 17"/>
                <a:gd name="T16" fmla="*/ 11 w 15"/>
                <a:gd name="T17" fmla="*/ 6 h 17"/>
                <a:gd name="T18" fmla="*/ 8 w 15"/>
                <a:gd name="T19" fmla="*/ 3 h 17"/>
                <a:gd name="T20" fmla="*/ 5 w 15"/>
                <a:gd name="T21" fmla="*/ 5 h 17"/>
                <a:gd name="T22" fmla="*/ 1 w 15"/>
                <a:gd name="T23" fmla="*/ 5 h 17"/>
                <a:gd name="T24" fmla="*/ 8 w 15"/>
                <a:gd name="T25" fmla="*/ 0 h 17"/>
                <a:gd name="T26" fmla="*/ 15 w 15"/>
                <a:gd name="T27" fmla="*/ 6 h 17"/>
                <a:gd name="T28" fmla="*/ 15 w 15"/>
                <a:gd name="T29" fmla="*/ 12 h 17"/>
                <a:gd name="T30" fmla="*/ 11 w 15"/>
                <a:gd name="T31" fmla="*/ 9 h 17"/>
                <a:gd name="T32" fmla="*/ 8 w 15"/>
                <a:gd name="T33" fmla="*/ 9 h 17"/>
                <a:gd name="T34" fmla="*/ 4 w 15"/>
                <a:gd name="T35" fmla="*/ 11 h 17"/>
                <a:gd name="T36" fmla="*/ 7 w 15"/>
                <a:gd name="T37" fmla="*/ 13 h 17"/>
                <a:gd name="T38" fmla="*/ 11 w 15"/>
                <a:gd name="T3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7">
                  <a:moveTo>
                    <a:pt x="15" y="12"/>
                  </a:moveTo>
                  <a:cubicBezTo>
                    <a:pt x="15" y="14"/>
                    <a:pt x="15" y="16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5"/>
                    <a:pt x="11" y="14"/>
                  </a:cubicBezTo>
                  <a:cubicBezTo>
                    <a:pt x="10" y="16"/>
                    <a:pt x="9" y="17"/>
                    <a:pt x="6" y="17"/>
                  </a:cubicBezTo>
                  <a:cubicBezTo>
                    <a:pt x="2" y="17"/>
                    <a:pt x="0" y="14"/>
                    <a:pt x="0" y="11"/>
                  </a:cubicBezTo>
                  <a:cubicBezTo>
                    <a:pt x="0" y="7"/>
                    <a:pt x="3" y="6"/>
                    <a:pt x="8" y="6"/>
                  </a:cubicBezTo>
                  <a:cubicBezTo>
                    <a:pt x="9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4"/>
                    <a:pt x="11" y="3"/>
                    <a:pt x="8" y="3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2" y="0"/>
                    <a:pt x="8" y="0"/>
                  </a:cubicBezTo>
                  <a:cubicBezTo>
                    <a:pt x="14" y="0"/>
                    <a:pt x="15" y="3"/>
                    <a:pt x="15" y="6"/>
                  </a:cubicBezTo>
                  <a:lnTo>
                    <a:pt x="15" y="12"/>
                  </a:lnTo>
                  <a:close/>
                  <a:moveTo>
                    <a:pt x="11" y="9"/>
                  </a:moveTo>
                  <a:cubicBezTo>
                    <a:pt x="11" y="9"/>
                    <a:pt x="10" y="9"/>
                    <a:pt x="8" y="9"/>
                  </a:cubicBezTo>
                  <a:cubicBezTo>
                    <a:pt x="5" y="9"/>
                    <a:pt x="4" y="10"/>
                    <a:pt x="4" y="11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2" name="Freeform 46">
              <a:extLst>
                <a:ext uri="{FF2B5EF4-FFF2-40B4-BE49-F238E27FC236}">
                  <a16:creationId xmlns:a16="http://schemas.microsoft.com/office/drawing/2014/main" id="{FBE95DB3-4A31-4A8C-BB20-6D7E0A4E4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9" y="2310"/>
              <a:ext cx="36" cy="38"/>
            </a:xfrm>
            <a:custGeom>
              <a:avLst/>
              <a:gdLst>
                <a:gd name="T0" fmla="*/ 0 w 15"/>
                <a:gd name="T1" fmla="*/ 4 h 16"/>
                <a:gd name="T2" fmla="*/ 0 w 15"/>
                <a:gd name="T3" fmla="*/ 0 h 16"/>
                <a:gd name="T4" fmla="*/ 4 w 15"/>
                <a:gd name="T5" fmla="*/ 0 h 16"/>
                <a:gd name="T6" fmla="*/ 4 w 15"/>
                <a:gd name="T7" fmla="*/ 3 h 16"/>
                <a:gd name="T8" fmla="*/ 9 w 15"/>
                <a:gd name="T9" fmla="*/ 0 h 16"/>
                <a:gd name="T10" fmla="*/ 15 w 15"/>
                <a:gd name="T11" fmla="*/ 6 h 16"/>
                <a:gd name="T12" fmla="*/ 15 w 15"/>
                <a:gd name="T13" fmla="*/ 16 h 16"/>
                <a:gd name="T14" fmla="*/ 11 w 15"/>
                <a:gd name="T15" fmla="*/ 16 h 16"/>
                <a:gd name="T16" fmla="*/ 11 w 15"/>
                <a:gd name="T17" fmla="*/ 7 h 16"/>
                <a:gd name="T18" fmla="*/ 8 w 15"/>
                <a:gd name="T19" fmla="*/ 3 h 16"/>
                <a:gd name="T20" fmla="*/ 4 w 15"/>
                <a:gd name="T21" fmla="*/ 8 h 16"/>
                <a:gd name="T22" fmla="*/ 4 w 15"/>
                <a:gd name="T23" fmla="*/ 16 h 16"/>
                <a:gd name="T24" fmla="*/ 0 w 15"/>
                <a:gd name="T25" fmla="*/ 16 h 16"/>
                <a:gd name="T26" fmla="*/ 0 w 15"/>
                <a:gd name="T27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6">
                  <a:moveTo>
                    <a:pt x="0" y="4"/>
                  </a:moveTo>
                  <a:cubicBezTo>
                    <a:pt x="0" y="3"/>
                    <a:pt x="0" y="1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2"/>
                    <a:pt x="4" y="3"/>
                  </a:cubicBezTo>
                  <a:cubicBezTo>
                    <a:pt x="5" y="1"/>
                    <a:pt x="6" y="0"/>
                    <a:pt x="9" y="0"/>
                  </a:cubicBezTo>
                  <a:cubicBezTo>
                    <a:pt x="13" y="0"/>
                    <a:pt x="15" y="2"/>
                    <a:pt x="15" y="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5"/>
                    <a:pt x="10" y="3"/>
                    <a:pt x="8" y="3"/>
                  </a:cubicBezTo>
                  <a:cubicBezTo>
                    <a:pt x="6" y="3"/>
                    <a:pt x="4" y="5"/>
                    <a:pt x="4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3" name="Freeform 47">
              <a:extLst>
                <a:ext uri="{FF2B5EF4-FFF2-40B4-BE49-F238E27FC236}">
                  <a16:creationId xmlns:a16="http://schemas.microsoft.com/office/drawing/2014/main" id="{1FA29D6E-C28C-4BE9-96CA-E5EBC44184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2" y="2293"/>
              <a:ext cx="40" cy="58"/>
            </a:xfrm>
            <a:custGeom>
              <a:avLst/>
              <a:gdLst>
                <a:gd name="T0" fmla="*/ 17 w 17"/>
                <a:gd name="T1" fmla="*/ 0 h 24"/>
                <a:gd name="T2" fmla="*/ 17 w 17"/>
                <a:gd name="T3" fmla="*/ 19 h 24"/>
                <a:gd name="T4" fmla="*/ 17 w 17"/>
                <a:gd name="T5" fmla="*/ 23 h 24"/>
                <a:gd name="T6" fmla="*/ 13 w 17"/>
                <a:gd name="T7" fmla="*/ 23 h 24"/>
                <a:gd name="T8" fmla="*/ 13 w 17"/>
                <a:gd name="T9" fmla="*/ 21 h 24"/>
                <a:gd name="T10" fmla="*/ 8 w 17"/>
                <a:gd name="T11" fmla="*/ 24 h 24"/>
                <a:gd name="T12" fmla="*/ 0 w 17"/>
                <a:gd name="T13" fmla="*/ 15 h 24"/>
                <a:gd name="T14" fmla="*/ 8 w 17"/>
                <a:gd name="T15" fmla="*/ 7 h 24"/>
                <a:gd name="T16" fmla="*/ 13 w 17"/>
                <a:gd name="T17" fmla="*/ 9 h 24"/>
                <a:gd name="T18" fmla="*/ 13 w 17"/>
                <a:gd name="T19" fmla="*/ 0 h 24"/>
                <a:gd name="T20" fmla="*/ 17 w 17"/>
                <a:gd name="T21" fmla="*/ 0 h 24"/>
                <a:gd name="T22" fmla="*/ 5 w 17"/>
                <a:gd name="T23" fmla="*/ 15 h 24"/>
                <a:gd name="T24" fmla="*/ 9 w 17"/>
                <a:gd name="T25" fmla="*/ 20 h 24"/>
                <a:gd name="T26" fmla="*/ 13 w 17"/>
                <a:gd name="T27" fmla="*/ 15 h 24"/>
                <a:gd name="T28" fmla="*/ 9 w 17"/>
                <a:gd name="T29" fmla="*/ 10 h 24"/>
                <a:gd name="T30" fmla="*/ 5 w 17"/>
                <a:gd name="T31" fmla="*/ 1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4">
                  <a:moveTo>
                    <a:pt x="17" y="0"/>
                  </a:move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7" y="22"/>
                    <a:pt x="17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2"/>
                    <a:pt x="13" y="21"/>
                  </a:cubicBezTo>
                  <a:cubicBezTo>
                    <a:pt x="12" y="22"/>
                    <a:pt x="11" y="24"/>
                    <a:pt x="8" y="24"/>
                  </a:cubicBezTo>
                  <a:cubicBezTo>
                    <a:pt x="4" y="24"/>
                    <a:pt x="0" y="20"/>
                    <a:pt x="0" y="15"/>
                  </a:cubicBezTo>
                  <a:cubicBezTo>
                    <a:pt x="0" y="10"/>
                    <a:pt x="4" y="7"/>
                    <a:pt x="8" y="7"/>
                  </a:cubicBezTo>
                  <a:cubicBezTo>
                    <a:pt x="11" y="7"/>
                    <a:pt x="12" y="8"/>
                    <a:pt x="13" y="9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17" y="0"/>
                  </a:lnTo>
                  <a:close/>
                  <a:moveTo>
                    <a:pt x="5" y="15"/>
                  </a:moveTo>
                  <a:cubicBezTo>
                    <a:pt x="5" y="18"/>
                    <a:pt x="6" y="20"/>
                    <a:pt x="9" y="20"/>
                  </a:cubicBezTo>
                  <a:cubicBezTo>
                    <a:pt x="12" y="20"/>
                    <a:pt x="13" y="18"/>
                    <a:pt x="13" y="15"/>
                  </a:cubicBezTo>
                  <a:cubicBezTo>
                    <a:pt x="13" y="12"/>
                    <a:pt x="12" y="10"/>
                    <a:pt x="9" y="10"/>
                  </a:cubicBezTo>
                  <a:cubicBezTo>
                    <a:pt x="6" y="10"/>
                    <a:pt x="5" y="13"/>
                    <a:pt x="5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4" name="Freeform 48">
              <a:extLst>
                <a:ext uri="{FF2B5EF4-FFF2-40B4-BE49-F238E27FC236}">
                  <a16:creationId xmlns:a16="http://schemas.microsoft.com/office/drawing/2014/main" id="{ADA1956F-FD7F-4B60-823A-6851D7DCE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3" y="2295"/>
              <a:ext cx="41" cy="53"/>
            </a:xfrm>
            <a:custGeom>
              <a:avLst/>
              <a:gdLst>
                <a:gd name="T0" fmla="*/ 0 w 41"/>
                <a:gd name="T1" fmla="*/ 0 h 53"/>
                <a:gd name="T2" fmla="*/ 12 w 41"/>
                <a:gd name="T3" fmla="*/ 0 h 53"/>
                <a:gd name="T4" fmla="*/ 12 w 41"/>
                <a:gd name="T5" fmla="*/ 44 h 53"/>
                <a:gd name="T6" fmla="*/ 41 w 41"/>
                <a:gd name="T7" fmla="*/ 44 h 53"/>
                <a:gd name="T8" fmla="*/ 38 w 41"/>
                <a:gd name="T9" fmla="*/ 53 h 53"/>
                <a:gd name="T10" fmla="*/ 0 w 41"/>
                <a:gd name="T11" fmla="*/ 53 h 53"/>
                <a:gd name="T12" fmla="*/ 0 w 41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53">
                  <a:moveTo>
                    <a:pt x="0" y="0"/>
                  </a:moveTo>
                  <a:lnTo>
                    <a:pt x="12" y="0"/>
                  </a:lnTo>
                  <a:lnTo>
                    <a:pt x="12" y="44"/>
                  </a:lnTo>
                  <a:lnTo>
                    <a:pt x="41" y="44"/>
                  </a:lnTo>
                  <a:lnTo>
                    <a:pt x="38" y="53"/>
                  </a:lnTo>
                  <a:lnTo>
                    <a:pt x="0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5" name="Freeform 49">
              <a:extLst>
                <a:ext uri="{FF2B5EF4-FFF2-40B4-BE49-F238E27FC236}">
                  <a16:creationId xmlns:a16="http://schemas.microsoft.com/office/drawing/2014/main" id="{6FBC4422-BD67-4939-A6FB-D69346F8F5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6" y="2310"/>
              <a:ext cx="38" cy="41"/>
            </a:xfrm>
            <a:custGeom>
              <a:avLst/>
              <a:gdLst>
                <a:gd name="T0" fmla="*/ 15 w 16"/>
                <a:gd name="T1" fmla="*/ 12 h 17"/>
                <a:gd name="T2" fmla="*/ 16 w 16"/>
                <a:gd name="T3" fmla="*/ 16 h 17"/>
                <a:gd name="T4" fmla="*/ 12 w 16"/>
                <a:gd name="T5" fmla="*/ 16 h 17"/>
                <a:gd name="T6" fmla="*/ 12 w 16"/>
                <a:gd name="T7" fmla="*/ 14 h 17"/>
                <a:gd name="T8" fmla="*/ 6 w 16"/>
                <a:gd name="T9" fmla="*/ 17 h 17"/>
                <a:gd name="T10" fmla="*/ 0 w 16"/>
                <a:gd name="T11" fmla="*/ 11 h 17"/>
                <a:gd name="T12" fmla="*/ 8 w 16"/>
                <a:gd name="T13" fmla="*/ 6 h 17"/>
                <a:gd name="T14" fmla="*/ 11 w 16"/>
                <a:gd name="T15" fmla="*/ 6 h 17"/>
                <a:gd name="T16" fmla="*/ 11 w 16"/>
                <a:gd name="T17" fmla="*/ 6 h 17"/>
                <a:gd name="T18" fmla="*/ 8 w 16"/>
                <a:gd name="T19" fmla="*/ 3 h 17"/>
                <a:gd name="T20" fmla="*/ 5 w 16"/>
                <a:gd name="T21" fmla="*/ 5 h 17"/>
                <a:gd name="T22" fmla="*/ 1 w 16"/>
                <a:gd name="T23" fmla="*/ 5 h 17"/>
                <a:gd name="T24" fmla="*/ 8 w 16"/>
                <a:gd name="T25" fmla="*/ 0 h 17"/>
                <a:gd name="T26" fmla="*/ 15 w 16"/>
                <a:gd name="T27" fmla="*/ 6 h 17"/>
                <a:gd name="T28" fmla="*/ 15 w 16"/>
                <a:gd name="T29" fmla="*/ 12 h 17"/>
                <a:gd name="T30" fmla="*/ 11 w 16"/>
                <a:gd name="T31" fmla="*/ 9 h 17"/>
                <a:gd name="T32" fmla="*/ 8 w 16"/>
                <a:gd name="T33" fmla="*/ 9 h 17"/>
                <a:gd name="T34" fmla="*/ 4 w 16"/>
                <a:gd name="T35" fmla="*/ 11 h 17"/>
                <a:gd name="T36" fmla="*/ 7 w 16"/>
                <a:gd name="T37" fmla="*/ 13 h 17"/>
                <a:gd name="T38" fmla="*/ 11 w 16"/>
                <a:gd name="T3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" h="17">
                  <a:moveTo>
                    <a:pt x="15" y="12"/>
                  </a:moveTo>
                  <a:cubicBezTo>
                    <a:pt x="15" y="14"/>
                    <a:pt x="16" y="16"/>
                    <a:pt x="16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5"/>
                    <a:pt x="12" y="14"/>
                  </a:cubicBezTo>
                  <a:cubicBezTo>
                    <a:pt x="11" y="16"/>
                    <a:pt x="9" y="17"/>
                    <a:pt x="6" y="17"/>
                  </a:cubicBezTo>
                  <a:cubicBezTo>
                    <a:pt x="2" y="17"/>
                    <a:pt x="0" y="14"/>
                    <a:pt x="0" y="11"/>
                  </a:cubicBezTo>
                  <a:cubicBezTo>
                    <a:pt x="0" y="7"/>
                    <a:pt x="4" y="6"/>
                    <a:pt x="8" y="6"/>
                  </a:cubicBezTo>
                  <a:cubicBezTo>
                    <a:pt x="10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4"/>
                    <a:pt x="11" y="3"/>
                    <a:pt x="8" y="3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3" y="0"/>
                    <a:pt x="8" y="0"/>
                  </a:cubicBezTo>
                  <a:cubicBezTo>
                    <a:pt x="14" y="0"/>
                    <a:pt x="15" y="3"/>
                    <a:pt x="15" y="6"/>
                  </a:cubicBezTo>
                  <a:lnTo>
                    <a:pt x="15" y="12"/>
                  </a:lnTo>
                  <a:close/>
                  <a:moveTo>
                    <a:pt x="11" y="9"/>
                  </a:moveTo>
                  <a:cubicBezTo>
                    <a:pt x="11" y="9"/>
                    <a:pt x="10" y="9"/>
                    <a:pt x="8" y="9"/>
                  </a:cubicBezTo>
                  <a:cubicBezTo>
                    <a:pt x="5" y="9"/>
                    <a:pt x="4" y="10"/>
                    <a:pt x="4" y="11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6" name="Freeform 50">
              <a:extLst>
                <a:ext uri="{FF2B5EF4-FFF2-40B4-BE49-F238E27FC236}">
                  <a16:creationId xmlns:a16="http://schemas.microsoft.com/office/drawing/2014/main" id="{C0A71565-62D1-452E-9EF3-B155D6FE7D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4" y="2293"/>
              <a:ext cx="38" cy="58"/>
            </a:xfrm>
            <a:custGeom>
              <a:avLst/>
              <a:gdLst>
                <a:gd name="T0" fmla="*/ 0 w 16"/>
                <a:gd name="T1" fmla="*/ 0 h 24"/>
                <a:gd name="T2" fmla="*/ 4 w 16"/>
                <a:gd name="T3" fmla="*/ 0 h 24"/>
                <a:gd name="T4" fmla="*/ 4 w 16"/>
                <a:gd name="T5" fmla="*/ 9 h 24"/>
                <a:gd name="T6" fmla="*/ 9 w 16"/>
                <a:gd name="T7" fmla="*/ 7 h 24"/>
                <a:gd name="T8" fmla="*/ 16 w 16"/>
                <a:gd name="T9" fmla="*/ 15 h 24"/>
                <a:gd name="T10" fmla="*/ 9 w 16"/>
                <a:gd name="T11" fmla="*/ 24 h 24"/>
                <a:gd name="T12" fmla="*/ 4 w 16"/>
                <a:gd name="T13" fmla="*/ 21 h 24"/>
                <a:gd name="T14" fmla="*/ 4 w 16"/>
                <a:gd name="T15" fmla="*/ 23 h 24"/>
                <a:gd name="T16" fmla="*/ 0 w 16"/>
                <a:gd name="T17" fmla="*/ 23 h 24"/>
                <a:gd name="T18" fmla="*/ 0 w 16"/>
                <a:gd name="T19" fmla="*/ 18 h 24"/>
                <a:gd name="T20" fmla="*/ 0 w 16"/>
                <a:gd name="T21" fmla="*/ 0 h 24"/>
                <a:gd name="T22" fmla="*/ 12 w 16"/>
                <a:gd name="T23" fmla="*/ 15 h 24"/>
                <a:gd name="T24" fmla="*/ 8 w 16"/>
                <a:gd name="T25" fmla="*/ 10 h 24"/>
                <a:gd name="T26" fmla="*/ 4 w 16"/>
                <a:gd name="T27" fmla="*/ 15 h 24"/>
                <a:gd name="T28" fmla="*/ 8 w 16"/>
                <a:gd name="T29" fmla="*/ 20 h 24"/>
                <a:gd name="T30" fmla="*/ 12 w 16"/>
                <a:gd name="T31" fmla="*/ 1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2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8"/>
                    <a:pt x="6" y="7"/>
                    <a:pt x="9" y="7"/>
                  </a:cubicBezTo>
                  <a:cubicBezTo>
                    <a:pt x="13" y="7"/>
                    <a:pt x="16" y="10"/>
                    <a:pt x="16" y="15"/>
                  </a:cubicBezTo>
                  <a:cubicBezTo>
                    <a:pt x="16" y="20"/>
                    <a:pt x="13" y="24"/>
                    <a:pt x="9" y="24"/>
                  </a:cubicBezTo>
                  <a:cubicBezTo>
                    <a:pt x="6" y="24"/>
                    <a:pt x="5" y="22"/>
                    <a:pt x="4" y="21"/>
                  </a:cubicBezTo>
                  <a:cubicBezTo>
                    <a:pt x="4" y="22"/>
                    <a:pt x="4" y="23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1"/>
                    <a:pt x="0" y="20"/>
                    <a:pt x="0" y="18"/>
                  </a:cubicBezTo>
                  <a:lnTo>
                    <a:pt x="0" y="0"/>
                  </a:lnTo>
                  <a:close/>
                  <a:moveTo>
                    <a:pt x="12" y="15"/>
                  </a:moveTo>
                  <a:cubicBezTo>
                    <a:pt x="12" y="13"/>
                    <a:pt x="11" y="10"/>
                    <a:pt x="8" y="10"/>
                  </a:cubicBezTo>
                  <a:cubicBezTo>
                    <a:pt x="5" y="10"/>
                    <a:pt x="4" y="12"/>
                    <a:pt x="4" y="15"/>
                  </a:cubicBezTo>
                  <a:cubicBezTo>
                    <a:pt x="4" y="18"/>
                    <a:pt x="5" y="20"/>
                    <a:pt x="8" y="20"/>
                  </a:cubicBezTo>
                  <a:cubicBezTo>
                    <a:pt x="11" y="20"/>
                    <a:pt x="12" y="18"/>
                    <a:pt x="12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7" name="Freeform 51">
              <a:extLst>
                <a:ext uri="{FF2B5EF4-FFF2-40B4-BE49-F238E27FC236}">
                  <a16:creationId xmlns:a16="http://schemas.microsoft.com/office/drawing/2014/main" id="{BEB77077-69B8-4407-9424-9DB2AA5EA2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9" y="2310"/>
              <a:ext cx="40" cy="41"/>
            </a:xfrm>
            <a:custGeom>
              <a:avLst/>
              <a:gdLst>
                <a:gd name="T0" fmla="*/ 17 w 17"/>
                <a:gd name="T1" fmla="*/ 8 h 17"/>
                <a:gd name="T2" fmla="*/ 8 w 17"/>
                <a:gd name="T3" fmla="*/ 17 h 17"/>
                <a:gd name="T4" fmla="*/ 0 w 17"/>
                <a:gd name="T5" fmla="*/ 8 h 17"/>
                <a:gd name="T6" fmla="*/ 8 w 17"/>
                <a:gd name="T7" fmla="*/ 0 h 17"/>
                <a:gd name="T8" fmla="*/ 17 w 17"/>
                <a:gd name="T9" fmla="*/ 8 h 17"/>
                <a:gd name="T10" fmla="*/ 4 w 17"/>
                <a:gd name="T11" fmla="*/ 8 h 17"/>
                <a:gd name="T12" fmla="*/ 8 w 17"/>
                <a:gd name="T13" fmla="*/ 13 h 17"/>
                <a:gd name="T14" fmla="*/ 12 w 17"/>
                <a:gd name="T15" fmla="*/ 8 h 17"/>
                <a:gd name="T16" fmla="*/ 8 w 17"/>
                <a:gd name="T17" fmla="*/ 3 h 17"/>
                <a:gd name="T18" fmla="*/ 4 w 17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7">
                  <a:moveTo>
                    <a:pt x="17" y="8"/>
                  </a:moveTo>
                  <a:cubicBezTo>
                    <a:pt x="17" y="13"/>
                    <a:pt x="14" y="17"/>
                    <a:pt x="8" y="17"/>
                  </a:cubicBezTo>
                  <a:cubicBezTo>
                    <a:pt x="3" y="17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7" y="4"/>
                    <a:pt x="17" y="8"/>
                  </a:cubicBezTo>
                  <a:close/>
                  <a:moveTo>
                    <a:pt x="4" y="8"/>
                  </a:moveTo>
                  <a:cubicBezTo>
                    <a:pt x="4" y="11"/>
                    <a:pt x="5" y="13"/>
                    <a:pt x="8" y="13"/>
                  </a:cubicBezTo>
                  <a:cubicBezTo>
                    <a:pt x="11" y="13"/>
                    <a:pt x="12" y="11"/>
                    <a:pt x="12" y="8"/>
                  </a:cubicBezTo>
                  <a:cubicBezTo>
                    <a:pt x="12" y="6"/>
                    <a:pt x="11" y="3"/>
                    <a:pt x="8" y="3"/>
                  </a:cubicBezTo>
                  <a:cubicBezTo>
                    <a:pt x="5" y="3"/>
                    <a:pt x="4" y="6"/>
                    <a:pt x="4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8" name="Freeform 52">
              <a:extLst>
                <a:ext uri="{FF2B5EF4-FFF2-40B4-BE49-F238E27FC236}">
                  <a16:creationId xmlns:a16="http://schemas.microsoft.com/office/drawing/2014/main" id="{F9319508-43AB-4257-A78E-E947A04F3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6" y="2310"/>
              <a:ext cx="24" cy="38"/>
            </a:xfrm>
            <a:custGeom>
              <a:avLst/>
              <a:gdLst>
                <a:gd name="T0" fmla="*/ 0 w 10"/>
                <a:gd name="T1" fmla="*/ 5 h 16"/>
                <a:gd name="T2" fmla="*/ 0 w 10"/>
                <a:gd name="T3" fmla="*/ 0 h 16"/>
                <a:gd name="T4" fmla="*/ 4 w 10"/>
                <a:gd name="T5" fmla="*/ 0 h 16"/>
                <a:gd name="T6" fmla="*/ 4 w 10"/>
                <a:gd name="T7" fmla="*/ 4 h 16"/>
                <a:gd name="T8" fmla="*/ 10 w 10"/>
                <a:gd name="T9" fmla="*/ 0 h 16"/>
                <a:gd name="T10" fmla="*/ 10 w 10"/>
                <a:gd name="T11" fmla="*/ 4 h 16"/>
                <a:gd name="T12" fmla="*/ 4 w 10"/>
                <a:gd name="T13" fmla="*/ 10 h 16"/>
                <a:gd name="T14" fmla="*/ 4 w 10"/>
                <a:gd name="T15" fmla="*/ 16 h 16"/>
                <a:gd name="T16" fmla="*/ 0 w 10"/>
                <a:gd name="T17" fmla="*/ 16 h 16"/>
                <a:gd name="T18" fmla="*/ 0 w 10"/>
                <a:gd name="T19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6">
                  <a:moveTo>
                    <a:pt x="0" y="5"/>
                  </a:move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4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7" y="4"/>
                    <a:pt x="4" y="6"/>
                    <a:pt x="4" y="1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9" name="Freeform 53">
              <a:extLst>
                <a:ext uri="{FF2B5EF4-FFF2-40B4-BE49-F238E27FC236}">
                  <a16:creationId xmlns:a16="http://schemas.microsoft.com/office/drawing/2014/main" id="{0933D598-894D-4885-8FC8-A9DBAA899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9" y="2295"/>
              <a:ext cx="40" cy="53"/>
            </a:xfrm>
            <a:custGeom>
              <a:avLst/>
              <a:gdLst>
                <a:gd name="T0" fmla="*/ 38 w 40"/>
                <a:gd name="T1" fmla="*/ 32 h 53"/>
                <a:gd name="T2" fmla="*/ 9 w 40"/>
                <a:gd name="T3" fmla="*/ 32 h 53"/>
                <a:gd name="T4" fmla="*/ 9 w 40"/>
                <a:gd name="T5" fmla="*/ 44 h 53"/>
                <a:gd name="T6" fmla="*/ 40 w 40"/>
                <a:gd name="T7" fmla="*/ 44 h 53"/>
                <a:gd name="T8" fmla="*/ 40 w 40"/>
                <a:gd name="T9" fmla="*/ 53 h 53"/>
                <a:gd name="T10" fmla="*/ 0 w 40"/>
                <a:gd name="T11" fmla="*/ 53 h 53"/>
                <a:gd name="T12" fmla="*/ 0 w 40"/>
                <a:gd name="T13" fmla="*/ 0 h 53"/>
                <a:gd name="T14" fmla="*/ 40 w 40"/>
                <a:gd name="T15" fmla="*/ 0 h 53"/>
                <a:gd name="T16" fmla="*/ 40 w 40"/>
                <a:gd name="T17" fmla="*/ 10 h 53"/>
                <a:gd name="T18" fmla="*/ 9 w 40"/>
                <a:gd name="T19" fmla="*/ 10 h 53"/>
                <a:gd name="T20" fmla="*/ 9 w 40"/>
                <a:gd name="T21" fmla="*/ 22 h 53"/>
                <a:gd name="T22" fmla="*/ 38 w 40"/>
                <a:gd name="T23" fmla="*/ 22 h 53"/>
                <a:gd name="T24" fmla="*/ 38 w 40"/>
                <a:gd name="T25" fmla="*/ 3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53">
                  <a:moveTo>
                    <a:pt x="38" y="32"/>
                  </a:moveTo>
                  <a:lnTo>
                    <a:pt x="9" y="32"/>
                  </a:lnTo>
                  <a:lnTo>
                    <a:pt x="9" y="44"/>
                  </a:lnTo>
                  <a:lnTo>
                    <a:pt x="40" y="44"/>
                  </a:lnTo>
                  <a:lnTo>
                    <a:pt x="40" y="53"/>
                  </a:lnTo>
                  <a:lnTo>
                    <a:pt x="0" y="53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10"/>
                  </a:lnTo>
                  <a:lnTo>
                    <a:pt x="9" y="10"/>
                  </a:lnTo>
                  <a:lnTo>
                    <a:pt x="9" y="22"/>
                  </a:lnTo>
                  <a:lnTo>
                    <a:pt x="38" y="22"/>
                  </a:lnTo>
                  <a:lnTo>
                    <a:pt x="38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0" name="Freeform 54">
              <a:extLst>
                <a:ext uri="{FF2B5EF4-FFF2-40B4-BE49-F238E27FC236}">
                  <a16:creationId xmlns:a16="http://schemas.microsoft.com/office/drawing/2014/main" id="{86F2C306-678D-4E30-87FF-55BD46EC63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24" y="2293"/>
              <a:ext cx="40" cy="58"/>
            </a:xfrm>
            <a:custGeom>
              <a:avLst/>
              <a:gdLst>
                <a:gd name="T0" fmla="*/ 17 w 17"/>
                <a:gd name="T1" fmla="*/ 0 h 24"/>
                <a:gd name="T2" fmla="*/ 17 w 17"/>
                <a:gd name="T3" fmla="*/ 19 h 24"/>
                <a:gd name="T4" fmla="*/ 17 w 17"/>
                <a:gd name="T5" fmla="*/ 23 h 24"/>
                <a:gd name="T6" fmla="*/ 13 w 17"/>
                <a:gd name="T7" fmla="*/ 23 h 24"/>
                <a:gd name="T8" fmla="*/ 13 w 17"/>
                <a:gd name="T9" fmla="*/ 21 h 24"/>
                <a:gd name="T10" fmla="*/ 8 w 17"/>
                <a:gd name="T11" fmla="*/ 24 h 24"/>
                <a:gd name="T12" fmla="*/ 0 w 17"/>
                <a:gd name="T13" fmla="*/ 15 h 24"/>
                <a:gd name="T14" fmla="*/ 8 w 17"/>
                <a:gd name="T15" fmla="*/ 7 h 24"/>
                <a:gd name="T16" fmla="*/ 13 w 17"/>
                <a:gd name="T17" fmla="*/ 9 h 24"/>
                <a:gd name="T18" fmla="*/ 13 w 17"/>
                <a:gd name="T19" fmla="*/ 0 h 24"/>
                <a:gd name="T20" fmla="*/ 17 w 17"/>
                <a:gd name="T21" fmla="*/ 0 h 24"/>
                <a:gd name="T22" fmla="*/ 5 w 17"/>
                <a:gd name="T23" fmla="*/ 15 h 24"/>
                <a:gd name="T24" fmla="*/ 9 w 17"/>
                <a:gd name="T25" fmla="*/ 20 h 24"/>
                <a:gd name="T26" fmla="*/ 13 w 17"/>
                <a:gd name="T27" fmla="*/ 15 h 24"/>
                <a:gd name="T28" fmla="*/ 9 w 17"/>
                <a:gd name="T29" fmla="*/ 10 h 24"/>
                <a:gd name="T30" fmla="*/ 5 w 17"/>
                <a:gd name="T31" fmla="*/ 1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4">
                  <a:moveTo>
                    <a:pt x="17" y="0"/>
                  </a:move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7" y="22"/>
                    <a:pt x="17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2"/>
                    <a:pt x="13" y="21"/>
                  </a:cubicBezTo>
                  <a:cubicBezTo>
                    <a:pt x="12" y="22"/>
                    <a:pt x="11" y="24"/>
                    <a:pt x="8" y="24"/>
                  </a:cubicBezTo>
                  <a:cubicBezTo>
                    <a:pt x="3" y="24"/>
                    <a:pt x="0" y="20"/>
                    <a:pt x="0" y="15"/>
                  </a:cubicBezTo>
                  <a:cubicBezTo>
                    <a:pt x="0" y="10"/>
                    <a:pt x="4" y="7"/>
                    <a:pt x="8" y="7"/>
                  </a:cubicBezTo>
                  <a:cubicBezTo>
                    <a:pt x="11" y="7"/>
                    <a:pt x="12" y="8"/>
                    <a:pt x="13" y="9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17" y="0"/>
                  </a:lnTo>
                  <a:close/>
                  <a:moveTo>
                    <a:pt x="5" y="15"/>
                  </a:moveTo>
                  <a:cubicBezTo>
                    <a:pt x="5" y="18"/>
                    <a:pt x="6" y="20"/>
                    <a:pt x="9" y="20"/>
                  </a:cubicBezTo>
                  <a:cubicBezTo>
                    <a:pt x="12" y="20"/>
                    <a:pt x="13" y="18"/>
                    <a:pt x="13" y="15"/>
                  </a:cubicBezTo>
                  <a:cubicBezTo>
                    <a:pt x="13" y="12"/>
                    <a:pt x="12" y="10"/>
                    <a:pt x="9" y="10"/>
                  </a:cubicBezTo>
                  <a:cubicBezTo>
                    <a:pt x="6" y="10"/>
                    <a:pt x="5" y="13"/>
                    <a:pt x="5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1" name="Freeform 55">
              <a:extLst>
                <a:ext uri="{FF2B5EF4-FFF2-40B4-BE49-F238E27FC236}">
                  <a16:creationId xmlns:a16="http://schemas.microsoft.com/office/drawing/2014/main" id="{34F77522-AF4C-4088-9039-1D3344827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4" y="2310"/>
              <a:ext cx="35" cy="41"/>
            </a:xfrm>
            <a:custGeom>
              <a:avLst/>
              <a:gdLst>
                <a:gd name="T0" fmla="*/ 15 w 15"/>
                <a:gd name="T1" fmla="*/ 12 h 17"/>
                <a:gd name="T2" fmla="*/ 15 w 15"/>
                <a:gd name="T3" fmla="*/ 16 h 17"/>
                <a:gd name="T4" fmla="*/ 11 w 15"/>
                <a:gd name="T5" fmla="*/ 16 h 17"/>
                <a:gd name="T6" fmla="*/ 11 w 15"/>
                <a:gd name="T7" fmla="*/ 14 h 17"/>
                <a:gd name="T8" fmla="*/ 6 w 15"/>
                <a:gd name="T9" fmla="*/ 17 h 17"/>
                <a:gd name="T10" fmla="*/ 0 w 15"/>
                <a:gd name="T11" fmla="*/ 10 h 17"/>
                <a:gd name="T12" fmla="*/ 0 w 15"/>
                <a:gd name="T13" fmla="*/ 0 h 17"/>
                <a:gd name="T14" fmla="*/ 4 w 15"/>
                <a:gd name="T15" fmla="*/ 0 h 17"/>
                <a:gd name="T16" fmla="*/ 4 w 15"/>
                <a:gd name="T17" fmla="*/ 9 h 17"/>
                <a:gd name="T18" fmla="*/ 7 w 15"/>
                <a:gd name="T19" fmla="*/ 13 h 17"/>
                <a:gd name="T20" fmla="*/ 11 w 15"/>
                <a:gd name="T21" fmla="*/ 8 h 17"/>
                <a:gd name="T22" fmla="*/ 11 w 15"/>
                <a:gd name="T23" fmla="*/ 0 h 17"/>
                <a:gd name="T24" fmla="*/ 15 w 15"/>
                <a:gd name="T25" fmla="*/ 0 h 17"/>
                <a:gd name="T26" fmla="*/ 15 w 15"/>
                <a:gd name="T2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7">
                  <a:moveTo>
                    <a:pt x="15" y="12"/>
                  </a:moveTo>
                  <a:cubicBezTo>
                    <a:pt x="15" y="13"/>
                    <a:pt x="15" y="15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5"/>
                    <a:pt x="11" y="14"/>
                  </a:cubicBezTo>
                  <a:cubicBezTo>
                    <a:pt x="10" y="15"/>
                    <a:pt x="9" y="17"/>
                    <a:pt x="6" y="17"/>
                  </a:cubicBezTo>
                  <a:cubicBezTo>
                    <a:pt x="3" y="17"/>
                    <a:pt x="0" y="15"/>
                    <a:pt x="0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8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15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2" name="Freeform 56">
              <a:extLst>
                <a:ext uri="{FF2B5EF4-FFF2-40B4-BE49-F238E27FC236}">
                  <a16:creationId xmlns:a16="http://schemas.microsoft.com/office/drawing/2014/main" id="{3C4610C7-7C1F-4B64-9384-2A1DA8180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9" y="2310"/>
              <a:ext cx="38" cy="41"/>
            </a:xfrm>
            <a:custGeom>
              <a:avLst/>
              <a:gdLst>
                <a:gd name="T0" fmla="*/ 16 w 16"/>
                <a:gd name="T1" fmla="*/ 11 h 17"/>
                <a:gd name="T2" fmla="*/ 8 w 16"/>
                <a:gd name="T3" fmla="*/ 17 h 17"/>
                <a:gd name="T4" fmla="*/ 0 w 16"/>
                <a:gd name="T5" fmla="*/ 8 h 17"/>
                <a:gd name="T6" fmla="*/ 8 w 16"/>
                <a:gd name="T7" fmla="*/ 0 h 17"/>
                <a:gd name="T8" fmla="*/ 15 w 16"/>
                <a:gd name="T9" fmla="*/ 6 h 17"/>
                <a:gd name="T10" fmla="*/ 11 w 16"/>
                <a:gd name="T11" fmla="*/ 6 h 17"/>
                <a:gd name="T12" fmla="*/ 8 w 16"/>
                <a:gd name="T13" fmla="*/ 3 h 17"/>
                <a:gd name="T14" fmla="*/ 4 w 16"/>
                <a:gd name="T15" fmla="*/ 8 h 17"/>
                <a:gd name="T16" fmla="*/ 8 w 16"/>
                <a:gd name="T17" fmla="*/ 13 h 17"/>
                <a:gd name="T18" fmla="*/ 11 w 16"/>
                <a:gd name="T19" fmla="*/ 11 h 17"/>
                <a:gd name="T20" fmla="*/ 16 w 16"/>
                <a:gd name="T21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7">
                  <a:moveTo>
                    <a:pt x="16" y="11"/>
                  </a:moveTo>
                  <a:cubicBezTo>
                    <a:pt x="15" y="14"/>
                    <a:pt x="12" y="17"/>
                    <a:pt x="8" y="17"/>
                  </a:cubicBezTo>
                  <a:cubicBezTo>
                    <a:pt x="2" y="17"/>
                    <a:pt x="0" y="13"/>
                    <a:pt x="0" y="8"/>
                  </a:cubicBezTo>
                  <a:cubicBezTo>
                    <a:pt x="0" y="4"/>
                    <a:pt x="2" y="0"/>
                    <a:pt x="8" y="0"/>
                  </a:cubicBezTo>
                  <a:cubicBezTo>
                    <a:pt x="13" y="0"/>
                    <a:pt x="15" y="4"/>
                    <a:pt x="15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0" y="3"/>
                    <a:pt x="8" y="3"/>
                  </a:cubicBezTo>
                  <a:cubicBezTo>
                    <a:pt x="5" y="3"/>
                    <a:pt x="4" y="5"/>
                    <a:pt x="4" y="8"/>
                  </a:cubicBezTo>
                  <a:cubicBezTo>
                    <a:pt x="4" y="11"/>
                    <a:pt x="5" y="13"/>
                    <a:pt x="8" y="13"/>
                  </a:cubicBezTo>
                  <a:cubicBezTo>
                    <a:pt x="10" y="13"/>
                    <a:pt x="11" y="12"/>
                    <a:pt x="11" y="11"/>
                  </a:cubicBezTo>
                  <a:lnTo>
                    <a:pt x="16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3" name="Freeform 57">
              <a:extLst>
                <a:ext uri="{FF2B5EF4-FFF2-40B4-BE49-F238E27FC236}">
                  <a16:creationId xmlns:a16="http://schemas.microsoft.com/office/drawing/2014/main" id="{6C6F45E3-92A4-4709-95F7-EB674750DF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62" y="2310"/>
              <a:ext cx="35" cy="41"/>
            </a:xfrm>
            <a:custGeom>
              <a:avLst/>
              <a:gdLst>
                <a:gd name="T0" fmla="*/ 15 w 15"/>
                <a:gd name="T1" fmla="*/ 12 h 17"/>
                <a:gd name="T2" fmla="*/ 15 w 15"/>
                <a:gd name="T3" fmla="*/ 16 h 17"/>
                <a:gd name="T4" fmla="*/ 11 w 15"/>
                <a:gd name="T5" fmla="*/ 16 h 17"/>
                <a:gd name="T6" fmla="*/ 11 w 15"/>
                <a:gd name="T7" fmla="*/ 14 h 17"/>
                <a:gd name="T8" fmla="*/ 6 w 15"/>
                <a:gd name="T9" fmla="*/ 17 h 17"/>
                <a:gd name="T10" fmla="*/ 0 w 15"/>
                <a:gd name="T11" fmla="*/ 11 h 17"/>
                <a:gd name="T12" fmla="*/ 8 w 15"/>
                <a:gd name="T13" fmla="*/ 6 h 17"/>
                <a:gd name="T14" fmla="*/ 11 w 15"/>
                <a:gd name="T15" fmla="*/ 6 h 17"/>
                <a:gd name="T16" fmla="*/ 11 w 15"/>
                <a:gd name="T17" fmla="*/ 6 h 17"/>
                <a:gd name="T18" fmla="*/ 8 w 15"/>
                <a:gd name="T19" fmla="*/ 3 h 17"/>
                <a:gd name="T20" fmla="*/ 5 w 15"/>
                <a:gd name="T21" fmla="*/ 5 h 17"/>
                <a:gd name="T22" fmla="*/ 1 w 15"/>
                <a:gd name="T23" fmla="*/ 5 h 17"/>
                <a:gd name="T24" fmla="*/ 8 w 15"/>
                <a:gd name="T25" fmla="*/ 0 h 17"/>
                <a:gd name="T26" fmla="*/ 15 w 15"/>
                <a:gd name="T27" fmla="*/ 6 h 17"/>
                <a:gd name="T28" fmla="*/ 15 w 15"/>
                <a:gd name="T29" fmla="*/ 12 h 17"/>
                <a:gd name="T30" fmla="*/ 11 w 15"/>
                <a:gd name="T31" fmla="*/ 9 h 17"/>
                <a:gd name="T32" fmla="*/ 8 w 15"/>
                <a:gd name="T33" fmla="*/ 9 h 17"/>
                <a:gd name="T34" fmla="*/ 4 w 15"/>
                <a:gd name="T35" fmla="*/ 11 h 17"/>
                <a:gd name="T36" fmla="*/ 7 w 15"/>
                <a:gd name="T37" fmla="*/ 13 h 17"/>
                <a:gd name="T38" fmla="*/ 11 w 15"/>
                <a:gd name="T3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7">
                  <a:moveTo>
                    <a:pt x="15" y="12"/>
                  </a:moveTo>
                  <a:cubicBezTo>
                    <a:pt x="15" y="14"/>
                    <a:pt x="15" y="16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5"/>
                    <a:pt x="11" y="14"/>
                  </a:cubicBezTo>
                  <a:cubicBezTo>
                    <a:pt x="10" y="16"/>
                    <a:pt x="9" y="17"/>
                    <a:pt x="6" y="17"/>
                  </a:cubicBezTo>
                  <a:cubicBezTo>
                    <a:pt x="1" y="17"/>
                    <a:pt x="0" y="14"/>
                    <a:pt x="0" y="11"/>
                  </a:cubicBezTo>
                  <a:cubicBezTo>
                    <a:pt x="0" y="7"/>
                    <a:pt x="3" y="6"/>
                    <a:pt x="8" y="6"/>
                  </a:cubicBezTo>
                  <a:cubicBezTo>
                    <a:pt x="9" y="6"/>
                    <a:pt x="10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4"/>
                    <a:pt x="10" y="3"/>
                    <a:pt x="8" y="3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2" y="0"/>
                    <a:pt x="8" y="0"/>
                  </a:cubicBezTo>
                  <a:cubicBezTo>
                    <a:pt x="14" y="0"/>
                    <a:pt x="15" y="3"/>
                    <a:pt x="15" y="6"/>
                  </a:cubicBezTo>
                  <a:lnTo>
                    <a:pt x="15" y="12"/>
                  </a:lnTo>
                  <a:close/>
                  <a:moveTo>
                    <a:pt x="11" y="9"/>
                  </a:moveTo>
                  <a:cubicBezTo>
                    <a:pt x="11" y="9"/>
                    <a:pt x="10" y="9"/>
                    <a:pt x="8" y="9"/>
                  </a:cubicBezTo>
                  <a:cubicBezTo>
                    <a:pt x="5" y="9"/>
                    <a:pt x="4" y="10"/>
                    <a:pt x="4" y="11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4" name="Freeform 58">
              <a:extLst>
                <a:ext uri="{FF2B5EF4-FFF2-40B4-BE49-F238E27FC236}">
                  <a16:creationId xmlns:a16="http://schemas.microsoft.com/office/drawing/2014/main" id="{2E5B8B2B-07CF-41DE-A5BA-C68925D4B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4" y="2300"/>
              <a:ext cx="24" cy="48"/>
            </a:xfrm>
            <a:custGeom>
              <a:avLst/>
              <a:gdLst>
                <a:gd name="T0" fmla="*/ 0 w 10"/>
                <a:gd name="T1" fmla="*/ 4 h 20"/>
                <a:gd name="T2" fmla="*/ 2 w 10"/>
                <a:gd name="T3" fmla="*/ 4 h 20"/>
                <a:gd name="T4" fmla="*/ 2 w 10"/>
                <a:gd name="T5" fmla="*/ 0 h 20"/>
                <a:gd name="T6" fmla="*/ 7 w 10"/>
                <a:gd name="T7" fmla="*/ 0 h 20"/>
                <a:gd name="T8" fmla="*/ 7 w 10"/>
                <a:gd name="T9" fmla="*/ 4 h 20"/>
                <a:gd name="T10" fmla="*/ 10 w 10"/>
                <a:gd name="T11" fmla="*/ 4 h 20"/>
                <a:gd name="T12" fmla="*/ 10 w 10"/>
                <a:gd name="T13" fmla="*/ 8 h 20"/>
                <a:gd name="T14" fmla="*/ 7 w 10"/>
                <a:gd name="T15" fmla="*/ 8 h 20"/>
                <a:gd name="T16" fmla="*/ 7 w 10"/>
                <a:gd name="T17" fmla="*/ 15 h 20"/>
                <a:gd name="T18" fmla="*/ 8 w 10"/>
                <a:gd name="T19" fmla="*/ 17 h 20"/>
                <a:gd name="T20" fmla="*/ 10 w 10"/>
                <a:gd name="T21" fmla="*/ 17 h 20"/>
                <a:gd name="T22" fmla="*/ 10 w 10"/>
                <a:gd name="T23" fmla="*/ 20 h 20"/>
                <a:gd name="T24" fmla="*/ 7 w 10"/>
                <a:gd name="T25" fmla="*/ 20 h 20"/>
                <a:gd name="T26" fmla="*/ 2 w 10"/>
                <a:gd name="T27" fmla="*/ 16 h 20"/>
                <a:gd name="T28" fmla="*/ 2 w 10"/>
                <a:gd name="T29" fmla="*/ 8 h 20"/>
                <a:gd name="T30" fmla="*/ 0 w 10"/>
                <a:gd name="T31" fmla="*/ 8 h 20"/>
                <a:gd name="T32" fmla="*/ 0 w 10"/>
                <a:gd name="T3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20">
                  <a:moveTo>
                    <a:pt x="0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17"/>
                    <a:pt x="8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9" y="20"/>
                    <a:pt x="8" y="20"/>
                    <a:pt x="7" y="20"/>
                  </a:cubicBezTo>
                  <a:cubicBezTo>
                    <a:pt x="3" y="20"/>
                    <a:pt x="2" y="19"/>
                    <a:pt x="2" y="16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5" name="Freeform 59">
              <a:extLst>
                <a:ext uri="{FF2B5EF4-FFF2-40B4-BE49-F238E27FC236}">
                  <a16:creationId xmlns:a16="http://schemas.microsoft.com/office/drawing/2014/main" id="{8DC7E810-869F-4BB3-AADE-7713C8E75A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35" y="2293"/>
              <a:ext cx="10" cy="55"/>
            </a:xfrm>
            <a:custGeom>
              <a:avLst/>
              <a:gdLst>
                <a:gd name="T0" fmla="*/ 0 w 10"/>
                <a:gd name="T1" fmla="*/ 0 h 55"/>
                <a:gd name="T2" fmla="*/ 10 w 10"/>
                <a:gd name="T3" fmla="*/ 0 h 55"/>
                <a:gd name="T4" fmla="*/ 10 w 10"/>
                <a:gd name="T5" fmla="*/ 9 h 55"/>
                <a:gd name="T6" fmla="*/ 0 w 10"/>
                <a:gd name="T7" fmla="*/ 9 h 55"/>
                <a:gd name="T8" fmla="*/ 0 w 10"/>
                <a:gd name="T9" fmla="*/ 0 h 55"/>
                <a:gd name="T10" fmla="*/ 0 w 10"/>
                <a:gd name="T11" fmla="*/ 17 h 55"/>
                <a:gd name="T12" fmla="*/ 10 w 10"/>
                <a:gd name="T13" fmla="*/ 17 h 55"/>
                <a:gd name="T14" fmla="*/ 10 w 10"/>
                <a:gd name="T15" fmla="*/ 55 h 55"/>
                <a:gd name="T16" fmla="*/ 0 w 10"/>
                <a:gd name="T17" fmla="*/ 55 h 55"/>
                <a:gd name="T18" fmla="*/ 0 w 10"/>
                <a:gd name="T19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55">
                  <a:moveTo>
                    <a:pt x="0" y="0"/>
                  </a:moveTo>
                  <a:lnTo>
                    <a:pt x="10" y="0"/>
                  </a:lnTo>
                  <a:lnTo>
                    <a:pt x="10" y="9"/>
                  </a:lnTo>
                  <a:lnTo>
                    <a:pt x="0" y="9"/>
                  </a:lnTo>
                  <a:lnTo>
                    <a:pt x="0" y="0"/>
                  </a:lnTo>
                  <a:close/>
                  <a:moveTo>
                    <a:pt x="0" y="17"/>
                  </a:moveTo>
                  <a:lnTo>
                    <a:pt x="10" y="17"/>
                  </a:lnTo>
                  <a:lnTo>
                    <a:pt x="10" y="55"/>
                  </a:lnTo>
                  <a:lnTo>
                    <a:pt x="0" y="55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6" name="Freeform 60">
              <a:extLst>
                <a:ext uri="{FF2B5EF4-FFF2-40B4-BE49-F238E27FC236}">
                  <a16:creationId xmlns:a16="http://schemas.microsoft.com/office/drawing/2014/main" id="{31DF4F1E-BD5B-4978-9B67-388566EE8A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4" y="2310"/>
              <a:ext cx="38" cy="41"/>
            </a:xfrm>
            <a:custGeom>
              <a:avLst/>
              <a:gdLst>
                <a:gd name="T0" fmla="*/ 16 w 16"/>
                <a:gd name="T1" fmla="*/ 8 h 17"/>
                <a:gd name="T2" fmla="*/ 8 w 16"/>
                <a:gd name="T3" fmla="*/ 17 h 17"/>
                <a:gd name="T4" fmla="*/ 0 w 16"/>
                <a:gd name="T5" fmla="*/ 8 h 17"/>
                <a:gd name="T6" fmla="*/ 8 w 16"/>
                <a:gd name="T7" fmla="*/ 0 h 17"/>
                <a:gd name="T8" fmla="*/ 16 w 16"/>
                <a:gd name="T9" fmla="*/ 8 h 17"/>
                <a:gd name="T10" fmla="*/ 4 w 16"/>
                <a:gd name="T11" fmla="*/ 8 h 17"/>
                <a:gd name="T12" fmla="*/ 8 w 16"/>
                <a:gd name="T13" fmla="*/ 13 h 17"/>
                <a:gd name="T14" fmla="*/ 12 w 16"/>
                <a:gd name="T15" fmla="*/ 8 h 17"/>
                <a:gd name="T16" fmla="*/ 8 w 16"/>
                <a:gd name="T17" fmla="*/ 3 h 17"/>
                <a:gd name="T18" fmla="*/ 4 w 16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7">
                  <a:moveTo>
                    <a:pt x="16" y="8"/>
                  </a:moveTo>
                  <a:cubicBezTo>
                    <a:pt x="16" y="13"/>
                    <a:pt x="13" y="17"/>
                    <a:pt x="8" y="17"/>
                  </a:cubicBezTo>
                  <a:cubicBezTo>
                    <a:pt x="2" y="17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6" y="4"/>
                    <a:pt x="16" y="8"/>
                  </a:cubicBezTo>
                  <a:close/>
                  <a:moveTo>
                    <a:pt x="4" y="8"/>
                  </a:moveTo>
                  <a:cubicBezTo>
                    <a:pt x="4" y="11"/>
                    <a:pt x="5" y="13"/>
                    <a:pt x="8" y="13"/>
                  </a:cubicBezTo>
                  <a:cubicBezTo>
                    <a:pt x="11" y="13"/>
                    <a:pt x="12" y="11"/>
                    <a:pt x="12" y="8"/>
                  </a:cubicBezTo>
                  <a:cubicBezTo>
                    <a:pt x="12" y="6"/>
                    <a:pt x="11" y="3"/>
                    <a:pt x="8" y="3"/>
                  </a:cubicBezTo>
                  <a:cubicBezTo>
                    <a:pt x="5" y="3"/>
                    <a:pt x="4" y="6"/>
                    <a:pt x="4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7" name="Freeform 61">
              <a:extLst>
                <a:ext uri="{FF2B5EF4-FFF2-40B4-BE49-F238E27FC236}">
                  <a16:creationId xmlns:a16="http://schemas.microsoft.com/office/drawing/2014/main" id="{AF6CF677-6FBE-4964-8566-3BBEB2252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2" y="2310"/>
              <a:ext cx="35" cy="38"/>
            </a:xfrm>
            <a:custGeom>
              <a:avLst/>
              <a:gdLst>
                <a:gd name="T0" fmla="*/ 0 w 15"/>
                <a:gd name="T1" fmla="*/ 4 h 16"/>
                <a:gd name="T2" fmla="*/ 0 w 15"/>
                <a:gd name="T3" fmla="*/ 0 h 16"/>
                <a:gd name="T4" fmla="*/ 4 w 15"/>
                <a:gd name="T5" fmla="*/ 0 h 16"/>
                <a:gd name="T6" fmla="*/ 4 w 15"/>
                <a:gd name="T7" fmla="*/ 3 h 16"/>
                <a:gd name="T8" fmla="*/ 9 w 15"/>
                <a:gd name="T9" fmla="*/ 0 h 16"/>
                <a:gd name="T10" fmla="*/ 15 w 15"/>
                <a:gd name="T11" fmla="*/ 6 h 16"/>
                <a:gd name="T12" fmla="*/ 15 w 15"/>
                <a:gd name="T13" fmla="*/ 16 h 16"/>
                <a:gd name="T14" fmla="*/ 11 w 15"/>
                <a:gd name="T15" fmla="*/ 16 h 16"/>
                <a:gd name="T16" fmla="*/ 11 w 15"/>
                <a:gd name="T17" fmla="*/ 7 h 16"/>
                <a:gd name="T18" fmla="*/ 8 w 15"/>
                <a:gd name="T19" fmla="*/ 3 h 16"/>
                <a:gd name="T20" fmla="*/ 4 w 15"/>
                <a:gd name="T21" fmla="*/ 8 h 16"/>
                <a:gd name="T22" fmla="*/ 4 w 15"/>
                <a:gd name="T23" fmla="*/ 16 h 16"/>
                <a:gd name="T24" fmla="*/ 0 w 15"/>
                <a:gd name="T25" fmla="*/ 16 h 16"/>
                <a:gd name="T26" fmla="*/ 0 w 15"/>
                <a:gd name="T27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6">
                  <a:moveTo>
                    <a:pt x="0" y="4"/>
                  </a:moveTo>
                  <a:cubicBezTo>
                    <a:pt x="0" y="3"/>
                    <a:pt x="0" y="1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2"/>
                    <a:pt x="4" y="3"/>
                  </a:cubicBezTo>
                  <a:cubicBezTo>
                    <a:pt x="5" y="1"/>
                    <a:pt x="6" y="0"/>
                    <a:pt x="9" y="0"/>
                  </a:cubicBezTo>
                  <a:cubicBezTo>
                    <a:pt x="13" y="0"/>
                    <a:pt x="15" y="2"/>
                    <a:pt x="15" y="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5"/>
                    <a:pt x="10" y="3"/>
                    <a:pt x="8" y="3"/>
                  </a:cubicBezTo>
                  <a:cubicBezTo>
                    <a:pt x="5" y="3"/>
                    <a:pt x="4" y="5"/>
                    <a:pt x="4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8" name="Freeform 62">
              <a:extLst>
                <a:ext uri="{FF2B5EF4-FFF2-40B4-BE49-F238E27FC236}">
                  <a16:creationId xmlns:a16="http://schemas.microsoft.com/office/drawing/2014/main" id="{C534041E-199B-41F0-B41A-A21B8BCD56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5" y="2310"/>
              <a:ext cx="38" cy="41"/>
            </a:xfrm>
            <a:custGeom>
              <a:avLst/>
              <a:gdLst>
                <a:gd name="T0" fmla="*/ 16 w 16"/>
                <a:gd name="T1" fmla="*/ 12 h 17"/>
                <a:gd name="T2" fmla="*/ 16 w 16"/>
                <a:gd name="T3" fmla="*/ 16 h 17"/>
                <a:gd name="T4" fmla="*/ 12 w 16"/>
                <a:gd name="T5" fmla="*/ 16 h 17"/>
                <a:gd name="T6" fmla="*/ 12 w 16"/>
                <a:gd name="T7" fmla="*/ 14 h 17"/>
                <a:gd name="T8" fmla="*/ 6 w 16"/>
                <a:gd name="T9" fmla="*/ 17 h 17"/>
                <a:gd name="T10" fmla="*/ 0 w 16"/>
                <a:gd name="T11" fmla="*/ 11 h 17"/>
                <a:gd name="T12" fmla="*/ 8 w 16"/>
                <a:gd name="T13" fmla="*/ 6 h 17"/>
                <a:gd name="T14" fmla="*/ 12 w 16"/>
                <a:gd name="T15" fmla="*/ 6 h 17"/>
                <a:gd name="T16" fmla="*/ 12 w 16"/>
                <a:gd name="T17" fmla="*/ 6 h 17"/>
                <a:gd name="T18" fmla="*/ 8 w 16"/>
                <a:gd name="T19" fmla="*/ 3 h 17"/>
                <a:gd name="T20" fmla="*/ 5 w 16"/>
                <a:gd name="T21" fmla="*/ 5 h 17"/>
                <a:gd name="T22" fmla="*/ 1 w 16"/>
                <a:gd name="T23" fmla="*/ 5 h 17"/>
                <a:gd name="T24" fmla="*/ 8 w 16"/>
                <a:gd name="T25" fmla="*/ 0 h 17"/>
                <a:gd name="T26" fmla="*/ 16 w 16"/>
                <a:gd name="T27" fmla="*/ 6 h 17"/>
                <a:gd name="T28" fmla="*/ 16 w 16"/>
                <a:gd name="T29" fmla="*/ 12 h 17"/>
                <a:gd name="T30" fmla="*/ 12 w 16"/>
                <a:gd name="T31" fmla="*/ 9 h 17"/>
                <a:gd name="T32" fmla="*/ 8 w 16"/>
                <a:gd name="T33" fmla="*/ 9 h 17"/>
                <a:gd name="T34" fmla="*/ 4 w 16"/>
                <a:gd name="T35" fmla="*/ 11 h 17"/>
                <a:gd name="T36" fmla="*/ 7 w 16"/>
                <a:gd name="T37" fmla="*/ 13 h 17"/>
                <a:gd name="T38" fmla="*/ 12 w 16"/>
                <a:gd name="T3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" h="17">
                  <a:moveTo>
                    <a:pt x="16" y="12"/>
                  </a:moveTo>
                  <a:cubicBezTo>
                    <a:pt x="16" y="14"/>
                    <a:pt x="16" y="16"/>
                    <a:pt x="16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5"/>
                    <a:pt x="12" y="14"/>
                  </a:cubicBezTo>
                  <a:cubicBezTo>
                    <a:pt x="11" y="16"/>
                    <a:pt x="9" y="17"/>
                    <a:pt x="6" y="17"/>
                  </a:cubicBezTo>
                  <a:cubicBezTo>
                    <a:pt x="2" y="17"/>
                    <a:pt x="0" y="14"/>
                    <a:pt x="0" y="11"/>
                  </a:cubicBezTo>
                  <a:cubicBezTo>
                    <a:pt x="0" y="7"/>
                    <a:pt x="4" y="6"/>
                    <a:pt x="8" y="6"/>
                  </a:cubicBezTo>
                  <a:cubicBezTo>
                    <a:pt x="10" y="6"/>
                    <a:pt x="11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4"/>
                    <a:pt x="11" y="3"/>
                    <a:pt x="8" y="3"/>
                  </a:cubicBezTo>
                  <a:cubicBezTo>
                    <a:pt x="6" y="3"/>
                    <a:pt x="6" y="4"/>
                    <a:pt x="5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3" y="0"/>
                    <a:pt x="8" y="0"/>
                  </a:cubicBezTo>
                  <a:cubicBezTo>
                    <a:pt x="15" y="0"/>
                    <a:pt x="16" y="3"/>
                    <a:pt x="16" y="6"/>
                  </a:cubicBezTo>
                  <a:lnTo>
                    <a:pt x="16" y="12"/>
                  </a:lnTo>
                  <a:close/>
                  <a:moveTo>
                    <a:pt x="12" y="9"/>
                  </a:moveTo>
                  <a:cubicBezTo>
                    <a:pt x="11" y="9"/>
                    <a:pt x="10" y="9"/>
                    <a:pt x="8" y="9"/>
                  </a:cubicBezTo>
                  <a:cubicBezTo>
                    <a:pt x="6" y="9"/>
                    <a:pt x="4" y="10"/>
                    <a:pt x="4" y="11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2" y="12"/>
                    <a:pt x="1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9" name="Rectangle 63">
              <a:extLst>
                <a:ext uri="{FF2B5EF4-FFF2-40B4-BE49-F238E27FC236}">
                  <a16:creationId xmlns:a16="http://schemas.microsoft.com/office/drawing/2014/main" id="{C7093C9A-26B6-47A7-83DF-3BE573C9F8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2" y="2293"/>
              <a:ext cx="10" cy="5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0" name="Rectangle 64">
              <a:extLst>
                <a:ext uri="{FF2B5EF4-FFF2-40B4-BE49-F238E27FC236}">
                  <a16:creationId xmlns:a16="http://schemas.microsoft.com/office/drawing/2014/main" id="{1E8F58FD-75DA-4620-B262-3E7B4AAEC4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3" y="2295"/>
              <a:ext cx="11" cy="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1" name="Freeform 65">
              <a:extLst>
                <a:ext uri="{FF2B5EF4-FFF2-40B4-BE49-F238E27FC236}">
                  <a16:creationId xmlns:a16="http://schemas.microsoft.com/office/drawing/2014/main" id="{8458A1FF-CBC3-4D54-9B1A-CD5F236C0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" y="2310"/>
              <a:ext cx="38" cy="38"/>
            </a:xfrm>
            <a:custGeom>
              <a:avLst/>
              <a:gdLst>
                <a:gd name="T0" fmla="*/ 0 w 16"/>
                <a:gd name="T1" fmla="*/ 4 h 16"/>
                <a:gd name="T2" fmla="*/ 0 w 16"/>
                <a:gd name="T3" fmla="*/ 0 h 16"/>
                <a:gd name="T4" fmla="*/ 5 w 16"/>
                <a:gd name="T5" fmla="*/ 0 h 16"/>
                <a:gd name="T6" fmla="*/ 5 w 16"/>
                <a:gd name="T7" fmla="*/ 3 h 16"/>
                <a:gd name="T8" fmla="*/ 10 w 16"/>
                <a:gd name="T9" fmla="*/ 0 h 16"/>
                <a:gd name="T10" fmla="*/ 16 w 16"/>
                <a:gd name="T11" fmla="*/ 6 h 16"/>
                <a:gd name="T12" fmla="*/ 16 w 16"/>
                <a:gd name="T13" fmla="*/ 16 h 16"/>
                <a:gd name="T14" fmla="*/ 11 w 16"/>
                <a:gd name="T15" fmla="*/ 16 h 16"/>
                <a:gd name="T16" fmla="*/ 11 w 16"/>
                <a:gd name="T17" fmla="*/ 7 h 16"/>
                <a:gd name="T18" fmla="*/ 8 w 16"/>
                <a:gd name="T19" fmla="*/ 3 h 16"/>
                <a:gd name="T20" fmla="*/ 5 w 16"/>
                <a:gd name="T21" fmla="*/ 8 h 16"/>
                <a:gd name="T22" fmla="*/ 5 w 16"/>
                <a:gd name="T23" fmla="*/ 16 h 16"/>
                <a:gd name="T24" fmla="*/ 0 w 16"/>
                <a:gd name="T25" fmla="*/ 16 h 16"/>
                <a:gd name="T26" fmla="*/ 0 w 16"/>
                <a:gd name="T27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6">
                  <a:moveTo>
                    <a:pt x="0" y="4"/>
                  </a:moveTo>
                  <a:cubicBezTo>
                    <a:pt x="0" y="3"/>
                    <a:pt x="0" y="1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2"/>
                    <a:pt x="5" y="3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3" y="0"/>
                    <a:pt x="16" y="2"/>
                    <a:pt x="16" y="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5"/>
                    <a:pt x="11" y="3"/>
                    <a:pt x="8" y="3"/>
                  </a:cubicBezTo>
                  <a:cubicBezTo>
                    <a:pt x="6" y="3"/>
                    <a:pt x="5" y="5"/>
                    <a:pt x="5" y="8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2" name="Freeform 66">
              <a:extLst>
                <a:ext uri="{FF2B5EF4-FFF2-40B4-BE49-F238E27FC236}">
                  <a16:creationId xmlns:a16="http://schemas.microsoft.com/office/drawing/2014/main" id="{8AB3BE55-B45D-406E-A4B2-E9EB945C7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9" y="2310"/>
              <a:ext cx="36" cy="41"/>
            </a:xfrm>
            <a:custGeom>
              <a:avLst/>
              <a:gdLst>
                <a:gd name="T0" fmla="*/ 4 w 15"/>
                <a:gd name="T1" fmla="*/ 11 h 17"/>
                <a:gd name="T2" fmla="*/ 8 w 15"/>
                <a:gd name="T3" fmla="*/ 14 h 17"/>
                <a:gd name="T4" fmla="*/ 11 w 15"/>
                <a:gd name="T5" fmla="*/ 12 h 17"/>
                <a:gd name="T6" fmla="*/ 7 w 15"/>
                <a:gd name="T7" fmla="*/ 10 h 17"/>
                <a:gd name="T8" fmla="*/ 0 w 15"/>
                <a:gd name="T9" fmla="*/ 5 h 17"/>
                <a:gd name="T10" fmla="*/ 7 w 15"/>
                <a:gd name="T11" fmla="*/ 0 h 17"/>
                <a:gd name="T12" fmla="*/ 14 w 15"/>
                <a:gd name="T13" fmla="*/ 5 h 17"/>
                <a:gd name="T14" fmla="*/ 10 w 15"/>
                <a:gd name="T15" fmla="*/ 5 h 17"/>
                <a:gd name="T16" fmla="*/ 7 w 15"/>
                <a:gd name="T17" fmla="*/ 3 h 17"/>
                <a:gd name="T18" fmla="*/ 4 w 15"/>
                <a:gd name="T19" fmla="*/ 4 h 17"/>
                <a:gd name="T20" fmla="*/ 8 w 15"/>
                <a:gd name="T21" fmla="*/ 6 h 17"/>
                <a:gd name="T22" fmla="*/ 15 w 15"/>
                <a:gd name="T23" fmla="*/ 11 h 17"/>
                <a:gd name="T24" fmla="*/ 7 w 15"/>
                <a:gd name="T25" fmla="*/ 17 h 17"/>
                <a:gd name="T26" fmla="*/ 0 w 15"/>
                <a:gd name="T27" fmla="*/ 11 h 17"/>
                <a:gd name="T28" fmla="*/ 4 w 15"/>
                <a:gd name="T2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7">
                  <a:moveTo>
                    <a:pt x="4" y="11"/>
                  </a:moveTo>
                  <a:cubicBezTo>
                    <a:pt x="4" y="13"/>
                    <a:pt x="5" y="14"/>
                    <a:pt x="8" y="14"/>
                  </a:cubicBezTo>
                  <a:cubicBezTo>
                    <a:pt x="10" y="14"/>
                    <a:pt x="11" y="13"/>
                    <a:pt x="11" y="12"/>
                  </a:cubicBezTo>
                  <a:cubicBezTo>
                    <a:pt x="11" y="11"/>
                    <a:pt x="10" y="10"/>
                    <a:pt x="7" y="10"/>
                  </a:cubicBezTo>
                  <a:cubicBezTo>
                    <a:pt x="1" y="9"/>
                    <a:pt x="0" y="7"/>
                    <a:pt x="0" y="5"/>
                  </a:cubicBezTo>
                  <a:cubicBezTo>
                    <a:pt x="0" y="3"/>
                    <a:pt x="2" y="0"/>
                    <a:pt x="7" y="0"/>
                  </a:cubicBezTo>
                  <a:cubicBezTo>
                    <a:pt x="12" y="0"/>
                    <a:pt x="14" y="3"/>
                    <a:pt x="14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4"/>
                    <a:pt x="9" y="3"/>
                    <a:pt x="7" y="3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4" y="5"/>
                    <a:pt x="5" y="6"/>
                    <a:pt x="8" y="6"/>
                  </a:cubicBezTo>
                  <a:cubicBezTo>
                    <a:pt x="14" y="7"/>
                    <a:pt x="15" y="9"/>
                    <a:pt x="15" y="11"/>
                  </a:cubicBezTo>
                  <a:cubicBezTo>
                    <a:pt x="15" y="14"/>
                    <a:pt x="13" y="17"/>
                    <a:pt x="7" y="17"/>
                  </a:cubicBezTo>
                  <a:cubicBezTo>
                    <a:pt x="3" y="17"/>
                    <a:pt x="0" y="15"/>
                    <a:pt x="0" y="11"/>
                  </a:cubicBezTo>
                  <a:lnTo>
                    <a:pt x="4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3" name="Freeform 67">
              <a:extLst>
                <a:ext uri="{FF2B5EF4-FFF2-40B4-BE49-F238E27FC236}">
                  <a16:creationId xmlns:a16="http://schemas.microsoft.com/office/drawing/2014/main" id="{F345EBF9-CF7E-4188-A321-90E39512C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" y="2300"/>
              <a:ext cx="26" cy="48"/>
            </a:xfrm>
            <a:custGeom>
              <a:avLst/>
              <a:gdLst>
                <a:gd name="T0" fmla="*/ 0 w 11"/>
                <a:gd name="T1" fmla="*/ 4 h 20"/>
                <a:gd name="T2" fmla="*/ 3 w 11"/>
                <a:gd name="T3" fmla="*/ 4 h 20"/>
                <a:gd name="T4" fmla="*/ 3 w 11"/>
                <a:gd name="T5" fmla="*/ 0 h 20"/>
                <a:gd name="T6" fmla="*/ 7 w 11"/>
                <a:gd name="T7" fmla="*/ 0 h 20"/>
                <a:gd name="T8" fmla="*/ 7 w 11"/>
                <a:gd name="T9" fmla="*/ 4 h 20"/>
                <a:gd name="T10" fmla="*/ 11 w 11"/>
                <a:gd name="T11" fmla="*/ 4 h 20"/>
                <a:gd name="T12" fmla="*/ 11 w 11"/>
                <a:gd name="T13" fmla="*/ 8 h 20"/>
                <a:gd name="T14" fmla="*/ 7 w 11"/>
                <a:gd name="T15" fmla="*/ 8 h 20"/>
                <a:gd name="T16" fmla="*/ 7 w 11"/>
                <a:gd name="T17" fmla="*/ 15 h 20"/>
                <a:gd name="T18" fmla="*/ 9 w 11"/>
                <a:gd name="T19" fmla="*/ 17 h 20"/>
                <a:gd name="T20" fmla="*/ 10 w 11"/>
                <a:gd name="T21" fmla="*/ 17 h 20"/>
                <a:gd name="T22" fmla="*/ 10 w 11"/>
                <a:gd name="T23" fmla="*/ 20 h 20"/>
                <a:gd name="T24" fmla="*/ 8 w 11"/>
                <a:gd name="T25" fmla="*/ 20 h 20"/>
                <a:gd name="T26" fmla="*/ 3 w 11"/>
                <a:gd name="T27" fmla="*/ 16 h 20"/>
                <a:gd name="T28" fmla="*/ 3 w 11"/>
                <a:gd name="T29" fmla="*/ 8 h 20"/>
                <a:gd name="T30" fmla="*/ 0 w 11"/>
                <a:gd name="T31" fmla="*/ 8 h 20"/>
                <a:gd name="T32" fmla="*/ 0 w 11"/>
                <a:gd name="T3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20">
                  <a:moveTo>
                    <a:pt x="0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8" y="17"/>
                    <a:pt x="9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9" y="20"/>
                    <a:pt x="8" y="20"/>
                  </a:cubicBezTo>
                  <a:cubicBezTo>
                    <a:pt x="4" y="20"/>
                    <a:pt x="3" y="19"/>
                    <a:pt x="3" y="16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4" name="Freeform 68">
              <a:extLst>
                <a:ext uri="{FF2B5EF4-FFF2-40B4-BE49-F238E27FC236}">
                  <a16:creationId xmlns:a16="http://schemas.microsoft.com/office/drawing/2014/main" id="{BBCE2731-6765-4D84-9903-AD4472E85F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70" y="2293"/>
              <a:ext cx="10" cy="55"/>
            </a:xfrm>
            <a:custGeom>
              <a:avLst/>
              <a:gdLst>
                <a:gd name="T0" fmla="*/ 0 w 10"/>
                <a:gd name="T1" fmla="*/ 0 h 55"/>
                <a:gd name="T2" fmla="*/ 10 w 10"/>
                <a:gd name="T3" fmla="*/ 0 h 55"/>
                <a:gd name="T4" fmla="*/ 10 w 10"/>
                <a:gd name="T5" fmla="*/ 9 h 55"/>
                <a:gd name="T6" fmla="*/ 0 w 10"/>
                <a:gd name="T7" fmla="*/ 9 h 55"/>
                <a:gd name="T8" fmla="*/ 0 w 10"/>
                <a:gd name="T9" fmla="*/ 0 h 55"/>
                <a:gd name="T10" fmla="*/ 0 w 10"/>
                <a:gd name="T11" fmla="*/ 17 h 55"/>
                <a:gd name="T12" fmla="*/ 10 w 10"/>
                <a:gd name="T13" fmla="*/ 17 h 55"/>
                <a:gd name="T14" fmla="*/ 10 w 10"/>
                <a:gd name="T15" fmla="*/ 55 h 55"/>
                <a:gd name="T16" fmla="*/ 0 w 10"/>
                <a:gd name="T17" fmla="*/ 55 h 55"/>
                <a:gd name="T18" fmla="*/ 0 w 10"/>
                <a:gd name="T19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55">
                  <a:moveTo>
                    <a:pt x="0" y="0"/>
                  </a:moveTo>
                  <a:lnTo>
                    <a:pt x="10" y="0"/>
                  </a:lnTo>
                  <a:lnTo>
                    <a:pt x="10" y="9"/>
                  </a:lnTo>
                  <a:lnTo>
                    <a:pt x="0" y="9"/>
                  </a:lnTo>
                  <a:lnTo>
                    <a:pt x="0" y="0"/>
                  </a:lnTo>
                  <a:close/>
                  <a:moveTo>
                    <a:pt x="0" y="17"/>
                  </a:moveTo>
                  <a:lnTo>
                    <a:pt x="10" y="17"/>
                  </a:lnTo>
                  <a:lnTo>
                    <a:pt x="10" y="55"/>
                  </a:lnTo>
                  <a:lnTo>
                    <a:pt x="0" y="55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5" name="Freeform 69">
              <a:extLst>
                <a:ext uri="{FF2B5EF4-FFF2-40B4-BE49-F238E27FC236}">
                  <a16:creationId xmlns:a16="http://schemas.microsoft.com/office/drawing/2014/main" id="{C216B8F4-C89F-43A7-BB30-27383817D3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" y="2300"/>
              <a:ext cx="24" cy="48"/>
            </a:xfrm>
            <a:custGeom>
              <a:avLst/>
              <a:gdLst>
                <a:gd name="T0" fmla="*/ 0 w 10"/>
                <a:gd name="T1" fmla="*/ 4 h 20"/>
                <a:gd name="T2" fmla="*/ 2 w 10"/>
                <a:gd name="T3" fmla="*/ 4 h 20"/>
                <a:gd name="T4" fmla="*/ 2 w 10"/>
                <a:gd name="T5" fmla="*/ 0 h 20"/>
                <a:gd name="T6" fmla="*/ 7 w 10"/>
                <a:gd name="T7" fmla="*/ 0 h 20"/>
                <a:gd name="T8" fmla="*/ 7 w 10"/>
                <a:gd name="T9" fmla="*/ 4 h 20"/>
                <a:gd name="T10" fmla="*/ 10 w 10"/>
                <a:gd name="T11" fmla="*/ 4 h 20"/>
                <a:gd name="T12" fmla="*/ 10 w 10"/>
                <a:gd name="T13" fmla="*/ 8 h 20"/>
                <a:gd name="T14" fmla="*/ 7 w 10"/>
                <a:gd name="T15" fmla="*/ 8 h 20"/>
                <a:gd name="T16" fmla="*/ 7 w 10"/>
                <a:gd name="T17" fmla="*/ 15 h 20"/>
                <a:gd name="T18" fmla="*/ 8 w 10"/>
                <a:gd name="T19" fmla="*/ 17 h 20"/>
                <a:gd name="T20" fmla="*/ 10 w 10"/>
                <a:gd name="T21" fmla="*/ 17 h 20"/>
                <a:gd name="T22" fmla="*/ 10 w 10"/>
                <a:gd name="T23" fmla="*/ 20 h 20"/>
                <a:gd name="T24" fmla="*/ 7 w 10"/>
                <a:gd name="T25" fmla="*/ 20 h 20"/>
                <a:gd name="T26" fmla="*/ 2 w 10"/>
                <a:gd name="T27" fmla="*/ 16 h 20"/>
                <a:gd name="T28" fmla="*/ 2 w 10"/>
                <a:gd name="T29" fmla="*/ 8 h 20"/>
                <a:gd name="T30" fmla="*/ 0 w 10"/>
                <a:gd name="T31" fmla="*/ 8 h 20"/>
                <a:gd name="T32" fmla="*/ 0 w 10"/>
                <a:gd name="T3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20">
                  <a:moveTo>
                    <a:pt x="0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17"/>
                    <a:pt x="8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9" y="20"/>
                    <a:pt x="8" y="20"/>
                    <a:pt x="7" y="20"/>
                  </a:cubicBezTo>
                  <a:cubicBezTo>
                    <a:pt x="3" y="20"/>
                    <a:pt x="2" y="19"/>
                    <a:pt x="2" y="16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6" name="Freeform 70">
              <a:extLst>
                <a:ext uri="{FF2B5EF4-FFF2-40B4-BE49-F238E27FC236}">
                  <a16:creationId xmlns:a16="http://schemas.microsoft.com/office/drawing/2014/main" id="{292CE3D7-BD46-42D9-95F7-1207CEADB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8" y="2310"/>
              <a:ext cx="36" cy="41"/>
            </a:xfrm>
            <a:custGeom>
              <a:avLst/>
              <a:gdLst>
                <a:gd name="T0" fmla="*/ 15 w 15"/>
                <a:gd name="T1" fmla="*/ 12 h 17"/>
                <a:gd name="T2" fmla="*/ 15 w 15"/>
                <a:gd name="T3" fmla="*/ 16 h 17"/>
                <a:gd name="T4" fmla="*/ 11 w 15"/>
                <a:gd name="T5" fmla="*/ 16 h 17"/>
                <a:gd name="T6" fmla="*/ 11 w 15"/>
                <a:gd name="T7" fmla="*/ 14 h 17"/>
                <a:gd name="T8" fmla="*/ 6 w 15"/>
                <a:gd name="T9" fmla="*/ 17 h 17"/>
                <a:gd name="T10" fmla="*/ 0 w 15"/>
                <a:gd name="T11" fmla="*/ 10 h 17"/>
                <a:gd name="T12" fmla="*/ 0 w 15"/>
                <a:gd name="T13" fmla="*/ 0 h 17"/>
                <a:gd name="T14" fmla="*/ 4 w 15"/>
                <a:gd name="T15" fmla="*/ 0 h 17"/>
                <a:gd name="T16" fmla="*/ 4 w 15"/>
                <a:gd name="T17" fmla="*/ 9 h 17"/>
                <a:gd name="T18" fmla="*/ 7 w 15"/>
                <a:gd name="T19" fmla="*/ 13 h 17"/>
                <a:gd name="T20" fmla="*/ 11 w 15"/>
                <a:gd name="T21" fmla="*/ 8 h 17"/>
                <a:gd name="T22" fmla="*/ 11 w 15"/>
                <a:gd name="T23" fmla="*/ 0 h 17"/>
                <a:gd name="T24" fmla="*/ 15 w 15"/>
                <a:gd name="T25" fmla="*/ 0 h 17"/>
                <a:gd name="T26" fmla="*/ 15 w 15"/>
                <a:gd name="T2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7">
                  <a:moveTo>
                    <a:pt x="15" y="12"/>
                  </a:moveTo>
                  <a:cubicBezTo>
                    <a:pt x="15" y="13"/>
                    <a:pt x="15" y="15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5"/>
                    <a:pt x="11" y="14"/>
                  </a:cubicBezTo>
                  <a:cubicBezTo>
                    <a:pt x="10" y="15"/>
                    <a:pt x="9" y="17"/>
                    <a:pt x="6" y="17"/>
                  </a:cubicBezTo>
                  <a:cubicBezTo>
                    <a:pt x="3" y="17"/>
                    <a:pt x="0" y="15"/>
                    <a:pt x="0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8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15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7" name="Freeform 71">
              <a:extLst>
                <a:ext uri="{FF2B5EF4-FFF2-40B4-BE49-F238E27FC236}">
                  <a16:creationId xmlns:a16="http://schemas.microsoft.com/office/drawing/2014/main" id="{F3AA6CF2-9E3D-4A12-950F-0DDDBF0AC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1" y="2300"/>
              <a:ext cx="24" cy="48"/>
            </a:xfrm>
            <a:custGeom>
              <a:avLst/>
              <a:gdLst>
                <a:gd name="T0" fmla="*/ 0 w 10"/>
                <a:gd name="T1" fmla="*/ 4 h 20"/>
                <a:gd name="T2" fmla="*/ 2 w 10"/>
                <a:gd name="T3" fmla="*/ 4 h 20"/>
                <a:gd name="T4" fmla="*/ 2 w 10"/>
                <a:gd name="T5" fmla="*/ 0 h 20"/>
                <a:gd name="T6" fmla="*/ 7 w 10"/>
                <a:gd name="T7" fmla="*/ 0 h 20"/>
                <a:gd name="T8" fmla="*/ 7 w 10"/>
                <a:gd name="T9" fmla="*/ 4 h 20"/>
                <a:gd name="T10" fmla="*/ 10 w 10"/>
                <a:gd name="T11" fmla="*/ 4 h 20"/>
                <a:gd name="T12" fmla="*/ 10 w 10"/>
                <a:gd name="T13" fmla="*/ 8 h 20"/>
                <a:gd name="T14" fmla="*/ 7 w 10"/>
                <a:gd name="T15" fmla="*/ 8 h 20"/>
                <a:gd name="T16" fmla="*/ 7 w 10"/>
                <a:gd name="T17" fmla="*/ 15 h 20"/>
                <a:gd name="T18" fmla="*/ 8 w 10"/>
                <a:gd name="T19" fmla="*/ 17 h 20"/>
                <a:gd name="T20" fmla="*/ 10 w 10"/>
                <a:gd name="T21" fmla="*/ 17 h 20"/>
                <a:gd name="T22" fmla="*/ 10 w 10"/>
                <a:gd name="T23" fmla="*/ 20 h 20"/>
                <a:gd name="T24" fmla="*/ 7 w 10"/>
                <a:gd name="T25" fmla="*/ 20 h 20"/>
                <a:gd name="T26" fmla="*/ 2 w 10"/>
                <a:gd name="T27" fmla="*/ 16 h 20"/>
                <a:gd name="T28" fmla="*/ 2 w 10"/>
                <a:gd name="T29" fmla="*/ 8 h 20"/>
                <a:gd name="T30" fmla="*/ 0 w 10"/>
                <a:gd name="T31" fmla="*/ 8 h 20"/>
                <a:gd name="T32" fmla="*/ 0 w 10"/>
                <a:gd name="T3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20">
                  <a:moveTo>
                    <a:pt x="0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17"/>
                    <a:pt x="8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9" y="20"/>
                    <a:pt x="8" y="20"/>
                    <a:pt x="7" y="20"/>
                  </a:cubicBezTo>
                  <a:cubicBezTo>
                    <a:pt x="3" y="20"/>
                    <a:pt x="2" y="19"/>
                    <a:pt x="2" y="16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8" name="Freeform 72">
              <a:extLst>
                <a:ext uri="{FF2B5EF4-FFF2-40B4-BE49-F238E27FC236}">
                  <a16:creationId xmlns:a16="http://schemas.microsoft.com/office/drawing/2014/main" id="{E1FB8089-A67F-4F76-BB99-29132EF3B1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9" y="2310"/>
              <a:ext cx="38" cy="41"/>
            </a:xfrm>
            <a:custGeom>
              <a:avLst/>
              <a:gdLst>
                <a:gd name="T0" fmla="*/ 4 w 16"/>
                <a:gd name="T1" fmla="*/ 9 h 17"/>
                <a:gd name="T2" fmla="*/ 8 w 16"/>
                <a:gd name="T3" fmla="*/ 13 h 17"/>
                <a:gd name="T4" fmla="*/ 12 w 16"/>
                <a:gd name="T5" fmla="*/ 11 h 17"/>
                <a:gd name="T6" fmla="*/ 16 w 16"/>
                <a:gd name="T7" fmla="*/ 11 h 17"/>
                <a:gd name="T8" fmla="*/ 8 w 16"/>
                <a:gd name="T9" fmla="*/ 17 h 17"/>
                <a:gd name="T10" fmla="*/ 0 w 16"/>
                <a:gd name="T11" fmla="*/ 8 h 17"/>
                <a:gd name="T12" fmla="*/ 8 w 16"/>
                <a:gd name="T13" fmla="*/ 0 h 17"/>
                <a:gd name="T14" fmla="*/ 16 w 16"/>
                <a:gd name="T15" fmla="*/ 8 h 17"/>
                <a:gd name="T16" fmla="*/ 16 w 16"/>
                <a:gd name="T17" fmla="*/ 9 h 17"/>
                <a:gd name="T18" fmla="*/ 4 w 16"/>
                <a:gd name="T19" fmla="*/ 9 h 17"/>
                <a:gd name="T20" fmla="*/ 12 w 16"/>
                <a:gd name="T21" fmla="*/ 7 h 17"/>
                <a:gd name="T22" fmla="*/ 8 w 16"/>
                <a:gd name="T23" fmla="*/ 3 h 17"/>
                <a:gd name="T24" fmla="*/ 4 w 16"/>
                <a:gd name="T25" fmla="*/ 7 h 17"/>
                <a:gd name="T26" fmla="*/ 12 w 16"/>
                <a:gd name="T27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7">
                  <a:moveTo>
                    <a:pt x="4" y="9"/>
                  </a:moveTo>
                  <a:cubicBezTo>
                    <a:pt x="4" y="12"/>
                    <a:pt x="6" y="13"/>
                    <a:pt x="8" y="13"/>
                  </a:cubicBezTo>
                  <a:cubicBezTo>
                    <a:pt x="10" y="13"/>
                    <a:pt x="11" y="13"/>
                    <a:pt x="12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4"/>
                    <a:pt x="13" y="17"/>
                    <a:pt x="8" y="17"/>
                  </a:cubicBezTo>
                  <a:cubicBezTo>
                    <a:pt x="2" y="17"/>
                    <a:pt x="0" y="12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6" y="4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lnTo>
                    <a:pt x="4" y="9"/>
                  </a:lnTo>
                  <a:close/>
                  <a:moveTo>
                    <a:pt x="12" y="7"/>
                  </a:moveTo>
                  <a:cubicBezTo>
                    <a:pt x="12" y="5"/>
                    <a:pt x="11" y="3"/>
                    <a:pt x="8" y="3"/>
                  </a:cubicBezTo>
                  <a:cubicBezTo>
                    <a:pt x="6" y="3"/>
                    <a:pt x="5" y="5"/>
                    <a:pt x="4" y="7"/>
                  </a:cubicBezTo>
                  <a:lnTo>
                    <a:pt x="12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9" name="Freeform 73">
              <a:extLst>
                <a:ext uri="{FF2B5EF4-FFF2-40B4-BE49-F238E27FC236}">
                  <a16:creationId xmlns:a16="http://schemas.microsoft.com/office/drawing/2014/main" id="{DA57619C-EAD7-472F-8FD7-6282ED125C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1" y="1971"/>
              <a:ext cx="180" cy="165"/>
            </a:xfrm>
            <a:custGeom>
              <a:avLst/>
              <a:gdLst>
                <a:gd name="T0" fmla="*/ 60 w 76"/>
                <a:gd name="T1" fmla="*/ 54 h 68"/>
                <a:gd name="T2" fmla="*/ 60 w 76"/>
                <a:gd name="T3" fmla="*/ 35 h 68"/>
                <a:gd name="T4" fmla="*/ 62 w 76"/>
                <a:gd name="T5" fmla="*/ 24 h 68"/>
                <a:gd name="T6" fmla="*/ 38 w 76"/>
                <a:gd name="T7" fmla="*/ 0 h 68"/>
                <a:gd name="T8" fmla="*/ 14 w 76"/>
                <a:gd name="T9" fmla="*/ 24 h 68"/>
                <a:gd name="T10" fmla="*/ 17 w 76"/>
                <a:gd name="T11" fmla="*/ 35 h 68"/>
                <a:gd name="T12" fmla="*/ 17 w 76"/>
                <a:gd name="T13" fmla="*/ 54 h 68"/>
                <a:gd name="T14" fmla="*/ 0 w 76"/>
                <a:gd name="T15" fmla="*/ 54 h 68"/>
                <a:gd name="T16" fmla="*/ 0 w 76"/>
                <a:gd name="T17" fmla="*/ 68 h 68"/>
                <a:gd name="T18" fmla="*/ 76 w 76"/>
                <a:gd name="T19" fmla="*/ 68 h 68"/>
                <a:gd name="T20" fmla="*/ 76 w 76"/>
                <a:gd name="T21" fmla="*/ 54 h 68"/>
                <a:gd name="T22" fmla="*/ 60 w 76"/>
                <a:gd name="T23" fmla="*/ 54 h 68"/>
                <a:gd name="T24" fmla="*/ 46 w 76"/>
                <a:gd name="T25" fmla="*/ 54 h 68"/>
                <a:gd name="T26" fmla="*/ 30 w 76"/>
                <a:gd name="T27" fmla="*/ 54 h 68"/>
                <a:gd name="T28" fmla="*/ 30 w 76"/>
                <a:gd name="T29" fmla="*/ 47 h 68"/>
                <a:gd name="T30" fmla="*/ 46 w 76"/>
                <a:gd name="T31" fmla="*/ 47 h 68"/>
                <a:gd name="T32" fmla="*/ 46 w 76"/>
                <a:gd name="T33" fmla="*/ 54 h 68"/>
                <a:gd name="T34" fmla="*/ 40 w 76"/>
                <a:gd name="T35" fmla="*/ 35 h 68"/>
                <a:gd name="T36" fmla="*/ 40 w 76"/>
                <a:gd name="T37" fmla="*/ 35 h 68"/>
                <a:gd name="T38" fmla="*/ 38 w 76"/>
                <a:gd name="T39" fmla="*/ 35 h 68"/>
                <a:gd name="T40" fmla="*/ 36 w 76"/>
                <a:gd name="T41" fmla="*/ 35 h 68"/>
                <a:gd name="T42" fmla="*/ 36 w 76"/>
                <a:gd name="T43" fmla="*/ 35 h 68"/>
                <a:gd name="T44" fmla="*/ 28 w 76"/>
                <a:gd name="T45" fmla="*/ 28 h 68"/>
                <a:gd name="T46" fmla="*/ 28 w 76"/>
                <a:gd name="T47" fmla="*/ 27 h 68"/>
                <a:gd name="T48" fmla="*/ 28 w 76"/>
                <a:gd name="T49" fmla="*/ 26 h 68"/>
                <a:gd name="T50" fmla="*/ 27 w 76"/>
                <a:gd name="T51" fmla="*/ 24 h 68"/>
                <a:gd name="T52" fmla="*/ 27 w 76"/>
                <a:gd name="T53" fmla="*/ 24 h 68"/>
                <a:gd name="T54" fmla="*/ 38 w 76"/>
                <a:gd name="T55" fmla="*/ 14 h 68"/>
                <a:gd name="T56" fmla="*/ 49 w 76"/>
                <a:gd name="T57" fmla="*/ 24 h 68"/>
                <a:gd name="T58" fmla="*/ 49 w 76"/>
                <a:gd name="T59" fmla="*/ 24 h 68"/>
                <a:gd name="T60" fmla="*/ 49 w 76"/>
                <a:gd name="T61" fmla="*/ 26 h 68"/>
                <a:gd name="T62" fmla="*/ 48 w 76"/>
                <a:gd name="T63" fmla="*/ 27 h 68"/>
                <a:gd name="T64" fmla="*/ 48 w 76"/>
                <a:gd name="T65" fmla="*/ 28 h 68"/>
                <a:gd name="T66" fmla="*/ 40 w 76"/>
                <a:gd name="T67" fmla="*/ 3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" h="68">
                  <a:moveTo>
                    <a:pt x="60" y="54"/>
                  </a:moveTo>
                  <a:cubicBezTo>
                    <a:pt x="60" y="35"/>
                    <a:pt x="60" y="35"/>
                    <a:pt x="60" y="35"/>
                  </a:cubicBezTo>
                  <a:cubicBezTo>
                    <a:pt x="61" y="32"/>
                    <a:pt x="62" y="28"/>
                    <a:pt x="62" y="24"/>
                  </a:cubicBezTo>
                  <a:cubicBezTo>
                    <a:pt x="62" y="11"/>
                    <a:pt x="51" y="0"/>
                    <a:pt x="38" y="0"/>
                  </a:cubicBezTo>
                  <a:cubicBezTo>
                    <a:pt x="25" y="0"/>
                    <a:pt x="14" y="11"/>
                    <a:pt x="14" y="24"/>
                  </a:cubicBezTo>
                  <a:cubicBezTo>
                    <a:pt x="14" y="28"/>
                    <a:pt x="15" y="32"/>
                    <a:pt x="17" y="35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6" y="54"/>
                    <a:pt x="76" y="54"/>
                    <a:pt x="76" y="54"/>
                  </a:cubicBezTo>
                  <a:lnTo>
                    <a:pt x="60" y="54"/>
                  </a:lnTo>
                  <a:close/>
                  <a:moveTo>
                    <a:pt x="46" y="54"/>
                  </a:moveTo>
                  <a:cubicBezTo>
                    <a:pt x="30" y="54"/>
                    <a:pt x="30" y="54"/>
                    <a:pt x="30" y="54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35" y="49"/>
                    <a:pt x="41" y="49"/>
                    <a:pt x="46" y="47"/>
                  </a:cubicBezTo>
                  <a:lnTo>
                    <a:pt x="46" y="54"/>
                  </a:lnTo>
                  <a:close/>
                  <a:moveTo>
                    <a:pt x="40" y="35"/>
                  </a:moveTo>
                  <a:cubicBezTo>
                    <a:pt x="40" y="35"/>
                    <a:pt x="40" y="35"/>
                    <a:pt x="40" y="35"/>
                  </a:cubicBezTo>
                  <a:cubicBezTo>
                    <a:pt x="40" y="35"/>
                    <a:pt x="39" y="35"/>
                    <a:pt x="38" y="35"/>
                  </a:cubicBezTo>
                  <a:cubicBezTo>
                    <a:pt x="37" y="35"/>
                    <a:pt x="37" y="35"/>
                    <a:pt x="36" y="35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2" y="34"/>
                    <a:pt x="29" y="31"/>
                    <a:pt x="28" y="28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6"/>
                    <a:pt x="28" y="26"/>
                  </a:cubicBezTo>
                  <a:cubicBezTo>
                    <a:pt x="27" y="26"/>
                    <a:pt x="27" y="25"/>
                    <a:pt x="27" y="24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7" y="18"/>
                    <a:pt x="32" y="14"/>
                    <a:pt x="38" y="14"/>
                  </a:cubicBezTo>
                  <a:cubicBezTo>
                    <a:pt x="44" y="14"/>
                    <a:pt x="49" y="18"/>
                    <a:pt x="49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9" y="25"/>
                    <a:pt x="49" y="26"/>
                    <a:pt x="49" y="26"/>
                  </a:cubicBezTo>
                  <a:cubicBezTo>
                    <a:pt x="49" y="26"/>
                    <a:pt x="48" y="27"/>
                    <a:pt x="48" y="27"/>
                  </a:cubicBezTo>
                  <a:cubicBezTo>
                    <a:pt x="48" y="27"/>
                    <a:pt x="48" y="27"/>
                    <a:pt x="48" y="28"/>
                  </a:cubicBezTo>
                  <a:cubicBezTo>
                    <a:pt x="47" y="31"/>
                    <a:pt x="44" y="34"/>
                    <a:pt x="40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0" name="Freeform 74">
              <a:extLst>
                <a:ext uri="{FF2B5EF4-FFF2-40B4-BE49-F238E27FC236}">
                  <a16:creationId xmlns:a16="http://schemas.microsoft.com/office/drawing/2014/main" id="{60BDD123-FE55-4C50-B4B6-3CC9DEFEC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1" y="1957"/>
              <a:ext cx="188" cy="408"/>
            </a:xfrm>
            <a:custGeom>
              <a:avLst/>
              <a:gdLst>
                <a:gd name="T0" fmla="*/ 31 w 79"/>
                <a:gd name="T1" fmla="*/ 84 h 169"/>
                <a:gd name="T2" fmla="*/ 73 w 79"/>
                <a:gd name="T3" fmla="*/ 0 h 169"/>
                <a:gd name="T4" fmla="*/ 41 w 79"/>
                <a:gd name="T5" fmla="*/ 0 h 169"/>
                <a:gd name="T6" fmla="*/ 2 w 79"/>
                <a:gd name="T7" fmla="*/ 78 h 169"/>
                <a:gd name="T8" fmla="*/ 2 w 79"/>
                <a:gd name="T9" fmla="*/ 91 h 169"/>
                <a:gd name="T10" fmla="*/ 47 w 79"/>
                <a:gd name="T11" fmla="*/ 169 h 169"/>
                <a:gd name="T12" fmla="*/ 47 w 79"/>
                <a:gd name="T13" fmla="*/ 169 h 169"/>
                <a:gd name="T14" fmla="*/ 79 w 79"/>
                <a:gd name="T15" fmla="*/ 169 h 169"/>
                <a:gd name="T16" fmla="*/ 79 w 79"/>
                <a:gd name="T17" fmla="*/ 169 h 169"/>
                <a:gd name="T18" fmla="*/ 31 w 79"/>
                <a:gd name="T19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" h="169">
                  <a:moveTo>
                    <a:pt x="31" y="84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0" y="82"/>
                    <a:pt x="0" y="87"/>
                    <a:pt x="2" y="91"/>
                  </a:cubicBezTo>
                  <a:cubicBezTo>
                    <a:pt x="47" y="169"/>
                    <a:pt x="47" y="169"/>
                    <a:pt x="47" y="169"/>
                  </a:cubicBezTo>
                  <a:cubicBezTo>
                    <a:pt x="47" y="169"/>
                    <a:pt x="47" y="169"/>
                    <a:pt x="47" y="169"/>
                  </a:cubicBezTo>
                  <a:cubicBezTo>
                    <a:pt x="79" y="169"/>
                    <a:pt x="79" y="169"/>
                    <a:pt x="79" y="169"/>
                  </a:cubicBezTo>
                  <a:cubicBezTo>
                    <a:pt x="79" y="169"/>
                    <a:pt x="79" y="169"/>
                    <a:pt x="79" y="169"/>
                  </a:cubicBezTo>
                  <a:lnTo>
                    <a:pt x="31" y="84"/>
                  </a:lnTo>
                  <a:close/>
                </a:path>
              </a:pathLst>
            </a:custGeom>
            <a:solidFill>
              <a:srgbClr val="62C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1" name="Freeform 75">
              <a:extLst>
                <a:ext uri="{FF2B5EF4-FFF2-40B4-BE49-F238E27FC236}">
                  <a16:creationId xmlns:a16="http://schemas.microsoft.com/office/drawing/2014/main" id="{863C286C-A1DE-40A2-A4DD-64CEEBFA5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" y="1957"/>
              <a:ext cx="67" cy="408"/>
            </a:xfrm>
            <a:custGeom>
              <a:avLst/>
              <a:gdLst>
                <a:gd name="T0" fmla="*/ 67 w 67"/>
                <a:gd name="T1" fmla="*/ 408 h 408"/>
                <a:gd name="T2" fmla="*/ 67 w 67"/>
                <a:gd name="T3" fmla="*/ 0 h 408"/>
                <a:gd name="T4" fmla="*/ 0 w 67"/>
                <a:gd name="T5" fmla="*/ 0 h 408"/>
                <a:gd name="T6" fmla="*/ 0 w 67"/>
                <a:gd name="T7" fmla="*/ 408 h 408"/>
                <a:gd name="T8" fmla="*/ 0 w 67"/>
                <a:gd name="T9" fmla="*/ 408 h 408"/>
                <a:gd name="T10" fmla="*/ 67 w 67"/>
                <a:gd name="T11" fmla="*/ 408 h 408"/>
                <a:gd name="T12" fmla="*/ 67 w 67"/>
                <a:gd name="T13" fmla="*/ 408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408">
                  <a:moveTo>
                    <a:pt x="67" y="408"/>
                  </a:moveTo>
                  <a:lnTo>
                    <a:pt x="67" y="0"/>
                  </a:lnTo>
                  <a:lnTo>
                    <a:pt x="0" y="0"/>
                  </a:lnTo>
                  <a:lnTo>
                    <a:pt x="0" y="408"/>
                  </a:lnTo>
                  <a:lnTo>
                    <a:pt x="0" y="408"/>
                  </a:lnTo>
                  <a:lnTo>
                    <a:pt x="67" y="408"/>
                  </a:lnTo>
                  <a:lnTo>
                    <a:pt x="67" y="408"/>
                  </a:lnTo>
                  <a:close/>
                </a:path>
              </a:pathLst>
            </a:custGeom>
            <a:solidFill>
              <a:srgbClr val="9070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2" name="Freeform 76">
              <a:extLst>
                <a:ext uri="{FF2B5EF4-FFF2-40B4-BE49-F238E27FC236}">
                  <a16:creationId xmlns:a16="http://schemas.microsoft.com/office/drawing/2014/main" id="{2AFDE432-347E-47C2-8A73-C68E675FE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2" y="1957"/>
              <a:ext cx="181" cy="408"/>
            </a:xfrm>
            <a:custGeom>
              <a:avLst/>
              <a:gdLst>
                <a:gd name="T0" fmla="*/ 181 w 181"/>
                <a:gd name="T1" fmla="*/ 341 h 408"/>
                <a:gd name="T2" fmla="*/ 69 w 181"/>
                <a:gd name="T3" fmla="*/ 341 h 408"/>
                <a:gd name="T4" fmla="*/ 69 w 181"/>
                <a:gd name="T5" fmla="*/ 0 h 408"/>
                <a:gd name="T6" fmla="*/ 0 w 181"/>
                <a:gd name="T7" fmla="*/ 0 h 408"/>
                <a:gd name="T8" fmla="*/ 0 w 181"/>
                <a:gd name="T9" fmla="*/ 408 h 408"/>
                <a:gd name="T10" fmla="*/ 0 w 181"/>
                <a:gd name="T11" fmla="*/ 408 h 408"/>
                <a:gd name="T12" fmla="*/ 19 w 181"/>
                <a:gd name="T13" fmla="*/ 408 h 408"/>
                <a:gd name="T14" fmla="*/ 69 w 181"/>
                <a:gd name="T15" fmla="*/ 408 h 408"/>
                <a:gd name="T16" fmla="*/ 181 w 181"/>
                <a:gd name="T17" fmla="*/ 408 h 408"/>
                <a:gd name="T18" fmla="*/ 181 w 181"/>
                <a:gd name="T19" fmla="*/ 408 h 408"/>
                <a:gd name="T20" fmla="*/ 181 w 181"/>
                <a:gd name="T21" fmla="*/ 341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1" h="408">
                  <a:moveTo>
                    <a:pt x="181" y="341"/>
                  </a:moveTo>
                  <a:lnTo>
                    <a:pt x="69" y="341"/>
                  </a:lnTo>
                  <a:lnTo>
                    <a:pt x="69" y="0"/>
                  </a:lnTo>
                  <a:lnTo>
                    <a:pt x="0" y="0"/>
                  </a:lnTo>
                  <a:lnTo>
                    <a:pt x="0" y="408"/>
                  </a:lnTo>
                  <a:lnTo>
                    <a:pt x="0" y="408"/>
                  </a:lnTo>
                  <a:lnTo>
                    <a:pt x="19" y="408"/>
                  </a:lnTo>
                  <a:lnTo>
                    <a:pt x="69" y="408"/>
                  </a:lnTo>
                  <a:lnTo>
                    <a:pt x="181" y="408"/>
                  </a:lnTo>
                  <a:lnTo>
                    <a:pt x="181" y="408"/>
                  </a:lnTo>
                  <a:lnTo>
                    <a:pt x="181" y="341"/>
                  </a:lnTo>
                  <a:close/>
                </a:path>
              </a:pathLst>
            </a:custGeom>
            <a:solidFill>
              <a:srgbClr val="D70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3" name="Freeform 77">
              <a:extLst>
                <a:ext uri="{FF2B5EF4-FFF2-40B4-BE49-F238E27FC236}">
                  <a16:creationId xmlns:a16="http://schemas.microsoft.com/office/drawing/2014/main" id="{781BF853-D445-4A12-B857-FC85FC5DF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5" y="1957"/>
              <a:ext cx="67" cy="408"/>
            </a:xfrm>
            <a:custGeom>
              <a:avLst/>
              <a:gdLst>
                <a:gd name="T0" fmla="*/ 0 w 67"/>
                <a:gd name="T1" fmla="*/ 408 h 408"/>
                <a:gd name="T2" fmla="*/ 0 w 67"/>
                <a:gd name="T3" fmla="*/ 408 h 408"/>
                <a:gd name="T4" fmla="*/ 67 w 67"/>
                <a:gd name="T5" fmla="*/ 408 h 408"/>
                <a:gd name="T6" fmla="*/ 67 w 67"/>
                <a:gd name="T7" fmla="*/ 408 h 408"/>
                <a:gd name="T8" fmla="*/ 67 w 67"/>
                <a:gd name="T9" fmla="*/ 0 h 408"/>
                <a:gd name="T10" fmla="*/ 0 w 67"/>
                <a:gd name="T11" fmla="*/ 0 h 408"/>
                <a:gd name="T12" fmla="*/ 0 w 67"/>
                <a:gd name="T13" fmla="*/ 408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408">
                  <a:moveTo>
                    <a:pt x="0" y="408"/>
                  </a:moveTo>
                  <a:lnTo>
                    <a:pt x="0" y="408"/>
                  </a:lnTo>
                  <a:lnTo>
                    <a:pt x="67" y="408"/>
                  </a:lnTo>
                  <a:lnTo>
                    <a:pt x="67" y="408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408"/>
                  </a:lnTo>
                  <a:close/>
                </a:path>
              </a:pathLst>
            </a:custGeom>
            <a:solidFill>
              <a:srgbClr val="0047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4" name="Freeform 78">
              <a:extLst>
                <a:ext uri="{FF2B5EF4-FFF2-40B4-BE49-F238E27FC236}">
                  <a16:creationId xmlns:a16="http://schemas.microsoft.com/office/drawing/2014/main" id="{D8AD9EE1-503C-4AC0-9DF7-6B1866D6FF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7" y="1954"/>
              <a:ext cx="195" cy="411"/>
            </a:xfrm>
            <a:custGeom>
              <a:avLst/>
              <a:gdLst>
                <a:gd name="T0" fmla="*/ 82 w 82"/>
                <a:gd name="T1" fmla="*/ 142 h 170"/>
                <a:gd name="T2" fmla="*/ 49 w 82"/>
                <a:gd name="T3" fmla="*/ 142 h 170"/>
                <a:gd name="T4" fmla="*/ 46 w 82"/>
                <a:gd name="T5" fmla="*/ 139 h 170"/>
                <a:gd name="T6" fmla="*/ 46 w 82"/>
                <a:gd name="T7" fmla="*/ 106 h 170"/>
                <a:gd name="T8" fmla="*/ 42 w 82"/>
                <a:gd name="T9" fmla="*/ 96 h 170"/>
                <a:gd name="T10" fmla="*/ 33 w 82"/>
                <a:gd name="T11" fmla="*/ 87 h 170"/>
                <a:gd name="T12" fmla="*/ 43 w 82"/>
                <a:gd name="T13" fmla="*/ 74 h 170"/>
                <a:gd name="T14" fmla="*/ 45 w 82"/>
                <a:gd name="T15" fmla="*/ 65 h 170"/>
                <a:gd name="T16" fmla="*/ 45 w 82"/>
                <a:gd name="T17" fmla="*/ 32 h 170"/>
                <a:gd name="T18" fmla="*/ 49 w 82"/>
                <a:gd name="T19" fmla="*/ 29 h 170"/>
                <a:gd name="T20" fmla="*/ 82 w 82"/>
                <a:gd name="T21" fmla="*/ 29 h 170"/>
                <a:gd name="T22" fmla="*/ 82 w 82"/>
                <a:gd name="T23" fmla="*/ 1 h 170"/>
                <a:gd name="T24" fmla="*/ 82 w 82"/>
                <a:gd name="T25" fmla="*/ 0 h 170"/>
                <a:gd name="T26" fmla="*/ 49 w 82"/>
                <a:gd name="T27" fmla="*/ 0 h 170"/>
                <a:gd name="T28" fmla="*/ 41 w 82"/>
                <a:gd name="T29" fmla="*/ 1 h 170"/>
                <a:gd name="T30" fmla="*/ 17 w 82"/>
                <a:gd name="T31" fmla="*/ 32 h 170"/>
                <a:gd name="T32" fmla="*/ 17 w 82"/>
                <a:gd name="T33" fmla="*/ 61 h 170"/>
                <a:gd name="T34" fmla="*/ 4 w 82"/>
                <a:gd name="T35" fmla="*/ 80 h 170"/>
                <a:gd name="T36" fmla="*/ 5 w 82"/>
                <a:gd name="T37" fmla="*/ 98 h 170"/>
                <a:gd name="T38" fmla="*/ 18 w 82"/>
                <a:gd name="T39" fmla="*/ 111 h 170"/>
                <a:gd name="T40" fmla="*/ 18 w 82"/>
                <a:gd name="T41" fmla="*/ 139 h 170"/>
                <a:gd name="T42" fmla="*/ 45 w 82"/>
                <a:gd name="T43" fmla="*/ 170 h 170"/>
                <a:gd name="T44" fmla="*/ 47 w 82"/>
                <a:gd name="T45" fmla="*/ 170 h 170"/>
                <a:gd name="T46" fmla="*/ 49 w 82"/>
                <a:gd name="T47" fmla="*/ 170 h 170"/>
                <a:gd name="T48" fmla="*/ 82 w 82"/>
                <a:gd name="T49" fmla="*/ 170 h 170"/>
                <a:gd name="T50" fmla="*/ 82 w 82"/>
                <a:gd name="T51" fmla="*/ 170 h 170"/>
                <a:gd name="T52" fmla="*/ 82 w 82"/>
                <a:gd name="T53" fmla="*/ 170 h 170"/>
                <a:gd name="T54" fmla="*/ 82 w 82"/>
                <a:gd name="T55" fmla="*/ 14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2" h="170">
                  <a:moveTo>
                    <a:pt x="82" y="142"/>
                  </a:moveTo>
                  <a:cubicBezTo>
                    <a:pt x="49" y="142"/>
                    <a:pt x="49" y="142"/>
                    <a:pt x="49" y="142"/>
                  </a:cubicBezTo>
                  <a:cubicBezTo>
                    <a:pt x="47" y="142"/>
                    <a:pt x="46" y="140"/>
                    <a:pt x="46" y="139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2"/>
                    <a:pt x="45" y="99"/>
                    <a:pt x="42" y="96"/>
                  </a:cubicBezTo>
                  <a:cubicBezTo>
                    <a:pt x="33" y="87"/>
                    <a:pt x="33" y="87"/>
                    <a:pt x="33" y="87"/>
                  </a:cubicBezTo>
                  <a:cubicBezTo>
                    <a:pt x="43" y="74"/>
                    <a:pt x="43" y="74"/>
                    <a:pt x="43" y="74"/>
                  </a:cubicBezTo>
                  <a:cubicBezTo>
                    <a:pt x="44" y="71"/>
                    <a:pt x="45" y="68"/>
                    <a:pt x="45" y="65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0"/>
                    <a:pt x="47" y="29"/>
                    <a:pt x="49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2" y="1"/>
                    <a:pt x="82" y="1"/>
                    <a:pt x="82" y="1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6" y="0"/>
                    <a:pt x="43" y="1"/>
                    <a:pt x="41" y="1"/>
                  </a:cubicBezTo>
                  <a:cubicBezTo>
                    <a:pt x="27" y="5"/>
                    <a:pt x="17" y="17"/>
                    <a:pt x="17" y="32"/>
                  </a:cubicBezTo>
                  <a:cubicBezTo>
                    <a:pt x="17" y="61"/>
                    <a:pt x="17" y="61"/>
                    <a:pt x="17" y="61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0" y="85"/>
                    <a:pt x="0" y="93"/>
                    <a:pt x="5" y="98"/>
                  </a:cubicBezTo>
                  <a:cubicBezTo>
                    <a:pt x="18" y="111"/>
                    <a:pt x="18" y="111"/>
                    <a:pt x="18" y="111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18" y="155"/>
                    <a:pt x="30" y="168"/>
                    <a:pt x="45" y="170"/>
                  </a:cubicBezTo>
                  <a:cubicBezTo>
                    <a:pt x="46" y="170"/>
                    <a:pt x="46" y="170"/>
                    <a:pt x="47" y="170"/>
                  </a:cubicBezTo>
                  <a:cubicBezTo>
                    <a:pt x="48" y="170"/>
                    <a:pt x="49" y="170"/>
                    <a:pt x="49" y="170"/>
                  </a:cubicBezTo>
                  <a:cubicBezTo>
                    <a:pt x="82" y="170"/>
                    <a:pt x="82" y="170"/>
                    <a:pt x="82" y="170"/>
                  </a:cubicBezTo>
                  <a:cubicBezTo>
                    <a:pt x="82" y="170"/>
                    <a:pt x="82" y="170"/>
                    <a:pt x="82" y="170"/>
                  </a:cubicBezTo>
                  <a:cubicBezTo>
                    <a:pt x="82" y="170"/>
                    <a:pt x="82" y="170"/>
                    <a:pt x="82" y="170"/>
                  </a:cubicBezTo>
                  <a:lnTo>
                    <a:pt x="82" y="142"/>
                  </a:lnTo>
                  <a:close/>
                </a:path>
              </a:pathLst>
            </a:custGeom>
            <a:solidFill>
              <a:srgbClr val="ED9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85" name="텍스트 개체 틀 7">
            <a:extLst>
              <a:ext uri="{FF2B5EF4-FFF2-40B4-BE49-F238E27FC236}">
                <a16:creationId xmlns:a16="http://schemas.microsoft.com/office/drawing/2014/main" id="{CB13E3FA-EFE1-4DD3-924A-2D285CFA2B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4278" y="380897"/>
            <a:ext cx="7116372" cy="153888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ko-KR" altLang="en-US" sz="1000" b="0" i="0" u="none" strike="noStrike" kern="1200" cap="none" spc="-100" normalizeH="0" baseline="0">
                <a:ln>
                  <a:noFill/>
                </a:ln>
                <a:gradFill>
                  <a:gsLst>
                    <a:gs pos="100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  <a:effectLst/>
                <a:uLnTx/>
                <a:uFillTx/>
                <a:latin typeface="맑은 고딕"/>
                <a:ea typeface="맑은 고딕"/>
                <a:cs typeface="+mn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/>
              <a:t>본 자료의 제목을 입력하세요</a:t>
            </a:r>
          </a:p>
        </p:txBody>
      </p:sp>
      <p:pic>
        <p:nvPicPr>
          <p:cNvPr id="86" name="그림 85">
            <a:extLst>
              <a:ext uri="{FF2B5EF4-FFF2-40B4-BE49-F238E27FC236}">
                <a16:creationId xmlns:a16="http://schemas.microsoft.com/office/drawing/2014/main" id="{A7146769-45EE-41E7-86FA-0141407459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152" y="457841"/>
            <a:ext cx="2162118" cy="46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726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19">
          <p15:clr>
            <a:srgbClr val="A4A3A4"/>
          </p15:clr>
        </p15:guide>
        <p15:guide id="3" orient="horz" pos="4112">
          <p15:clr>
            <a:srgbClr val="A4A3A4"/>
          </p15:clr>
        </p15:guide>
        <p15:guide id="4" pos="5914">
          <p15:clr>
            <a:srgbClr val="A4A3A4"/>
          </p15:clr>
        </p15:guide>
        <p15:guide id="5" orient="horz" pos="785">
          <p15:clr>
            <a:srgbClr val="A4A3A4"/>
          </p15:clr>
        </p15:guide>
        <p15:guide id="6" pos="3118">
          <p15:clr>
            <a:srgbClr val="A4A3A4"/>
          </p15:clr>
        </p15:guide>
        <p15:guide id="7" pos="392">
          <p15:clr>
            <a:srgbClr val="A4A3A4"/>
          </p15:clr>
        </p15:guide>
        <p15:guide id="8" pos="5840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DA87F-17DB-4103-97C2-08540DFCBD28}" type="datetimeFigureOut">
              <a:rPr lang="ko-KR" altLang="en-US" smtClean="0"/>
              <a:t>2023-03-09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9ED72-484E-4722-A3BA-6EB04958AF0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9389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5" r:id="rId2"/>
    <p:sldLayoutId id="2147483686" r:id="rId3"/>
    <p:sldLayoutId id="2147483679" r:id="rId4"/>
    <p:sldLayoutId id="2147483687" r:id="rId5"/>
    <p:sldLayoutId id="2147483691" r:id="rId6"/>
    <p:sldLayoutId id="2147483708" r:id="rId7"/>
    <p:sldLayoutId id="2147483678" r:id="rId8"/>
    <p:sldLayoutId id="2147483710" r:id="rId9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chart" Target="../charts/chart3.xml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svg"/><Relationship Id="rId11" Type="http://schemas.openxmlformats.org/officeDocument/2006/relationships/image" Target="../media/image18.png"/><Relationship Id="rId5" Type="http://schemas.openxmlformats.org/officeDocument/2006/relationships/image" Target="../media/image8.png"/><Relationship Id="rId10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sv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9.pn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11" Type="http://schemas.openxmlformats.org/officeDocument/2006/relationships/image" Target="../media/image30.png"/><Relationship Id="rId5" Type="http://schemas.openxmlformats.org/officeDocument/2006/relationships/image" Target="../media/image15.png"/><Relationship Id="rId10" Type="http://schemas.openxmlformats.org/officeDocument/2006/relationships/image" Target="../media/image8.svg"/><Relationship Id="rId4" Type="http://schemas.openxmlformats.org/officeDocument/2006/relationships/image" Target="../media/image10.svg"/><Relationship Id="rId9" Type="http://schemas.openxmlformats.org/officeDocument/2006/relationships/image" Target="../media/image8.png"/><Relationship Id="rId1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microsoft.com/office/2007/relationships/hdphoto" Target="../media/hdphoto2.wdp"/><Relationship Id="rId9" Type="http://schemas.openxmlformats.org/officeDocument/2006/relationships/image" Target="../media/image10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sv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5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30.png"/><Relationship Id="rId10" Type="http://schemas.openxmlformats.org/officeDocument/2006/relationships/image" Target="../media/image10.svg"/><Relationship Id="rId4" Type="http://schemas.microsoft.com/office/2007/relationships/hdphoto" Target="../media/hdphoto2.wdp"/><Relationship Id="rId9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svg"/><Relationship Id="rId5" Type="http://schemas.openxmlformats.org/officeDocument/2006/relationships/image" Target="../media/image8.png"/><Relationship Id="rId4" Type="http://schemas.microsoft.com/office/2007/relationships/hdphoto" Target="../media/hdphoto2.wdp"/><Relationship Id="rId9" Type="http://schemas.openxmlformats.org/officeDocument/2006/relationships/image" Target="../media/image10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5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34.png"/><Relationship Id="rId4" Type="http://schemas.microsoft.com/office/2007/relationships/hdphoto" Target="../media/hdphoto2.wdp"/><Relationship Id="rId9" Type="http://schemas.openxmlformats.org/officeDocument/2006/relationships/image" Target="../media/image8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5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34.png"/><Relationship Id="rId4" Type="http://schemas.microsoft.com/office/2007/relationships/hdphoto" Target="../media/hdphoto2.wdp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microsoft.com/office/2007/relationships/hdphoto" Target="../media/hdphoto2.wdp"/><Relationship Id="rId9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10" Type="http://schemas.openxmlformats.org/officeDocument/2006/relationships/image" Target="../media/image10.svg"/><Relationship Id="rId4" Type="http://schemas.openxmlformats.org/officeDocument/2006/relationships/image" Target="../media/image15.png"/><Relationship Id="rId9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7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10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10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5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34.png"/><Relationship Id="rId4" Type="http://schemas.microsoft.com/office/2007/relationships/hdphoto" Target="../media/hdphoto2.wdp"/><Relationship Id="rId9" Type="http://schemas.openxmlformats.org/officeDocument/2006/relationships/image" Target="../media/image8.sv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41.png"/><Relationship Id="rId4" Type="http://schemas.openxmlformats.org/officeDocument/2006/relationships/image" Target="../media/image8.svg"/><Relationship Id="rId9" Type="http://schemas.openxmlformats.org/officeDocument/2006/relationships/image" Target="../media/image43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4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sv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sv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svg"/><Relationship Id="rId4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svg"/><Relationship Id="rId4" Type="http://schemas.openxmlformats.org/officeDocument/2006/relationships/image" Target="../media/image8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svg"/><Relationship Id="rId4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sv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svg"/><Relationship Id="rId11" Type="http://schemas.openxmlformats.org/officeDocument/2006/relationships/image" Target="../media/image18.png"/><Relationship Id="rId5" Type="http://schemas.openxmlformats.org/officeDocument/2006/relationships/image" Target="../media/image8.png"/><Relationship Id="rId10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A738721-263E-4C8B-A5AE-66ACB45B5181}"/>
              </a:ext>
            </a:extLst>
          </p:cNvPr>
          <p:cNvSpPr txBox="1"/>
          <p:nvPr/>
        </p:nvSpPr>
        <p:spPr>
          <a:xfrm>
            <a:off x="1449325" y="3121223"/>
            <a:ext cx="723595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000" b="1" spc="-500" dirty="0">
                <a:gradFill>
                  <a:gsLst>
                    <a:gs pos="100000">
                      <a:srgbClr val="0A6CD8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entury Gothic"/>
                <a:ea typeface="맑은 고딕"/>
              </a:rPr>
              <a:t>직장 내 성희롱 예방교육</a:t>
            </a:r>
            <a:r>
              <a:rPr lang="en-US" altLang="ko-KR" sz="4000" b="1" spc="-500" dirty="0">
                <a:gradFill>
                  <a:gsLst>
                    <a:gs pos="100000">
                      <a:srgbClr val="0A6CD8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entury Gothic"/>
                <a:ea typeface="맑은 고딕"/>
              </a:rPr>
              <a:t>(</a:t>
            </a:r>
            <a:r>
              <a:rPr lang="ko-KR" altLang="en-US" sz="4000" b="1" spc="-500" dirty="0" err="1">
                <a:gradFill>
                  <a:gsLst>
                    <a:gs pos="100000">
                      <a:srgbClr val="0A6CD8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entury Gothic"/>
                <a:ea typeface="맑은 고딕"/>
              </a:rPr>
              <a:t>표준강의안</a:t>
            </a:r>
            <a:r>
              <a:rPr lang="en-US" altLang="ko-KR" sz="4000" b="1" spc="-500" dirty="0">
                <a:gradFill>
                  <a:gsLst>
                    <a:gs pos="100000">
                      <a:srgbClr val="0A6CD8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atin typeface="Century Gothic"/>
                <a:ea typeface="맑은 고딕"/>
              </a:rPr>
              <a:t>)</a:t>
            </a:r>
            <a:endParaRPr lang="ko-KR" altLang="en-US" sz="4000" b="1" spc="-500" dirty="0">
              <a:gradFill>
                <a:gsLst>
                  <a:gs pos="100000">
                    <a:srgbClr val="0A6CD8"/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1"/>
              </a:gradFill>
              <a:latin typeface="Century Gothic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70967712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278" y="607258"/>
            <a:ext cx="7116372" cy="332399"/>
          </a:xfrm>
        </p:spPr>
        <p:txBody>
          <a:bodyPr/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Ⅱ.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+mj-ea"/>
              </a:rPr>
              <a:t>직장 내 성희롱 관련 실태 및 법령의 이해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78" y="380897"/>
            <a:ext cx="7116372" cy="138499"/>
          </a:xfrm>
        </p:spPr>
        <p:txBody>
          <a:bodyPr/>
          <a:lstStyle/>
          <a:p>
            <a:r>
              <a:rPr lang="ko-KR" altLang="en-US" dirty="0"/>
              <a:t>직장 내 성희롱 예방교육</a:t>
            </a: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B6F2E03D-F69A-4BE7-A015-6BD46F2E20AF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29" name="사각형: 둥근 모서리 28">
              <a:extLst>
                <a:ext uri="{FF2B5EF4-FFF2-40B4-BE49-F238E27FC236}">
                  <a16:creationId xmlns:a16="http://schemas.microsoft.com/office/drawing/2014/main" id="{3DD3C20D-785B-482A-ACC9-1EF198E3C9C8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31" name="그래픽 30">
              <a:extLst>
                <a:ext uri="{FF2B5EF4-FFF2-40B4-BE49-F238E27FC236}">
                  <a16:creationId xmlns:a16="http://schemas.microsoft.com/office/drawing/2014/main" id="{DC5B071D-7079-4883-8D02-908AB9151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3687393-7502-457D-82A9-0FDEDDF69423}"/>
                </a:ext>
              </a:extLst>
            </p:cNvPr>
            <p:cNvSpPr txBox="1"/>
            <p:nvPr/>
          </p:nvSpPr>
          <p:spPr>
            <a:xfrm>
              <a:off x="1218333" y="1316066"/>
              <a:ext cx="2660985" cy="30777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lvl="0">
                <a:defRPr/>
              </a:pPr>
              <a:r>
                <a: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 관련 실태 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7012C17-B459-4BE7-A5A6-F9F76E6CE653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22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1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0286DA0D-AA8E-428C-A99A-617546211791}"/>
              </a:ext>
            </a:extLst>
          </p:cNvPr>
          <p:cNvGrpSpPr/>
          <p:nvPr/>
        </p:nvGrpSpPr>
        <p:grpSpPr>
          <a:xfrm>
            <a:off x="523466" y="2070100"/>
            <a:ext cx="8854674" cy="4144010"/>
            <a:chOff x="523466" y="1974850"/>
            <a:chExt cx="8854674" cy="4144010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B13FED6A-4A47-47F6-A640-BB2947594998}"/>
                </a:ext>
              </a:extLst>
            </p:cNvPr>
            <p:cNvGrpSpPr/>
            <p:nvPr/>
          </p:nvGrpSpPr>
          <p:grpSpPr>
            <a:xfrm>
              <a:off x="7310937" y="1974850"/>
              <a:ext cx="2067203" cy="4144010"/>
              <a:chOff x="7310937" y="1974850"/>
              <a:chExt cx="2067203" cy="4144010"/>
            </a:xfrm>
          </p:grpSpPr>
          <p:grpSp>
            <p:nvGrpSpPr>
              <p:cNvPr id="22" name="그룹 21">
                <a:extLst>
                  <a:ext uri="{FF2B5EF4-FFF2-40B4-BE49-F238E27FC236}">
                    <a16:creationId xmlns:a16="http://schemas.microsoft.com/office/drawing/2014/main" id="{BF903450-BA57-401B-9606-791DBBFA2855}"/>
                  </a:ext>
                </a:extLst>
              </p:cNvPr>
              <p:cNvGrpSpPr/>
              <p:nvPr/>
            </p:nvGrpSpPr>
            <p:grpSpPr>
              <a:xfrm>
                <a:off x="7310937" y="1974850"/>
                <a:ext cx="2067203" cy="4144010"/>
                <a:chOff x="7300601" y="1974850"/>
                <a:chExt cx="2087875" cy="4144010"/>
              </a:xfrm>
            </p:grpSpPr>
            <p:sp>
              <p:nvSpPr>
                <p:cNvPr id="37" name="직사각형 36">
                  <a:extLst>
                    <a:ext uri="{FF2B5EF4-FFF2-40B4-BE49-F238E27FC236}">
                      <a16:creationId xmlns:a16="http://schemas.microsoft.com/office/drawing/2014/main" id="{C8BC7E81-7D95-48CE-85C1-721E5A162CBA}"/>
                    </a:ext>
                  </a:extLst>
                </p:cNvPr>
                <p:cNvSpPr/>
                <p:nvPr/>
              </p:nvSpPr>
              <p:spPr>
                <a:xfrm>
                  <a:off x="7300601" y="1974850"/>
                  <a:ext cx="2087875" cy="4144010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chemeClr val="bg1">
                        <a:lumMod val="95000"/>
                      </a:schemeClr>
                    </a:gs>
                    <a:gs pos="89000">
                      <a:schemeClr val="bg1"/>
                    </a:gs>
                  </a:gsLst>
                  <a:lin ang="13500000" scaled="1"/>
                  <a:tileRect/>
                </a:gradFill>
                <a:ln w="12700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139700" dist="101600" dir="2700000" algn="tl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" name="직사각형 61">
                  <a:extLst>
                    <a:ext uri="{FF2B5EF4-FFF2-40B4-BE49-F238E27FC236}">
                      <a16:creationId xmlns:a16="http://schemas.microsoft.com/office/drawing/2014/main" id="{4D5D140E-6B32-4C79-BF07-7F62498DFA37}"/>
                    </a:ext>
                  </a:extLst>
                </p:cNvPr>
                <p:cNvSpPr/>
                <p:nvPr/>
              </p:nvSpPr>
              <p:spPr>
                <a:xfrm>
                  <a:off x="7300601" y="1974850"/>
                  <a:ext cx="2087875" cy="539750"/>
                </a:xfrm>
                <a:prstGeom prst="rect">
                  <a:avLst/>
                </a:prstGeom>
                <a:solidFill>
                  <a:srgbClr val="1248A8"/>
                </a:solidFill>
                <a:ln w="12700">
                  <a:solidFill>
                    <a:srgbClr val="1248A8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/>
                <a:lstStyle/>
                <a:p>
                  <a:pPr algn="ctr"/>
                  <a:r>
                    <a:rPr lang="ko-KR" altLang="en-US" sz="1400" b="1" spc="-150" dirty="0">
                      <a:gradFill>
                        <a:gsLst>
                          <a:gs pos="100000">
                            <a:schemeClr val="bg1"/>
                          </a:gs>
                          <a:gs pos="100000">
                            <a:schemeClr val="bg1"/>
                          </a:gs>
                        </a:gsLst>
                        <a:lin ang="13500000" scaled="1"/>
                      </a:gradFill>
                      <a:latin typeface="Century Gothic" panose="020B0502020202020204" pitchFamily="34" charset="0"/>
                    </a:rPr>
                    <a:t>공식적인 대처 이후</a:t>
                  </a:r>
                  <a:endParaRPr lang="en-US" altLang="ko-KR" sz="1400" b="1" spc="-15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13500000" scaled="1"/>
                    </a:gradFill>
                    <a:latin typeface="Century Gothic" panose="020B0502020202020204" pitchFamily="34" charset="0"/>
                  </a:endParaRPr>
                </a:p>
                <a:p>
                  <a:pPr algn="ctr"/>
                  <a:r>
                    <a:rPr lang="ko-KR" altLang="en-US" sz="1400" b="1" spc="-150" dirty="0">
                      <a:gradFill>
                        <a:gsLst>
                          <a:gs pos="100000">
                            <a:schemeClr val="bg1"/>
                          </a:gs>
                          <a:gs pos="100000">
                            <a:schemeClr val="bg1"/>
                          </a:gs>
                        </a:gsLst>
                        <a:lin ang="13500000" scaled="1"/>
                      </a:gradFill>
                      <a:latin typeface="Century Gothic" panose="020B0502020202020204" pitchFamily="34" charset="0"/>
                    </a:rPr>
                    <a:t>기관의 조치</a:t>
                  </a:r>
                </a:p>
              </p:txBody>
            </p:sp>
          </p:grpSp>
          <p:grpSp>
            <p:nvGrpSpPr>
              <p:cNvPr id="105" name="그룹 104">
                <a:extLst>
                  <a:ext uri="{FF2B5EF4-FFF2-40B4-BE49-F238E27FC236}">
                    <a16:creationId xmlns:a16="http://schemas.microsoft.com/office/drawing/2014/main" id="{689590D4-C184-4A5D-B3DB-5EA613BF54B5}"/>
                  </a:ext>
                </a:extLst>
              </p:cNvPr>
              <p:cNvGrpSpPr/>
              <p:nvPr/>
            </p:nvGrpSpPr>
            <p:grpSpPr>
              <a:xfrm>
                <a:off x="7455892" y="2736849"/>
                <a:ext cx="1777293" cy="951231"/>
                <a:chOff x="593630" y="2863849"/>
                <a:chExt cx="1924554" cy="951231"/>
              </a:xfrm>
            </p:grpSpPr>
            <p:grpSp>
              <p:nvGrpSpPr>
                <p:cNvPr id="106" name="그룹 105">
                  <a:extLst>
                    <a:ext uri="{FF2B5EF4-FFF2-40B4-BE49-F238E27FC236}">
                      <a16:creationId xmlns:a16="http://schemas.microsoft.com/office/drawing/2014/main" id="{E60224DE-ADCA-4948-8918-09752FF14FD4}"/>
                    </a:ext>
                  </a:extLst>
                </p:cNvPr>
                <p:cNvGrpSpPr/>
                <p:nvPr/>
              </p:nvGrpSpPr>
              <p:grpSpPr>
                <a:xfrm>
                  <a:off x="593630" y="2863849"/>
                  <a:ext cx="1924554" cy="951231"/>
                  <a:chOff x="593630" y="2863849"/>
                  <a:chExt cx="1924554" cy="951231"/>
                </a:xfrm>
              </p:grpSpPr>
              <p:sp>
                <p:nvSpPr>
                  <p:cNvPr id="108" name="사각형: 둥근 모서리 107">
                    <a:extLst>
                      <a:ext uri="{FF2B5EF4-FFF2-40B4-BE49-F238E27FC236}">
                        <a16:creationId xmlns:a16="http://schemas.microsoft.com/office/drawing/2014/main" id="{FBD2016B-99CB-4D5F-9720-DDB0106D7257}"/>
                      </a:ext>
                    </a:extLst>
                  </p:cNvPr>
                  <p:cNvSpPr/>
                  <p:nvPr/>
                </p:nvSpPr>
                <p:spPr>
                  <a:xfrm>
                    <a:off x="593630" y="2863849"/>
                    <a:ext cx="1924554" cy="951231"/>
                  </a:xfrm>
                  <a:prstGeom prst="roundRect">
                    <a:avLst>
                      <a:gd name="adj" fmla="val 15203"/>
                    </a:avLst>
                  </a:prstGeom>
                  <a:solidFill>
                    <a:srgbClr val="F7F7F7"/>
                  </a:solidFill>
                  <a:ln>
                    <a:noFill/>
                  </a:ln>
                  <a:effectLst>
                    <a:innerShdw blurRad="63500" dist="50800" dir="13500000">
                      <a:prstClr val="black">
                        <a:alpha val="12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/>
                  </a:p>
                </p:txBody>
              </p:sp>
              <p:sp>
                <p:nvSpPr>
                  <p:cNvPr id="109" name="사각형: 둥근 모서리 108">
                    <a:extLst>
                      <a:ext uri="{FF2B5EF4-FFF2-40B4-BE49-F238E27FC236}">
                        <a16:creationId xmlns:a16="http://schemas.microsoft.com/office/drawing/2014/main" id="{B0FA4C3E-C14E-4C3C-A31A-6F9DB9B512A3}"/>
                      </a:ext>
                    </a:extLst>
                  </p:cNvPr>
                  <p:cNvSpPr/>
                  <p:nvPr/>
                </p:nvSpPr>
                <p:spPr>
                  <a:xfrm>
                    <a:off x="667064" y="2929456"/>
                    <a:ext cx="1777686" cy="2266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139700" dist="38100" dir="2700000" algn="tl" rotWithShape="0">
                      <a:prstClr val="black">
                        <a:alpha val="15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ko-KR" altLang="en-US" sz="1200" b="1" kern="0" spc="-10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schemeClr val="bg1"/>
                            </a:gs>
                          </a:gsLst>
                          <a:lin ang="16200000" scaled="1"/>
                        </a:gradFill>
                        <a:latin typeface="Century Gothic" panose="020B0502020202020204" pitchFamily="34" charset="0"/>
                        <a:ea typeface="맑은 고딕"/>
                      </a:rPr>
                      <a:t>조치가 이뤄진 경우</a:t>
                    </a:r>
                  </a:p>
                </p:txBody>
              </p:sp>
            </p:grpSp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E04DAE09-06C9-4528-B56C-44D6891DC220}"/>
                    </a:ext>
                  </a:extLst>
                </p:cNvPr>
                <p:cNvSpPr txBox="1"/>
                <p:nvPr/>
              </p:nvSpPr>
              <p:spPr>
                <a:xfrm>
                  <a:off x="879217" y="3192470"/>
                  <a:ext cx="1353382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3600" b="1" i="0" u="none" strike="noStrike" kern="0" cap="none" spc="0" normalizeH="0" baseline="0" noProof="0" dirty="0">
                      <a:ln>
                        <a:noFill/>
                      </a:ln>
                      <a:gradFill>
                        <a:gsLst>
                          <a:gs pos="100000">
                            <a:srgbClr val="0095DD"/>
                          </a:gs>
                          <a:gs pos="100000">
                            <a:prstClr val="black">
                              <a:lumMod val="85000"/>
                              <a:lumOff val="15000"/>
                            </a:prstClr>
                          </a:gs>
                        </a:gsLst>
                        <a:lin ang="16200000" scaled="1"/>
                      </a:gradFill>
                      <a:effectLst>
                        <a:outerShdw blurRad="50800" dist="38100" dir="2700000" algn="tl" rotWithShape="0">
                          <a:prstClr val="white">
                            <a:alpha val="73000"/>
                          </a:prstClr>
                        </a:outerShdw>
                      </a:effectLst>
                      <a:uLnTx/>
                      <a:uFillTx/>
                      <a:latin typeface="Century Gothic" panose="020B0502020202020204" pitchFamily="34" charset="0"/>
                      <a:ea typeface="맑은 고딕"/>
                      <a:cs typeface="+mn-cs"/>
                    </a:rPr>
                    <a:t>92.6</a:t>
                  </a:r>
                  <a:r>
                    <a:rPr kumimoji="0" lang="en-US" altLang="ko-KR" sz="2800" b="1" i="0" u="none" strike="noStrike" kern="0" cap="none" spc="0" normalizeH="0" baseline="0" noProof="0" dirty="0">
                      <a:ln>
                        <a:noFill/>
                      </a:ln>
                      <a:gradFill>
                        <a:gsLst>
                          <a:gs pos="100000">
                            <a:srgbClr val="0095DD"/>
                          </a:gs>
                          <a:gs pos="100000">
                            <a:prstClr val="black">
                              <a:lumMod val="85000"/>
                              <a:lumOff val="15000"/>
                            </a:prstClr>
                          </a:gs>
                        </a:gsLst>
                        <a:lin ang="16200000" scaled="1"/>
                      </a:gradFill>
                      <a:effectLst>
                        <a:outerShdw blurRad="50800" dist="38100" dir="2700000" algn="tl" rotWithShape="0">
                          <a:prstClr val="white">
                            <a:alpha val="73000"/>
                          </a:prstClr>
                        </a:outerShdw>
                      </a:effectLst>
                      <a:uLnTx/>
                      <a:uFillTx/>
                      <a:latin typeface="Century Gothic" panose="020B0502020202020204" pitchFamily="34" charset="0"/>
                      <a:ea typeface="맑은 고딕"/>
                      <a:cs typeface="+mn-cs"/>
                    </a:rPr>
                    <a:t>%</a:t>
                  </a:r>
                  <a:endParaRPr kumimoji="0" lang="ko-KR" altLang="en-US" sz="3600" b="1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100000">
                          <a:srgbClr val="0095DD"/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endParaRPr>
                </a:p>
              </p:txBody>
            </p:sp>
          </p:grpSp>
          <p:grpSp>
            <p:nvGrpSpPr>
              <p:cNvPr id="83" name="그룹 82">
                <a:extLst>
                  <a:ext uri="{FF2B5EF4-FFF2-40B4-BE49-F238E27FC236}">
                    <a16:creationId xmlns:a16="http://schemas.microsoft.com/office/drawing/2014/main" id="{95222653-32AF-4602-8065-C1DFB3E64D88}"/>
                  </a:ext>
                </a:extLst>
              </p:cNvPr>
              <p:cNvGrpSpPr/>
              <p:nvPr/>
            </p:nvGrpSpPr>
            <p:grpSpPr>
              <a:xfrm>
                <a:off x="7567938" y="3824339"/>
                <a:ext cx="1553202" cy="1532126"/>
                <a:chOff x="7430777" y="4027755"/>
                <a:chExt cx="1827524" cy="1802728"/>
              </a:xfrm>
            </p:grpSpPr>
            <p:graphicFrame>
              <p:nvGraphicFramePr>
                <p:cNvPr id="84" name="차트 83">
                  <a:extLst>
                    <a:ext uri="{FF2B5EF4-FFF2-40B4-BE49-F238E27FC236}">
                      <a16:creationId xmlns:a16="http://schemas.microsoft.com/office/drawing/2014/main" id="{812439D7-B42A-4A64-8DEB-0C038BA27BE2}"/>
                    </a:ext>
                  </a:extLst>
                </p:cNvPr>
                <p:cNvGraphicFramePr/>
                <p:nvPr/>
              </p:nvGraphicFramePr>
              <p:xfrm>
                <a:off x="7430777" y="4027755"/>
                <a:ext cx="1827524" cy="1802728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5"/>
                </a:graphicData>
              </a:graphic>
            </p:graphicFrame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8503A891-370B-41A3-BEEB-C6811C0F3943}"/>
                    </a:ext>
                  </a:extLst>
                </p:cNvPr>
                <p:cNvSpPr txBox="1"/>
                <p:nvPr/>
              </p:nvSpPr>
              <p:spPr>
                <a:xfrm>
                  <a:off x="8556372" y="4703344"/>
                  <a:ext cx="458081" cy="4515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  <a:scene3d>
                    <a:camera prst="orthographicFront"/>
                    <a:lightRig rig="threePt" dir="t"/>
                  </a:scene3d>
                  <a:sp3d contourW="38100">
                    <a:bevelT w="0"/>
                    <a:contourClr>
                      <a:srgbClr val="0095DD"/>
                    </a:contourClr>
                  </a:sp3d>
                </a:bodyPr>
                <a:lstStyle/>
                <a:p>
                  <a:pPr marL="0" marR="0" lvl="0" indent="0" algn="ctr" defTabSz="457200" rtl="0" eaLnBrk="1" fontAlgn="auto" latinLnBrk="0" hangingPunct="1"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ko-KR" altLang="en-US" sz="800" b="1" kern="0" spc="-100" dirty="0">
                      <a:gradFill>
                        <a:gsLst>
                          <a:gs pos="100000">
                            <a:schemeClr val="bg1"/>
                          </a:gs>
                          <a:gs pos="100000">
                            <a:prstClr val="black">
                              <a:lumMod val="85000"/>
                              <a:lumOff val="15000"/>
                            </a:prstClr>
                          </a:gs>
                        </a:gsLst>
                        <a:lin ang="16200000" scaled="1"/>
                      </a:gradFill>
                      <a:latin typeface="Century Gothic" panose="020B0502020202020204" pitchFamily="34" charset="0"/>
                      <a:ea typeface="맑은 고딕"/>
                    </a:rPr>
                    <a:t>행위자에</a:t>
                  </a:r>
                  <a:endParaRPr lang="en-US" altLang="ko-KR" sz="800" b="1" kern="0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  <a:ea typeface="맑은 고딕"/>
                  </a:endParaRPr>
                </a:p>
                <a:p>
                  <a:pPr marL="0" marR="0" lvl="0" indent="0" algn="ctr" defTabSz="457200" rtl="0" eaLnBrk="1" fontAlgn="auto" latinLnBrk="0" hangingPunct="1"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ko-KR" altLang="en-US" sz="800" b="1" kern="0" spc="-100" dirty="0">
                      <a:gradFill>
                        <a:gsLst>
                          <a:gs pos="100000">
                            <a:schemeClr val="bg1"/>
                          </a:gs>
                          <a:gs pos="100000">
                            <a:prstClr val="black">
                              <a:lumMod val="85000"/>
                              <a:lumOff val="15000"/>
                            </a:prstClr>
                          </a:gs>
                        </a:gsLst>
                        <a:lin ang="16200000" scaled="1"/>
                      </a:gradFill>
                      <a:latin typeface="Century Gothic" panose="020B0502020202020204" pitchFamily="34" charset="0"/>
                      <a:ea typeface="맑은 고딕"/>
                    </a:rPr>
                    <a:t>대한 조치</a:t>
                  </a:r>
                  <a:endParaRPr lang="en-US" altLang="ko-KR" sz="800" b="1" kern="0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  <a:ea typeface="맑은 고딕"/>
                  </a:endParaRPr>
                </a:p>
                <a:p>
                  <a:pPr marL="0" marR="0" lvl="0" indent="0" algn="ctr" defTabSz="457200" rtl="0" eaLnBrk="1" fontAlgn="auto" latinLnBrk="0" hangingPunct="1">
                    <a:lnSpc>
                      <a:spcPct val="90000"/>
                    </a:lnSpc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altLang="ko-KR" sz="1200" b="1" kern="0" dirty="0">
                      <a:gradFill>
                        <a:gsLst>
                          <a:gs pos="100000">
                            <a:schemeClr val="bg1"/>
                          </a:gs>
                          <a:gs pos="100000">
                            <a:prstClr val="black">
                              <a:lumMod val="85000"/>
                              <a:lumOff val="15000"/>
                            </a:prstClr>
                          </a:gs>
                        </a:gsLst>
                        <a:lin ang="16200000" scaled="1"/>
                      </a:gradFill>
                      <a:latin typeface="Century Gothic" panose="020B0502020202020204" pitchFamily="34" charset="0"/>
                      <a:ea typeface="맑은 고딕"/>
                    </a:rPr>
                    <a:t>46.3</a:t>
                  </a:r>
                  <a:r>
                    <a:rPr lang="en-US" altLang="ko-KR" sz="1000" b="1" kern="0" dirty="0">
                      <a:gradFill>
                        <a:gsLst>
                          <a:gs pos="100000">
                            <a:schemeClr val="bg1"/>
                          </a:gs>
                          <a:gs pos="100000">
                            <a:prstClr val="black">
                              <a:lumMod val="85000"/>
                              <a:lumOff val="15000"/>
                            </a:prstClr>
                          </a:gs>
                        </a:gsLst>
                        <a:lin ang="16200000" scaled="1"/>
                      </a:gradFill>
                      <a:latin typeface="Century Gothic" panose="020B0502020202020204" pitchFamily="34" charset="0"/>
                      <a:ea typeface="맑은 고딕"/>
                    </a:rPr>
                    <a:t>%</a:t>
                  </a:r>
                  <a:endParaRPr lang="ko-KR" altLang="en-US" sz="1200" b="1" kern="0" dirty="0">
                    <a:gradFill>
                      <a:gsLst>
                        <a:gs pos="100000">
                          <a:schemeClr val="bg1"/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  <a:ea typeface="맑은 고딕"/>
                  </a:endParaRP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B3299751-1DD1-4155-BB31-DAD2E386BF80}"/>
                    </a:ext>
                  </a:extLst>
                </p:cNvPr>
                <p:cNvSpPr txBox="1"/>
                <p:nvPr/>
              </p:nvSpPr>
              <p:spPr>
                <a:xfrm>
                  <a:off x="7750824" y="4969802"/>
                  <a:ext cx="458081" cy="4515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  <a:scene3d>
                    <a:camera prst="orthographicFront"/>
                    <a:lightRig rig="threePt" dir="t"/>
                  </a:scene3d>
                  <a:sp3d contourW="38100">
                    <a:bevelT w="0"/>
                    <a:contourClr>
                      <a:srgbClr val="1BC3A3"/>
                    </a:contourClr>
                  </a:sp3d>
                </a:bodyPr>
                <a:lstStyle/>
                <a:p>
                  <a:pPr marL="0" marR="0" lvl="0" indent="0" algn="ctr" defTabSz="457200" rtl="0" eaLnBrk="1" fontAlgn="auto" latinLnBrk="0" hangingPunct="1"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ko-KR" altLang="en-US" sz="800" b="1" kern="0" spc="-100" dirty="0">
                      <a:gradFill>
                        <a:gsLst>
                          <a:gs pos="100000">
                            <a:schemeClr val="bg1"/>
                          </a:gs>
                          <a:gs pos="100000">
                            <a:prstClr val="black">
                              <a:lumMod val="85000"/>
                              <a:lumOff val="15000"/>
                            </a:prstClr>
                          </a:gs>
                        </a:gsLst>
                        <a:lin ang="16200000" scaled="1"/>
                      </a:gradFill>
                      <a:latin typeface="Century Gothic" panose="020B0502020202020204" pitchFamily="34" charset="0"/>
                      <a:ea typeface="맑은 고딕"/>
                    </a:rPr>
                    <a:t>피해자</a:t>
                  </a:r>
                </a:p>
                <a:p>
                  <a:pPr marL="0" marR="0" lvl="0" indent="0" algn="ctr" defTabSz="457200" rtl="0" eaLnBrk="1" fontAlgn="auto" latinLnBrk="0" hangingPunct="1"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ko-KR" altLang="en-US" sz="800" b="1" kern="0" spc="-100" dirty="0">
                      <a:gradFill>
                        <a:gsLst>
                          <a:gs pos="100000">
                            <a:schemeClr val="bg1"/>
                          </a:gs>
                          <a:gs pos="100000">
                            <a:prstClr val="black">
                              <a:lumMod val="85000"/>
                              <a:lumOff val="15000"/>
                            </a:prstClr>
                          </a:gs>
                        </a:gsLst>
                        <a:lin ang="16200000" scaled="1"/>
                      </a:gradFill>
                      <a:latin typeface="Century Gothic" panose="020B0502020202020204" pitchFamily="34" charset="0"/>
                      <a:ea typeface="맑은 고딕"/>
                    </a:rPr>
                    <a:t>보호조치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90000"/>
                    </a:lnSpc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altLang="ko-KR" sz="1200" b="1" kern="0" dirty="0">
                      <a:gradFill>
                        <a:gsLst>
                          <a:gs pos="100000">
                            <a:schemeClr val="bg1"/>
                          </a:gs>
                          <a:gs pos="100000">
                            <a:prstClr val="black">
                              <a:lumMod val="85000"/>
                              <a:lumOff val="15000"/>
                            </a:prstClr>
                          </a:gs>
                        </a:gsLst>
                        <a:lin ang="16200000" scaled="1"/>
                      </a:gradFill>
                      <a:latin typeface="Century Gothic" panose="020B0502020202020204" pitchFamily="34" charset="0"/>
                      <a:ea typeface="맑은 고딕"/>
                    </a:rPr>
                    <a:t>40.5</a:t>
                  </a:r>
                  <a:r>
                    <a:rPr lang="en-US" altLang="ko-KR" sz="1000" b="1" kern="0" dirty="0">
                      <a:gradFill>
                        <a:gsLst>
                          <a:gs pos="100000">
                            <a:schemeClr val="bg1"/>
                          </a:gs>
                          <a:gs pos="100000">
                            <a:prstClr val="black">
                              <a:lumMod val="85000"/>
                              <a:lumOff val="15000"/>
                            </a:prstClr>
                          </a:gs>
                        </a:gsLst>
                        <a:lin ang="16200000" scaled="1"/>
                      </a:gradFill>
                      <a:latin typeface="Century Gothic" panose="020B0502020202020204" pitchFamily="34" charset="0"/>
                      <a:ea typeface="맑은 고딕"/>
                    </a:rPr>
                    <a:t>%</a:t>
                  </a:r>
                  <a:endParaRPr lang="ko-KR" altLang="en-US" sz="1200" b="1" kern="0" dirty="0">
                    <a:gradFill>
                      <a:gsLst>
                        <a:gs pos="100000">
                          <a:schemeClr val="bg1"/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  <a:ea typeface="맑은 고딕"/>
                  </a:endParaRPr>
                </a:p>
              </p:txBody>
            </p:sp>
          </p:grpSp>
          <p:sp>
            <p:nvSpPr>
              <p:cNvPr id="96" name="Freeform 5">
                <a:extLst>
                  <a:ext uri="{FF2B5EF4-FFF2-40B4-BE49-F238E27FC236}">
                    <a16:creationId xmlns:a16="http://schemas.microsoft.com/office/drawing/2014/main" id="{4C3F29E0-34D7-48AB-9DF1-505DCB87CC3B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8235803" y="3573293"/>
                <a:ext cx="217470" cy="222358"/>
              </a:xfrm>
              <a:custGeom>
                <a:avLst/>
                <a:gdLst>
                  <a:gd name="T0" fmla="*/ 157 w 356"/>
                  <a:gd name="T1" fmla="*/ 364 h 364"/>
                  <a:gd name="T2" fmla="*/ 104 w 356"/>
                  <a:gd name="T3" fmla="*/ 306 h 364"/>
                  <a:gd name="T4" fmla="*/ 196 w 356"/>
                  <a:gd name="T5" fmla="*/ 222 h 364"/>
                  <a:gd name="T6" fmla="*/ 0 w 356"/>
                  <a:gd name="T7" fmla="*/ 222 h 364"/>
                  <a:gd name="T8" fmla="*/ 0 w 356"/>
                  <a:gd name="T9" fmla="*/ 142 h 364"/>
                  <a:gd name="T10" fmla="*/ 194 w 356"/>
                  <a:gd name="T11" fmla="*/ 142 h 364"/>
                  <a:gd name="T12" fmla="*/ 104 w 356"/>
                  <a:gd name="T13" fmla="*/ 58 h 364"/>
                  <a:gd name="T14" fmla="*/ 157 w 356"/>
                  <a:gd name="T15" fmla="*/ 0 h 364"/>
                  <a:gd name="T16" fmla="*/ 356 w 356"/>
                  <a:gd name="T17" fmla="*/ 186 h 364"/>
                  <a:gd name="T18" fmla="*/ 157 w 356"/>
                  <a:gd name="T19" fmla="*/ 364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6" h="364">
                    <a:moveTo>
                      <a:pt x="157" y="364"/>
                    </a:moveTo>
                    <a:lnTo>
                      <a:pt x="104" y="306"/>
                    </a:lnTo>
                    <a:lnTo>
                      <a:pt x="196" y="222"/>
                    </a:lnTo>
                    <a:lnTo>
                      <a:pt x="0" y="222"/>
                    </a:lnTo>
                    <a:lnTo>
                      <a:pt x="0" y="142"/>
                    </a:lnTo>
                    <a:lnTo>
                      <a:pt x="194" y="142"/>
                    </a:lnTo>
                    <a:lnTo>
                      <a:pt x="104" y="58"/>
                    </a:lnTo>
                    <a:lnTo>
                      <a:pt x="157" y="0"/>
                    </a:lnTo>
                    <a:lnTo>
                      <a:pt x="356" y="186"/>
                    </a:lnTo>
                    <a:lnTo>
                      <a:pt x="157" y="364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>
                <a:outerShdw dist="76200" dir="5400000" algn="tl" rotWithShape="0">
                  <a:prstClr val="black">
                    <a:alpha val="15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99102D92-4E22-4C32-B559-1FE6439AB9B3}"/>
                  </a:ext>
                </a:extLst>
              </p:cNvPr>
              <p:cNvSpPr txBox="1"/>
              <p:nvPr/>
            </p:nvSpPr>
            <p:spPr>
              <a:xfrm>
                <a:off x="7353883" y="5410204"/>
                <a:ext cx="1981312" cy="579646"/>
              </a:xfrm>
              <a:prstGeom prst="rect">
                <a:avLst/>
              </a:prstGeom>
              <a:noFill/>
            </p:spPr>
            <p:txBody>
              <a:bodyPr wrap="none" lIns="0" tIns="0" rIns="0" bIns="0" anchor="t">
                <a:spAutoFit/>
              </a:bodyPr>
              <a:lstStyle>
                <a:defPPr>
                  <a:defRPr lang="en-US"/>
                </a:defPPr>
                <a:lvl1pPr>
                  <a:spcBef>
                    <a:spcPts val="300"/>
                  </a:spcBef>
                  <a:defRPr sz="2000" b="1" kern="0" spc="-10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schemeClr val="bg1">
                          <a:alpha val="73000"/>
                        </a:schemeClr>
                      </a:outerShdw>
                    </a:effectLst>
                    <a:latin typeface="Century Gothic" panose="020B0502020202020204" pitchFamily="34" charset="0"/>
                    <a:ea typeface="+mj-ea"/>
                  </a:defRPr>
                </a:lvl1pPr>
              </a:lstStyle>
              <a:p>
                <a:pPr marL="0" marR="0" lvl="0" indent="0" algn="ctr" defTabSz="457200" rtl="0" eaLnBrk="1" fontAlgn="base" latinLnBrk="1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0" cap="none" spc="0" normalizeH="0" noProof="0" dirty="0">
                    <a:ln>
                      <a:noFill/>
                    </a:ln>
                    <a:gradFill>
                      <a:gsLst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rPr>
                  <a:t>2018</a:t>
                </a:r>
                <a:r>
                  <a:rPr kumimoji="0" lang="ko-KR" altLang="en-US" sz="1200" b="0" i="0" u="none" strike="noStrike" kern="0" cap="none" spc="-150" normalizeH="0" noProof="0" dirty="0">
                    <a:ln>
                      <a:noFill/>
                    </a:ln>
                    <a:gradFill>
                      <a:gsLst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rPr>
                  <a:t>년</a:t>
                </a:r>
                <a:r>
                  <a:rPr kumimoji="0" lang="en-US" altLang="ko-KR" sz="1200" b="0" i="0" u="none" strike="noStrike" kern="0" cap="none" spc="-150" normalizeH="0" noProof="0" dirty="0">
                    <a:ln>
                      <a:noFill/>
                    </a:ln>
                    <a:gradFill>
                      <a:gsLst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rPr>
                  <a:t>(</a:t>
                </a:r>
                <a:r>
                  <a:rPr kumimoji="0" lang="ko-KR" altLang="en-US" sz="1200" b="0" i="0" u="none" strike="noStrike" kern="0" cap="none" spc="-150" normalizeH="0" noProof="0" dirty="0">
                    <a:ln>
                      <a:noFill/>
                    </a:ln>
                    <a:gradFill>
                      <a:gsLst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rPr>
                  <a:t>피해자 보호조치 </a:t>
                </a:r>
                <a:r>
                  <a:rPr kumimoji="0" lang="en-US" altLang="ko-KR" sz="1200" b="0" i="0" u="none" strike="noStrike" kern="0" cap="none" spc="0" normalizeH="0" noProof="0" dirty="0">
                    <a:ln>
                      <a:noFill/>
                    </a:ln>
                    <a:gradFill>
                      <a:gsLst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rPr>
                  <a:t>9.9</a:t>
                </a:r>
                <a:r>
                  <a:rPr kumimoji="0" lang="en-US" altLang="ko-KR" sz="1200" b="0" i="0" u="none" strike="noStrike" kern="0" cap="none" spc="-150" normalizeH="0" noProof="0" dirty="0">
                    <a:ln>
                      <a:noFill/>
                    </a:ln>
                    <a:gradFill>
                      <a:gsLst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rPr>
                  <a:t>%)</a:t>
                </a:r>
              </a:p>
              <a:p>
                <a:pPr marL="0" marR="0" lvl="0" indent="0" algn="ctr" defTabSz="457200" rtl="0" eaLnBrk="1" fontAlgn="base" latinLnBrk="1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200" b="0" i="0" u="none" strike="noStrike" kern="0" cap="none" spc="-150" normalizeH="0" noProof="0" dirty="0">
                    <a:ln>
                      <a:noFill/>
                    </a:ln>
                    <a:gradFill>
                      <a:gsLst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rPr>
                  <a:t>에 비해 피해자 보호조치가 강화된</a:t>
                </a:r>
                <a:endParaRPr kumimoji="0" lang="en-US" altLang="ko-KR" sz="1200" b="0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endParaRPr>
              </a:p>
              <a:p>
                <a:pPr marL="0" marR="0" lvl="0" indent="0" algn="ctr" defTabSz="457200" rtl="0" eaLnBrk="1" fontAlgn="base" latinLnBrk="1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200" b="0" i="0" u="none" strike="noStrike" kern="0" cap="none" spc="-150" normalizeH="0" noProof="0" dirty="0">
                    <a:ln>
                      <a:noFill/>
                    </a:ln>
                    <a:gradFill>
                      <a:gsLst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rPr>
                  <a:t>경향이 확인됨</a:t>
                </a:r>
              </a:p>
            </p:txBody>
          </p:sp>
        </p:grp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B46FCEFC-ADE8-4494-A355-85AA22220518}"/>
                </a:ext>
              </a:extLst>
            </p:cNvPr>
            <p:cNvGrpSpPr/>
            <p:nvPr/>
          </p:nvGrpSpPr>
          <p:grpSpPr>
            <a:xfrm>
              <a:off x="5048446" y="1974850"/>
              <a:ext cx="2067203" cy="4144010"/>
              <a:chOff x="5048446" y="1974850"/>
              <a:chExt cx="2067203" cy="4144010"/>
            </a:xfrm>
          </p:grpSpPr>
          <p:grpSp>
            <p:nvGrpSpPr>
              <p:cNvPr id="21" name="그룹 20">
                <a:extLst>
                  <a:ext uri="{FF2B5EF4-FFF2-40B4-BE49-F238E27FC236}">
                    <a16:creationId xmlns:a16="http://schemas.microsoft.com/office/drawing/2014/main" id="{5CB6EB01-6E3F-40C2-91BE-EA0538155F7D}"/>
                  </a:ext>
                </a:extLst>
              </p:cNvPr>
              <p:cNvGrpSpPr/>
              <p:nvPr/>
            </p:nvGrpSpPr>
            <p:grpSpPr>
              <a:xfrm>
                <a:off x="5048446" y="1974850"/>
                <a:ext cx="2067203" cy="4144010"/>
                <a:chOff x="5037724" y="1974850"/>
                <a:chExt cx="2087875" cy="4144010"/>
              </a:xfrm>
            </p:grpSpPr>
            <p:sp>
              <p:nvSpPr>
                <p:cNvPr id="36" name="직사각형 35">
                  <a:extLst>
                    <a:ext uri="{FF2B5EF4-FFF2-40B4-BE49-F238E27FC236}">
                      <a16:creationId xmlns:a16="http://schemas.microsoft.com/office/drawing/2014/main" id="{B65B3E7D-EF74-47B2-B238-FE3105ED0C73}"/>
                    </a:ext>
                  </a:extLst>
                </p:cNvPr>
                <p:cNvSpPr/>
                <p:nvPr/>
              </p:nvSpPr>
              <p:spPr>
                <a:xfrm>
                  <a:off x="5037724" y="1974850"/>
                  <a:ext cx="2087875" cy="4144010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chemeClr val="bg1">
                        <a:lumMod val="95000"/>
                      </a:schemeClr>
                    </a:gs>
                    <a:gs pos="89000">
                      <a:schemeClr val="bg1"/>
                    </a:gs>
                  </a:gsLst>
                  <a:lin ang="13500000" scaled="1"/>
                  <a:tileRect/>
                </a:gradFill>
                <a:ln w="12700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139700" dist="101600" dir="2700000" algn="tl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" name="직사각형 60">
                  <a:extLst>
                    <a:ext uri="{FF2B5EF4-FFF2-40B4-BE49-F238E27FC236}">
                      <a16:creationId xmlns:a16="http://schemas.microsoft.com/office/drawing/2014/main" id="{EE35F3AE-2E0B-4F02-98A0-DFC6CA2D0FF6}"/>
                    </a:ext>
                  </a:extLst>
                </p:cNvPr>
                <p:cNvSpPr/>
                <p:nvPr/>
              </p:nvSpPr>
              <p:spPr>
                <a:xfrm>
                  <a:off x="5037724" y="1974850"/>
                  <a:ext cx="2087875" cy="539750"/>
                </a:xfrm>
                <a:prstGeom prst="rect">
                  <a:avLst/>
                </a:prstGeom>
                <a:solidFill>
                  <a:srgbClr val="1248A8"/>
                </a:solidFill>
                <a:ln w="12700">
                  <a:solidFill>
                    <a:srgbClr val="1248A8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/>
                <a:lstStyle/>
                <a:p>
                  <a:pPr algn="ctr"/>
                  <a:r>
                    <a:rPr lang="ko-KR" altLang="en-US" sz="1400" b="1" spc="-150" dirty="0">
                      <a:gradFill>
                        <a:gsLst>
                          <a:gs pos="100000">
                            <a:schemeClr val="bg1"/>
                          </a:gs>
                          <a:gs pos="100000">
                            <a:schemeClr val="bg1"/>
                          </a:gs>
                        </a:gsLst>
                        <a:lin ang="13500000" scaled="1"/>
                      </a:gradFill>
                      <a:latin typeface="Century Gothic" panose="020B0502020202020204" pitchFamily="34" charset="0"/>
                    </a:rPr>
                    <a:t>성희롱 행위자</a:t>
                  </a:r>
                </a:p>
              </p:txBody>
            </p:sp>
          </p:grpSp>
          <p:grpSp>
            <p:nvGrpSpPr>
              <p:cNvPr id="110" name="그룹 109">
                <a:extLst>
                  <a:ext uri="{FF2B5EF4-FFF2-40B4-BE49-F238E27FC236}">
                    <a16:creationId xmlns:a16="http://schemas.microsoft.com/office/drawing/2014/main" id="{E5EB8193-BB64-42AF-A9E1-84704141F7B4}"/>
                  </a:ext>
                </a:extLst>
              </p:cNvPr>
              <p:cNvGrpSpPr/>
              <p:nvPr/>
            </p:nvGrpSpPr>
            <p:grpSpPr>
              <a:xfrm>
                <a:off x="5193401" y="2736849"/>
                <a:ext cx="1777293" cy="1429895"/>
                <a:chOff x="593630" y="2863849"/>
                <a:chExt cx="1924554" cy="1429895"/>
              </a:xfrm>
            </p:grpSpPr>
            <p:grpSp>
              <p:nvGrpSpPr>
                <p:cNvPr id="111" name="그룹 110">
                  <a:extLst>
                    <a:ext uri="{FF2B5EF4-FFF2-40B4-BE49-F238E27FC236}">
                      <a16:creationId xmlns:a16="http://schemas.microsoft.com/office/drawing/2014/main" id="{5E666B43-1C57-4986-AD24-A54A2299B4CE}"/>
                    </a:ext>
                  </a:extLst>
                </p:cNvPr>
                <p:cNvGrpSpPr/>
                <p:nvPr/>
              </p:nvGrpSpPr>
              <p:grpSpPr>
                <a:xfrm>
                  <a:off x="593630" y="2863849"/>
                  <a:ext cx="1924554" cy="1429895"/>
                  <a:chOff x="593630" y="2863849"/>
                  <a:chExt cx="1924554" cy="1429895"/>
                </a:xfrm>
              </p:grpSpPr>
              <p:sp>
                <p:nvSpPr>
                  <p:cNvPr id="113" name="사각형: 둥근 모서리 112">
                    <a:extLst>
                      <a:ext uri="{FF2B5EF4-FFF2-40B4-BE49-F238E27FC236}">
                        <a16:creationId xmlns:a16="http://schemas.microsoft.com/office/drawing/2014/main" id="{6144F244-6981-4332-9B27-9DC3E11986F3}"/>
                      </a:ext>
                    </a:extLst>
                  </p:cNvPr>
                  <p:cNvSpPr/>
                  <p:nvPr/>
                </p:nvSpPr>
                <p:spPr>
                  <a:xfrm>
                    <a:off x="593630" y="2863849"/>
                    <a:ext cx="1924554" cy="1429895"/>
                  </a:xfrm>
                  <a:prstGeom prst="roundRect">
                    <a:avLst>
                      <a:gd name="adj" fmla="val 10943"/>
                    </a:avLst>
                  </a:prstGeom>
                  <a:solidFill>
                    <a:srgbClr val="F7F7F7"/>
                  </a:solidFill>
                  <a:ln>
                    <a:noFill/>
                  </a:ln>
                  <a:effectLst>
                    <a:innerShdw blurRad="63500" dist="50800" dir="13500000">
                      <a:prstClr val="black">
                        <a:alpha val="12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/>
                  </a:p>
                </p:txBody>
              </p:sp>
              <p:sp>
                <p:nvSpPr>
                  <p:cNvPr id="114" name="사각형: 둥근 모서리 113">
                    <a:extLst>
                      <a:ext uri="{FF2B5EF4-FFF2-40B4-BE49-F238E27FC236}">
                        <a16:creationId xmlns:a16="http://schemas.microsoft.com/office/drawing/2014/main" id="{BF77A428-B8A5-44BF-AB63-7BC74FB81EDC}"/>
                      </a:ext>
                    </a:extLst>
                  </p:cNvPr>
                  <p:cNvSpPr/>
                  <p:nvPr/>
                </p:nvSpPr>
                <p:spPr>
                  <a:xfrm>
                    <a:off x="667064" y="2929456"/>
                    <a:ext cx="1777686" cy="2266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139700" dist="38100" dir="2700000" algn="tl" rotWithShape="0">
                      <a:prstClr val="black">
                        <a:alpha val="15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ko-KR" altLang="en-US" sz="1200" b="1" kern="0" spc="-10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schemeClr val="bg1"/>
                            </a:gs>
                          </a:gsLst>
                          <a:lin ang="16200000" scaled="1"/>
                        </a:gradFill>
                        <a:latin typeface="Century Gothic" panose="020B0502020202020204" pitchFamily="34" charset="0"/>
                        <a:ea typeface="맑은 고딕"/>
                      </a:rPr>
                      <a:t>상급자 </a:t>
                    </a:r>
                    <a:r>
                      <a:rPr lang="en-US" altLang="ko-KR" sz="900" kern="0" spc="-10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schemeClr val="bg1"/>
                            </a:gs>
                          </a:gsLst>
                          <a:lin ang="16200000" scaled="1"/>
                        </a:gradFill>
                        <a:latin typeface="Century Gothic" panose="020B0502020202020204" pitchFamily="34" charset="0"/>
                        <a:ea typeface="맑은 고딕"/>
                      </a:rPr>
                      <a:t>(</a:t>
                    </a:r>
                    <a:r>
                      <a:rPr lang="ko-KR" altLang="en-US" sz="900" kern="0" spc="-10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schemeClr val="bg1"/>
                            </a:gs>
                          </a:gsLst>
                          <a:lin ang="16200000" scaled="1"/>
                        </a:gradFill>
                        <a:latin typeface="Century Gothic" panose="020B0502020202020204" pitchFamily="34" charset="0"/>
                        <a:ea typeface="맑은 고딕"/>
                      </a:rPr>
                      <a:t>기관장</a:t>
                    </a:r>
                    <a:r>
                      <a:rPr lang="en-US" altLang="ko-KR" sz="900" kern="0" spc="-10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schemeClr val="bg1"/>
                            </a:gs>
                          </a:gsLst>
                          <a:lin ang="16200000" scaled="1"/>
                        </a:gradFill>
                        <a:latin typeface="Century Gothic" panose="020B0502020202020204" pitchFamily="34" charset="0"/>
                        <a:ea typeface="맑은 고딕"/>
                      </a:rPr>
                      <a:t>, </a:t>
                    </a:r>
                    <a:r>
                      <a:rPr lang="ko-KR" altLang="en-US" sz="900" kern="0" spc="-10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schemeClr val="bg1"/>
                            </a:gs>
                          </a:gsLst>
                          <a:lin ang="16200000" scaled="1"/>
                        </a:gradFill>
                        <a:latin typeface="Century Gothic" panose="020B0502020202020204" pitchFamily="34" charset="0"/>
                        <a:ea typeface="맑은 고딕"/>
                      </a:rPr>
                      <a:t>사업주 등 제외</a:t>
                    </a:r>
                    <a:r>
                      <a:rPr lang="en-US" altLang="ko-KR" sz="900" kern="0" spc="-10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schemeClr val="bg1"/>
                            </a:gs>
                          </a:gsLst>
                          <a:lin ang="16200000" scaled="1"/>
                        </a:gradFill>
                        <a:latin typeface="Century Gothic" panose="020B0502020202020204" pitchFamily="34" charset="0"/>
                        <a:ea typeface="맑은 고딕"/>
                      </a:rPr>
                      <a:t>)</a:t>
                    </a:r>
                    <a:endParaRPr lang="ko-KR" altLang="en-US" sz="900" kern="0" spc="-100" dirty="0">
                      <a:gradFill>
                        <a:gsLst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bg1"/>
                          </a:gs>
                        </a:gsLst>
                        <a:lin ang="16200000" scaled="1"/>
                      </a:gradFill>
                      <a:latin typeface="Century Gothic" panose="020B0502020202020204" pitchFamily="34" charset="0"/>
                      <a:ea typeface="맑은 고딕"/>
                    </a:endParaRPr>
                  </a:p>
                </p:txBody>
              </p:sp>
            </p:grpSp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49365475-21DF-4B77-BAFD-46E5F40BBD2F}"/>
                    </a:ext>
                  </a:extLst>
                </p:cNvPr>
                <p:cNvSpPr txBox="1"/>
                <p:nvPr/>
              </p:nvSpPr>
              <p:spPr>
                <a:xfrm>
                  <a:off x="820787" y="3363096"/>
                  <a:ext cx="1470241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4000" b="1" i="0" u="none" strike="noStrike" kern="0" cap="none" spc="0" normalizeH="0" baseline="0" noProof="0" dirty="0">
                      <a:ln>
                        <a:noFill/>
                      </a:ln>
                      <a:gradFill>
                        <a:gsLst>
                          <a:gs pos="100000">
                            <a:srgbClr val="0095DD"/>
                          </a:gs>
                          <a:gs pos="100000">
                            <a:prstClr val="black">
                              <a:lumMod val="85000"/>
                              <a:lumOff val="15000"/>
                            </a:prstClr>
                          </a:gs>
                        </a:gsLst>
                        <a:lin ang="16200000" scaled="1"/>
                      </a:gradFill>
                      <a:effectLst>
                        <a:outerShdw blurRad="50800" dist="38100" dir="2700000" algn="tl" rotWithShape="0">
                          <a:prstClr val="white">
                            <a:alpha val="73000"/>
                          </a:prstClr>
                        </a:outerShdw>
                      </a:effectLst>
                      <a:uLnTx/>
                      <a:uFillTx/>
                      <a:latin typeface="Century Gothic" panose="020B0502020202020204" pitchFamily="34" charset="0"/>
                      <a:ea typeface="맑은 고딕"/>
                      <a:cs typeface="+mn-cs"/>
                    </a:rPr>
                    <a:t>54.9</a:t>
                  </a:r>
                  <a:r>
                    <a:rPr kumimoji="0" lang="en-US" altLang="ko-KR" sz="3200" b="1" i="0" u="none" strike="noStrike" kern="0" cap="none" spc="0" normalizeH="0" baseline="0" noProof="0" dirty="0">
                      <a:ln>
                        <a:noFill/>
                      </a:ln>
                      <a:gradFill>
                        <a:gsLst>
                          <a:gs pos="100000">
                            <a:srgbClr val="0095DD"/>
                          </a:gs>
                          <a:gs pos="100000">
                            <a:prstClr val="black">
                              <a:lumMod val="85000"/>
                              <a:lumOff val="15000"/>
                            </a:prstClr>
                          </a:gs>
                        </a:gsLst>
                        <a:lin ang="16200000" scaled="1"/>
                      </a:gradFill>
                      <a:effectLst>
                        <a:outerShdw blurRad="50800" dist="38100" dir="2700000" algn="tl" rotWithShape="0">
                          <a:prstClr val="white">
                            <a:alpha val="73000"/>
                          </a:prstClr>
                        </a:outerShdw>
                      </a:effectLst>
                      <a:uLnTx/>
                      <a:uFillTx/>
                      <a:latin typeface="Century Gothic" panose="020B0502020202020204" pitchFamily="34" charset="0"/>
                      <a:ea typeface="맑은 고딕"/>
                      <a:cs typeface="+mn-cs"/>
                    </a:rPr>
                    <a:t>%</a:t>
                  </a:r>
                  <a:endParaRPr kumimoji="0" lang="ko-KR" altLang="en-US" sz="4000" b="1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100000">
                          <a:srgbClr val="0095DD"/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endParaRPr>
                </a:p>
              </p:txBody>
            </p:sp>
          </p:grpSp>
          <p:grpSp>
            <p:nvGrpSpPr>
              <p:cNvPr id="115" name="그룹 114">
                <a:extLst>
                  <a:ext uri="{FF2B5EF4-FFF2-40B4-BE49-F238E27FC236}">
                    <a16:creationId xmlns:a16="http://schemas.microsoft.com/office/drawing/2014/main" id="{CA08DBAB-8BC2-435A-802F-357284AA25AF}"/>
                  </a:ext>
                </a:extLst>
              </p:cNvPr>
              <p:cNvGrpSpPr/>
              <p:nvPr/>
            </p:nvGrpSpPr>
            <p:grpSpPr>
              <a:xfrm>
                <a:off x="5193401" y="4391478"/>
                <a:ext cx="1777293" cy="1429895"/>
                <a:chOff x="593630" y="2863849"/>
                <a:chExt cx="1924554" cy="1429895"/>
              </a:xfrm>
            </p:grpSpPr>
            <p:grpSp>
              <p:nvGrpSpPr>
                <p:cNvPr id="116" name="그룹 115">
                  <a:extLst>
                    <a:ext uri="{FF2B5EF4-FFF2-40B4-BE49-F238E27FC236}">
                      <a16:creationId xmlns:a16="http://schemas.microsoft.com/office/drawing/2014/main" id="{2A52277C-3ADD-4AA4-AF3E-DAA6EE06379E}"/>
                    </a:ext>
                  </a:extLst>
                </p:cNvPr>
                <p:cNvGrpSpPr/>
                <p:nvPr/>
              </p:nvGrpSpPr>
              <p:grpSpPr>
                <a:xfrm>
                  <a:off x="593630" y="2863849"/>
                  <a:ext cx="1924554" cy="1429895"/>
                  <a:chOff x="593630" y="2863849"/>
                  <a:chExt cx="1924554" cy="1429895"/>
                </a:xfrm>
              </p:grpSpPr>
              <p:sp>
                <p:nvSpPr>
                  <p:cNvPr id="118" name="사각형: 둥근 모서리 117">
                    <a:extLst>
                      <a:ext uri="{FF2B5EF4-FFF2-40B4-BE49-F238E27FC236}">
                        <a16:creationId xmlns:a16="http://schemas.microsoft.com/office/drawing/2014/main" id="{F4B3AEF3-11F7-4DEB-B7FF-6607FF56A9F8}"/>
                      </a:ext>
                    </a:extLst>
                  </p:cNvPr>
                  <p:cNvSpPr/>
                  <p:nvPr/>
                </p:nvSpPr>
                <p:spPr>
                  <a:xfrm>
                    <a:off x="593630" y="2863849"/>
                    <a:ext cx="1924554" cy="1429895"/>
                  </a:xfrm>
                  <a:prstGeom prst="roundRect">
                    <a:avLst>
                      <a:gd name="adj" fmla="val 10943"/>
                    </a:avLst>
                  </a:prstGeom>
                  <a:solidFill>
                    <a:srgbClr val="F7F7F7"/>
                  </a:solidFill>
                  <a:ln>
                    <a:noFill/>
                  </a:ln>
                  <a:effectLst>
                    <a:innerShdw blurRad="63500" dist="50800" dir="13500000">
                      <a:prstClr val="black">
                        <a:alpha val="12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/>
                  </a:p>
                </p:txBody>
              </p:sp>
              <p:sp>
                <p:nvSpPr>
                  <p:cNvPr id="119" name="사각형: 둥근 모서리 118">
                    <a:extLst>
                      <a:ext uri="{FF2B5EF4-FFF2-40B4-BE49-F238E27FC236}">
                        <a16:creationId xmlns:a16="http://schemas.microsoft.com/office/drawing/2014/main" id="{2DE5D2F4-06E5-4D61-8BCF-F9BA000C03E1}"/>
                      </a:ext>
                    </a:extLst>
                  </p:cNvPr>
                  <p:cNvSpPr/>
                  <p:nvPr/>
                </p:nvSpPr>
                <p:spPr>
                  <a:xfrm>
                    <a:off x="667064" y="2929456"/>
                    <a:ext cx="1777686" cy="2266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139700" dist="38100" dir="2700000" algn="tl" rotWithShape="0">
                      <a:prstClr val="black">
                        <a:alpha val="15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ko-KR" altLang="en-US" sz="1200" b="1" kern="0" spc="-100" dirty="0" err="1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schemeClr val="bg1"/>
                            </a:gs>
                          </a:gsLst>
                          <a:lin ang="16200000" scaled="1"/>
                        </a:gradFill>
                        <a:latin typeface="Century Gothic" panose="020B0502020202020204" pitchFamily="34" charset="0"/>
                        <a:ea typeface="맑은 고딕"/>
                      </a:rPr>
                      <a:t>동급자</a:t>
                    </a:r>
                    <a:endParaRPr lang="ko-KR" altLang="en-US" sz="900" kern="0" spc="-100" dirty="0">
                      <a:gradFill>
                        <a:gsLst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bg1"/>
                          </a:gs>
                        </a:gsLst>
                        <a:lin ang="16200000" scaled="1"/>
                      </a:gradFill>
                      <a:latin typeface="Century Gothic" panose="020B0502020202020204" pitchFamily="34" charset="0"/>
                      <a:ea typeface="맑은 고딕"/>
                    </a:endParaRPr>
                  </a:p>
                </p:txBody>
              </p:sp>
            </p:grpSp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657D2895-A298-4437-B4C6-35685B179418}"/>
                    </a:ext>
                  </a:extLst>
                </p:cNvPr>
                <p:cNvSpPr txBox="1"/>
                <p:nvPr/>
              </p:nvSpPr>
              <p:spPr>
                <a:xfrm>
                  <a:off x="1014891" y="3363096"/>
                  <a:ext cx="1082033" cy="6155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anchor="ctr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4000" b="1" i="0" u="none" strike="noStrike" kern="0" cap="none" spc="0" normalizeH="0" baseline="0" noProof="0" dirty="0">
                      <a:ln>
                        <a:noFill/>
                      </a:ln>
                      <a:gradFill>
                        <a:gsLst>
                          <a:gs pos="100000">
                            <a:srgbClr val="0095DD"/>
                          </a:gs>
                          <a:gs pos="100000">
                            <a:prstClr val="black">
                              <a:lumMod val="85000"/>
                              <a:lumOff val="15000"/>
                            </a:prstClr>
                          </a:gs>
                        </a:gsLst>
                        <a:lin ang="16200000" scaled="1"/>
                      </a:gradFill>
                      <a:effectLst>
                        <a:outerShdw blurRad="50800" dist="38100" dir="2700000" algn="tl" rotWithShape="0">
                          <a:prstClr val="white">
                            <a:alpha val="73000"/>
                          </a:prstClr>
                        </a:outerShdw>
                      </a:effectLst>
                      <a:uLnTx/>
                      <a:uFillTx/>
                      <a:latin typeface="Century Gothic" panose="020B0502020202020204" pitchFamily="34" charset="0"/>
                      <a:ea typeface="맑은 고딕"/>
                      <a:cs typeface="+mn-cs"/>
                    </a:rPr>
                    <a:t>24</a:t>
                  </a:r>
                  <a:r>
                    <a:rPr kumimoji="0" lang="en-US" altLang="ko-KR" sz="3200" b="1" i="0" u="none" strike="noStrike" kern="0" cap="none" spc="0" normalizeH="0" baseline="0" noProof="0" dirty="0">
                      <a:ln>
                        <a:noFill/>
                      </a:ln>
                      <a:gradFill>
                        <a:gsLst>
                          <a:gs pos="100000">
                            <a:srgbClr val="0095DD"/>
                          </a:gs>
                          <a:gs pos="100000">
                            <a:prstClr val="black">
                              <a:lumMod val="85000"/>
                              <a:lumOff val="15000"/>
                            </a:prstClr>
                          </a:gs>
                        </a:gsLst>
                        <a:lin ang="16200000" scaled="1"/>
                      </a:gradFill>
                      <a:effectLst>
                        <a:outerShdw blurRad="50800" dist="38100" dir="2700000" algn="tl" rotWithShape="0">
                          <a:prstClr val="white">
                            <a:alpha val="73000"/>
                          </a:prstClr>
                        </a:outerShdw>
                      </a:effectLst>
                      <a:uLnTx/>
                      <a:uFillTx/>
                      <a:latin typeface="Century Gothic" panose="020B0502020202020204" pitchFamily="34" charset="0"/>
                      <a:ea typeface="맑은 고딕"/>
                      <a:cs typeface="+mn-cs"/>
                    </a:rPr>
                    <a:t>%</a:t>
                  </a:r>
                  <a:endParaRPr kumimoji="0" lang="ko-KR" altLang="en-US" sz="4000" b="1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100000">
                          <a:srgbClr val="0095DD"/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endParaRPr>
                </a:p>
              </p:txBody>
            </p:sp>
          </p:grpSp>
        </p:grpSp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18DD8893-FAB0-4F5E-B98D-E49F140BDA9B}"/>
                </a:ext>
              </a:extLst>
            </p:cNvPr>
            <p:cNvGrpSpPr/>
            <p:nvPr/>
          </p:nvGrpSpPr>
          <p:grpSpPr>
            <a:xfrm>
              <a:off x="523466" y="1974850"/>
              <a:ext cx="2067203" cy="4144010"/>
              <a:chOff x="523466" y="1974850"/>
              <a:chExt cx="2067203" cy="4144010"/>
            </a:xfrm>
          </p:grpSpPr>
          <p:sp>
            <p:nvSpPr>
              <p:cNvPr id="34" name="직사각형 33">
                <a:extLst>
                  <a:ext uri="{FF2B5EF4-FFF2-40B4-BE49-F238E27FC236}">
                    <a16:creationId xmlns:a16="http://schemas.microsoft.com/office/drawing/2014/main" id="{C4B6E027-8856-4618-96E7-8C46F60125E9}"/>
                  </a:ext>
                </a:extLst>
              </p:cNvPr>
              <p:cNvSpPr/>
              <p:nvPr/>
            </p:nvSpPr>
            <p:spPr>
              <a:xfrm>
                <a:off x="523466" y="1974850"/>
                <a:ext cx="2067203" cy="4144010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89000">
                    <a:schemeClr val="bg1"/>
                  </a:gs>
                </a:gsLst>
                <a:lin ang="13500000" scaled="1"/>
                <a:tileRect/>
              </a:gradFill>
              <a:ln w="12700">
                <a:solidFill>
                  <a:schemeClr val="bg1">
                    <a:lumMod val="75000"/>
                  </a:schemeClr>
                </a:solidFill>
              </a:ln>
              <a:effectLst>
                <a:outerShdw blurRad="139700" dist="1016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9" name="직사각형 58">
                <a:extLst>
                  <a:ext uri="{FF2B5EF4-FFF2-40B4-BE49-F238E27FC236}">
                    <a16:creationId xmlns:a16="http://schemas.microsoft.com/office/drawing/2014/main" id="{727D767C-6F44-4624-947F-12B65AA422F6}"/>
                  </a:ext>
                </a:extLst>
              </p:cNvPr>
              <p:cNvSpPr/>
              <p:nvPr/>
            </p:nvSpPr>
            <p:spPr>
              <a:xfrm>
                <a:off x="523466" y="1974850"/>
                <a:ext cx="2067203" cy="539750"/>
              </a:xfrm>
              <a:prstGeom prst="rect">
                <a:avLst/>
              </a:prstGeom>
              <a:solidFill>
                <a:srgbClr val="1248A8"/>
              </a:solidFill>
              <a:ln w="12700">
                <a:solidFill>
                  <a:srgbClr val="1248A8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ko-KR" altLang="en-US" sz="1400" b="1" spc="-15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13500000" scaled="1"/>
                    </a:gradFill>
                    <a:latin typeface="Century Gothic" panose="020B0502020202020204" pitchFamily="34" charset="0"/>
                  </a:rPr>
                  <a:t>지난 </a:t>
                </a:r>
                <a:r>
                  <a:rPr lang="en-US" altLang="ko-KR" sz="1400" b="1" spc="-15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13500000" scaled="1"/>
                    </a:gradFill>
                    <a:latin typeface="Century Gothic" panose="020B0502020202020204" pitchFamily="34" charset="0"/>
                  </a:rPr>
                  <a:t>3</a:t>
                </a:r>
                <a:r>
                  <a:rPr lang="ko-KR" altLang="en-US" sz="1400" b="1" spc="-15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13500000" scaled="1"/>
                    </a:gradFill>
                    <a:latin typeface="Century Gothic" panose="020B0502020202020204" pitchFamily="34" charset="0"/>
                  </a:rPr>
                  <a:t>년간</a:t>
                </a:r>
                <a:endParaRPr lang="en-US" altLang="ko-KR" sz="1400" b="1" spc="-15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13500000" scaled="1"/>
                  </a:gradFill>
                  <a:latin typeface="Century Gothic" panose="020B0502020202020204" pitchFamily="34" charset="0"/>
                </a:endParaRPr>
              </a:p>
              <a:p>
                <a:pPr algn="ctr"/>
                <a:r>
                  <a:rPr lang="ko-KR" altLang="en-US" sz="1400" b="1" spc="-15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13500000" scaled="1"/>
                    </a:gradFill>
                    <a:latin typeface="Century Gothic" panose="020B0502020202020204" pitchFamily="34" charset="0"/>
                  </a:rPr>
                  <a:t>성희롱 피해 </a:t>
                </a:r>
                <a:r>
                  <a:rPr lang="ko-KR" altLang="en-US" sz="1400" b="1" spc="-150" dirty="0" err="1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13500000" scaled="1"/>
                    </a:gradFill>
                    <a:latin typeface="Century Gothic" panose="020B0502020202020204" pitchFamily="34" charset="0"/>
                  </a:rPr>
                  <a:t>경험률</a:t>
                </a:r>
                <a:endParaRPr lang="ko-KR" altLang="en-US" sz="1400" b="1" spc="-15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13500000" scaled="1"/>
                  </a:gradFill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18" name="그룹 17">
                <a:extLst>
                  <a:ext uri="{FF2B5EF4-FFF2-40B4-BE49-F238E27FC236}">
                    <a16:creationId xmlns:a16="http://schemas.microsoft.com/office/drawing/2014/main" id="{DA328BA5-DC6A-4F95-8249-6C2FF2842C35}"/>
                  </a:ext>
                </a:extLst>
              </p:cNvPr>
              <p:cNvGrpSpPr/>
              <p:nvPr/>
            </p:nvGrpSpPr>
            <p:grpSpPr>
              <a:xfrm>
                <a:off x="668421" y="2736849"/>
                <a:ext cx="1777293" cy="1429895"/>
                <a:chOff x="593630" y="2863849"/>
                <a:chExt cx="1924554" cy="1429895"/>
              </a:xfrm>
            </p:grpSpPr>
            <p:grpSp>
              <p:nvGrpSpPr>
                <p:cNvPr id="17" name="그룹 16">
                  <a:extLst>
                    <a:ext uri="{FF2B5EF4-FFF2-40B4-BE49-F238E27FC236}">
                      <a16:creationId xmlns:a16="http://schemas.microsoft.com/office/drawing/2014/main" id="{BECC1441-F6EA-456E-9BAA-7C125B3F351D}"/>
                    </a:ext>
                  </a:extLst>
                </p:cNvPr>
                <p:cNvGrpSpPr/>
                <p:nvPr/>
              </p:nvGrpSpPr>
              <p:grpSpPr>
                <a:xfrm>
                  <a:off x="593630" y="2863849"/>
                  <a:ext cx="1924554" cy="1429895"/>
                  <a:chOff x="593630" y="2863849"/>
                  <a:chExt cx="1924554" cy="1429895"/>
                </a:xfrm>
              </p:grpSpPr>
              <p:sp>
                <p:nvSpPr>
                  <p:cNvPr id="99" name="사각형: 둥근 모서리 98">
                    <a:extLst>
                      <a:ext uri="{FF2B5EF4-FFF2-40B4-BE49-F238E27FC236}">
                        <a16:creationId xmlns:a16="http://schemas.microsoft.com/office/drawing/2014/main" id="{4C719AD0-2F7B-4F67-B77C-CE9FF12E0F87}"/>
                      </a:ext>
                    </a:extLst>
                  </p:cNvPr>
                  <p:cNvSpPr/>
                  <p:nvPr/>
                </p:nvSpPr>
                <p:spPr>
                  <a:xfrm>
                    <a:off x="593630" y="2863849"/>
                    <a:ext cx="1924554" cy="1429895"/>
                  </a:xfrm>
                  <a:prstGeom prst="roundRect">
                    <a:avLst>
                      <a:gd name="adj" fmla="val 10943"/>
                    </a:avLst>
                  </a:prstGeom>
                  <a:solidFill>
                    <a:srgbClr val="F7F7F7"/>
                  </a:solidFill>
                  <a:ln>
                    <a:noFill/>
                  </a:ln>
                  <a:effectLst>
                    <a:innerShdw blurRad="63500" dist="50800" dir="13500000">
                      <a:prstClr val="black">
                        <a:alpha val="12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/>
                  </a:p>
                </p:txBody>
              </p:sp>
              <p:sp>
                <p:nvSpPr>
                  <p:cNvPr id="5" name="사각형: 둥근 모서리 4">
                    <a:extLst>
                      <a:ext uri="{FF2B5EF4-FFF2-40B4-BE49-F238E27FC236}">
                        <a16:creationId xmlns:a16="http://schemas.microsoft.com/office/drawing/2014/main" id="{BB6B2AAC-F58E-47C3-BD4F-B22E8F562791}"/>
                      </a:ext>
                    </a:extLst>
                  </p:cNvPr>
                  <p:cNvSpPr/>
                  <p:nvPr/>
                </p:nvSpPr>
                <p:spPr>
                  <a:xfrm>
                    <a:off x="667064" y="2929456"/>
                    <a:ext cx="1777686" cy="2266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139700" dist="38100" dir="2700000" algn="tl" rotWithShape="0">
                      <a:prstClr val="black">
                        <a:alpha val="15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ko-KR" altLang="en-US" sz="1200" b="1" kern="0" spc="-10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schemeClr val="bg1"/>
                            </a:gs>
                          </a:gsLst>
                          <a:lin ang="16200000" scaled="1"/>
                        </a:gradFill>
                        <a:latin typeface="Century Gothic" panose="020B0502020202020204" pitchFamily="34" charset="0"/>
                        <a:ea typeface="맑은 고딕"/>
                      </a:rPr>
                      <a:t>성희롱 피해 경험이 있다</a:t>
                    </a:r>
                  </a:p>
                </p:txBody>
              </p:sp>
            </p:grp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50A9B024-6B6C-4193-89B6-463D5C1FEA54}"/>
                    </a:ext>
                  </a:extLst>
                </p:cNvPr>
                <p:cNvSpPr txBox="1"/>
                <p:nvPr/>
              </p:nvSpPr>
              <p:spPr>
                <a:xfrm>
                  <a:off x="961711" y="3363096"/>
                  <a:ext cx="1188393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4000" b="1" i="0" u="none" strike="noStrike" kern="0" cap="none" normalizeH="0" noProof="0" dirty="0">
                      <a:ln>
                        <a:noFill/>
                      </a:ln>
                      <a:gradFill>
                        <a:gsLst>
                          <a:gs pos="100000">
                            <a:srgbClr val="0095DD"/>
                          </a:gs>
                          <a:gs pos="100000">
                            <a:prstClr val="black">
                              <a:lumMod val="85000"/>
                              <a:lumOff val="15000"/>
                            </a:prstClr>
                          </a:gs>
                        </a:gsLst>
                        <a:lin ang="16200000" scaled="1"/>
                      </a:gradFill>
                      <a:effectLst>
                        <a:outerShdw blurRad="50800" dist="38100" dir="2700000" algn="tl" rotWithShape="0">
                          <a:prstClr val="white">
                            <a:alpha val="73000"/>
                          </a:prstClr>
                        </a:outerShdw>
                      </a:effectLst>
                      <a:uLnTx/>
                      <a:uFillTx/>
                      <a:latin typeface="Century Gothic" panose="020B0502020202020204" pitchFamily="34" charset="0"/>
                      <a:ea typeface="맑은 고딕"/>
                      <a:cs typeface="+mn-cs"/>
                    </a:rPr>
                    <a:t>4.8</a:t>
                  </a:r>
                  <a:r>
                    <a:rPr kumimoji="0" lang="en-US" altLang="ko-KR" sz="3200" b="1" i="0" u="none" strike="noStrike" kern="0" cap="none" normalizeH="0" noProof="0" dirty="0">
                      <a:ln>
                        <a:noFill/>
                      </a:ln>
                      <a:gradFill>
                        <a:gsLst>
                          <a:gs pos="100000">
                            <a:srgbClr val="0095DD"/>
                          </a:gs>
                          <a:gs pos="100000">
                            <a:prstClr val="black">
                              <a:lumMod val="85000"/>
                              <a:lumOff val="15000"/>
                            </a:prstClr>
                          </a:gs>
                        </a:gsLst>
                        <a:lin ang="16200000" scaled="1"/>
                      </a:gradFill>
                      <a:effectLst>
                        <a:outerShdw blurRad="50800" dist="38100" dir="2700000" algn="tl" rotWithShape="0">
                          <a:prstClr val="white">
                            <a:alpha val="73000"/>
                          </a:prstClr>
                        </a:outerShdw>
                      </a:effectLst>
                      <a:uLnTx/>
                      <a:uFillTx/>
                      <a:latin typeface="Century Gothic" panose="020B0502020202020204" pitchFamily="34" charset="0"/>
                      <a:ea typeface="맑은 고딕"/>
                      <a:cs typeface="+mn-cs"/>
                    </a:rPr>
                    <a:t>%</a:t>
                  </a:r>
                  <a:endParaRPr kumimoji="0" lang="ko-KR" altLang="en-US" sz="4000" b="1" i="0" u="none" strike="noStrike" kern="0" cap="none" normalizeH="0" noProof="0" dirty="0">
                    <a:ln>
                      <a:noFill/>
                    </a:ln>
                    <a:gradFill>
                      <a:gsLst>
                        <a:gs pos="100000">
                          <a:srgbClr val="0095DD"/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endParaRPr>
                </a:p>
              </p:txBody>
            </p:sp>
          </p:grpSp>
          <p:pic>
            <p:nvPicPr>
              <p:cNvPr id="63" name="그림 62">
                <a:extLst>
                  <a:ext uri="{FF2B5EF4-FFF2-40B4-BE49-F238E27FC236}">
                    <a16:creationId xmlns:a16="http://schemas.microsoft.com/office/drawing/2014/main" id="{FD920F05-C7D7-410F-93EA-3065DC512C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grayscl/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702" t="67909" r="10997"/>
              <a:stretch/>
            </p:blipFill>
            <p:spPr>
              <a:xfrm flipH="1">
                <a:off x="536034" y="4610103"/>
                <a:ext cx="2042066" cy="1497228"/>
              </a:xfrm>
              <a:prstGeom prst="rect">
                <a:avLst/>
              </a:prstGeom>
            </p:spPr>
          </p:pic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3FCA4CB-35A0-43DA-B93B-41CC4369A84B}"/>
                  </a:ext>
                </a:extLst>
              </p:cNvPr>
              <p:cNvSpPr txBox="1"/>
              <p:nvPr/>
            </p:nvSpPr>
            <p:spPr>
              <a:xfrm>
                <a:off x="661395" y="4351178"/>
                <a:ext cx="1830629" cy="1102866"/>
              </a:xfrm>
              <a:prstGeom prst="rect">
                <a:avLst/>
              </a:prstGeom>
              <a:noFill/>
            </p:spPr>
            <p:txBody>
              <a:bodyPr wrap="none" lIns="0" tIns="0" rIns="0" bIns="0" anchor="t">
                <a:spAutoFit/>
              </a:bodyPr>
              <a:lstStyle>
                <a:defPPr>
                  <a:defRPr lang="en-US"/>
                </a:defPPr>
                <a:lvl1pPr>
                  <a:spcBef>
                    <a:spcPts val="300"/>
                  </a:spcBef>
                  <a:defRPr sz="2000" b="1" kern="0" spc="-10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schemeClr val="bg1">
                          <a:alpha val="73000"/>
                        </a:schemeClr>
                      </a:outerShdw>
                    </a:effectLst>
                    <a:latin typeface="Century Gothic" panose="020B0502020202020204" pitchFamily="34" charset="0"/>
                    <a:ea typeface="+mj-ea"/>
                  </a:defRPr>
                </a:lvl1pPr>
              </a:lstStyle>
              <a:p>
                <a:pPr marR="0" lvl="0" defTabSz="457200" rtl="0" eaLnBrk="1" fontAlgn="base" latinLnBrk="1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ko-KR" sz="1200" b="0" i="0" u="none" strike="noStrike" kern="0" cap="none" spc="0" normalizeH="0" noProof="0" dirty="0">
                    <a:ln>
                      <a:noFill/>
                    </a:ln>
                    <a:gradFill>
                      <a:gsLst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rPr>
                  <a:t> 2018</a:t>
                </a:r>
                <a:r>
                  <a:rPr kumimoji="0" lang="ko-KR" altLang="en-US" sz="1200" b="0" i="0" u="none" strike="noStrike" kern="0" cap="none" spc="-150" normalizeH="0" noProof="0" dirty="0">
                    <a:ln>
                      <a:noFill/>
                    </a:ln>
                    <a:gradFill>
                      <a:gsLst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rPr>
                  <a:t>년 </a:t>
                </a:r>
                <a:r>
                  <a:rPr kumimoji="0" lang="en-US" altLang="ko-KR" sz="1200" b="0" i="0" u="none" strike="noStrike" kern="0" cap="none" spc="0" normalizeH="0" noProof="0" dirty="0">
                    <a:ln>
                      <a:noFill/>
                    </a:ln>
                    <a:gradFill>
                      <a:gsLst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rPr>
                  <a:t>8.1%</a:t>
                </a:r>
                <a:r>
                  <a:rPr kumimoji="0" lang="ko-KR" altLang="en-US" sz="1200" b="0" i="0" u="none" strike="noStrike" kern="0" cap="none" spc="-150" normalizeH="0" noProof="0" dirty="0">
                    <a:ln>
                      <a:noFill/>
                    </a:ln>
                    <a:gradFill>
                      <a:gsLst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rPr>
                  <a:t>에 비해  </a:t>
                </a:r>
                <a:r>
                  <a:rPr kumimoji="0" lang="en-US" altLang="ko-KR" sz="1200" b="0" i="0" u="none" strike="noStrike" kern="0" cap="none" spc="0" normalizeH="0" noProof="0" dirty="0">
                    <a:ln>
                      <a:noFill/>
                    </a:ln>
                    <a:gradFill>
                      <a:gsLst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rPr>
                  <a:t>3.3%</a:t>
                </a:r>
              </a:p>
              <a:p>
                <a:pPr marR="0" lvl="0" indent="92075" defTabSz="457200" rtl="0" eaLnBrk="1" fontAlgn="base" latinLnBrk="1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ko-KR" altLang="en-US" sz="1200" b="0" i="0" u="none" strike="noStrike" kern="0" cap="none" spc="-150" normalizeH="0" noProof="0" dirty="0">
                    <a:ln>
                      <a:noFill/>
                    </a:ln>
                    <a:gradFill>
                      <a:gsLst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rPr>
                  <a:t>포인트</a:t>
                </a:r>
                <a:r>
                  <a:rPr kumimoji="0" lang="en-US" altLang="ko-KR" sz="1200" b="0" i="0" u="none" strike="noStrike" kern="0" cap="none" spc="0" normalizeH="0" noProof="0" dirty="0">
                    <a:ln>
                      <a:noFill/>
                    </a:ln>
                    <a:gradFill>
                      <a:gsLst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rPr>
                  <a:t>(p)</a:t>
                </a:r>
                <a:r>
                  <a:rPr kumimoji="0" lang="ko-KR" altLang="en-US" sz="1200" b="0" i="0" u="none" strike="noStrike" kern="0" cap="none" spc="-150" normalizeH="0" noProof="0" dirty="0">
                    <a:ln>
                      <a:noFill/>
                    </a:ln>
                    <a:gradFill>
                      <a:gsLst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rPr>
                  <a:t>감소함</a:t>
                </a:r>
                <a:r>
                  <a:rPr kumimoji="0" lang="en-US" altLang="ko-KR" sz="1200" b="0" i="0" u="none" strike="noStrike" kern="0" cap="none" spc="-150" normalizeH="0" noProof="0" dirty="0">
                    <a:ln>
                      <a:noFill/>
                    </a:ln>
                    <a:gradFill>
                      <a:gsLst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rPr>
                  <a:t>.  </a:t>
                </a:r>
              </a:p>
              <a:p>
                <a:pPr marR="0" lvl="0" defTabSz="457200" rtl="0" eaLnBrk="1" fontAlgn="base" latinLnBrk="1" hangingPunct="1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ko-KR" altLang="en-US" sz="1200" b="0" i="0" u="none" strike="noStrike" kern="0" cap="none" spc="-150" normalizeH="0" noProof="0" dirty="0">
                    <a:ln>
                      <a:noFill/>
                    </a:ln>
                    <a:gradFill>
                      <a:gsLst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rPr>
                  <a:t> 여성 </a:t>
                </a:r>
                <a:r>
                  <a:rPr kumimoji="0" lang="en-US" altLang="ko-KR" sz="1200" b="0" i="0" u="none" strike="noStrike" kern="0" cap="none" spc="0" normalizeH="0" noProof="0" dirty="0">
                    <a:ln>
                      <a:noFill/>
                    </a:ln>
                    <a:gradFill>
                      <a:gsLst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rPr>
                  <a:t>(7.9%)</a:t>
                </a:r>
                <a:r>
                  <a:rPr kumimoji="0" lang="ko-KR" altLang="en-US" sz="1200" b="0" i="0" u="none" strike="noStrike" kern="0" cap="none" spc="-150" normalizeH="0" noProof="0" dirty="0">
                    <a:ln>
                      <a:noFill/>
                    </a:ln>
                    <a:gradFill>
                      <a:gsLst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rPr>
                  <a:t>의</a:t>
                </a:r>
                <a:r>
                  <a:rPr lang="en-US" altLang="ko-KR" sz="1200" b="0" spc="-150" dirty="0">
                    <a:gradFill>
                      <a:gsLst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ea typeface="맑은 고딕"/>
                  </a:rPr>
                  <a:t> </a:t>
                </a:r>
                <a:r>
                  <a:rPr kumimoji="0" lang="ko-KR" altLang="en-US" sz="1200" b="0" i="0" u="none" strike="noStrike" kern="0" cap="none" spc="-150" normalizeH="0" noProof="0" dirty="0">
                    <a:ln>
                      <a:noFill/>
                    </a:ln>
                    <a:gradFill>
                      <a:gsLst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rPr>
                  <a:t>피해  </a:t>
                </a:r>
                <a:r>
                  <a:rPr kumimoji="0" lang="ko-KR" altLang="en-US" sz="1200" b="0" i="0" u="none" strike="noStrike" kern="0" cap="none" spc="-150" normalizeH="0" noProof="0" dirty="0" err="1">
                    <a:ln>
                      <a:noFill/>
                    </a:ln>
                    <a:gradFill>
                      <a:gsLst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rPr>
                  <a:t>경험률이</a:t>
                </a:r>
                <a:endParaRPr lang="en-US" altLang="ko-KR" sz="1200" b="0" spc="-15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ea typeface="맑은 고딕"/>
                </a:endParaRPr>
              </a:p>
              <a:p>
                <a:pPr marR="0" lvl="0" indent="92075" defTabSz="457200" rtl="0" eaLnBrk="1" fontAlgn="base" latinLnBrk="1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ko-KR" altLang="en-US" sz="1200" b="0" i="0" u="none" strike="noStrike" kern="0" cap="none" spc="-150" normalizeH="0" noProof="0" dirty="0">
                    <a:ln>
                      <a:noFill/>
                    </a:ln>
                    <a:gradFill>
                      <a:gsLst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rPr>
                  <a:t>전체 평균보다 높은 것으로</a:t>
                </a:r>
                <a:endParaRPr kumimoji="0" lang="en-US" altLang="ko-KR" sz="1200" b="0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endParaRPr>
              </a:p>
              <a:p>
                <a:pPr marR="0" lvl="0" indent="92075" defTabSz="457200" rtl="0" eaLnBrk="1" fontAlgn="base" latinLnBrk="1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ko-KR" altLang="en-US" sz="1200" b="0" i="0" u="none" strike="noStrike" kern="0" cap="none" spc="-150" normalizeH="0" noProof="0" dirty="0">
                    <a:ln>
                      <a:noFill/>
                    </a:ln>
                    <a:gradFill>
                      <a:gsLst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rPr>
                  <a:t>나타남</a:t>
                </a:r>
              </a:p>
            </p:txBody>
          </p:sp>
        </p:grp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A58BD9CA-72EB-479C-BDDB-906D1D56E2F4}"/>
                </a:ext>
              </a:extLst>
            </p:cNvPr>
            <p:cNvGrpSpPr/>
            <p:nvPr/>
          </p:nvGrpSpPr>
          <p:grpSpPr>
            <a:xfrm>
              <a:off x="2785956" y="1974850"/>
              <a:ext cx="2067203" cy="4144010"/>
              <a:chOff x="2785956" y="1974850"/>
              <a:chExt cx="2067203" cy="4144010"/>
            </a:xfrm>
          </p:grpSpPr>
          <p:sp>
            <p:nvSpPr>
              <p:cNvPr id="35" name="직사각형 34">
                <a:extLst>
                  <a:ext uri="{FF2B5EF4-FFF2-40B4-BE49-F238E27FC236}">
                    <a16:creationId xmlns:a16="http://schemas.microsoft.com/office/drawing/2014/main" id="{3824AE28-BA09-41EA-82C3-ACA79B161D99}"/>
                  </a:ext>
                </a:extLst>
              </p:cNvPr>
              <p:cNvSpPr/>
              <p:nvPr/>
            </p:nvSpPr>
            <p:spPr>
              <a:xfrm>
                <a:off x="2785956" y="1974850"/>
                <a:ext cx="2067203" cy="4144010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89000">
                    <a:schemeClr val="bg1"/>
                  </a:gs>
                </a:gsLst>
                <a:lin ang="13500000" scaled="1"/>
                <a:tileRect/>
              </a:gradFill>
              <a:ln w="12700">
                <a:solidFill>
                  <a:schemeClr val="bg1">
                    <a:lumMod val="75000"/>
                  </a:schemeClr>
                </a:solidFill>
              </a:ln>
              <a:effectLst>
                <a:outerShdw blurRad="139700" dist="1016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0" name="직사각형 59">
                <a:extLst>
                  <a:ext uri="{FF2B5EF4-FFF2-40B4-BE49-F238E27FC236}">
                    <a16:creationId xmlns:a16="http://schemas.microsoft.com/office/drawing/2014/main" id="{A2B801EE-1889-4DC4-80A1-E42D73A2383E}"/>
                  </a:ext>
                </a:extLst>
              </p:cNvPr>
              <p:cNvSpPr/>
              <p:nvPr/>
            </p:nvSpPr>
            <p:spPr>
              <a:xfrm>
                <a:off x="2785956" y="1974850"/>
                <a:ext cx="2067203" cy="539750"/>
              </a:xfrm>
              <a:prstGeom prst="rect">
                <a:avLst/>
              </a:prstGeom>
              <a:solidFill>
                <a:srgbClr val="1248A8"/>
              </a:solidFill>
              <a:ln w="12700">
                <a:solidFill>
                  <a:srgbClr val="1248A8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ko-KR" altLang="en-US" sz="1400" b="1" spc="-15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13500000" scaled="1"/>
                    </a:gradFill>
                    <a:latin typeface="Century Gothic" panose="020B0502020202020204" pitchFamily="34" charset="0"/>
                  </a:rPr>
                  <a:t>성희롱 피해에 대한 대처</a:t>
                </a:r>
              </a:p>
            </p:txBody>
          </p:sp>
          <p:grpSp>
            <p:nvGrpSpPr>
              <p:cNvPr id="100" name="그룹 99">
                <a:extLst>
                  <a:ext uri="{FF2B5EF4-FFF2-40B4-BE49-F238E27FC236}">
                    <a16:creationId xmlns:a16="http://schemas.microsoft.com/office/drawing/2014/main" id="{EC73EEEA-538E-4704-A8E1-16B3B2F43D40}"/>
                  </a:ext>
                </a:extLst>
              </p:cNvPr>
              <p:cNvGrpSpPr/>
              <p:nvPr/>
            </p:nvGrpSpPr>
            <p:grpSpPr>
              <a:xfrm>
                <a:off x="2930911" y="2736849"/>
                <a:ext cx="1777293" cy="1429895"/>
                <a:chOff x="593630" y="2863849"/>
                <a:chExt cx="1924554" cy="1429895"/>
              </a:xfrm>
            </p:grpSpPr>
            <p:grpSp>
              <p:nvGrpSpPr>
                <p:cNvPr id="101" name="그룹 100">
                  <a:extLst>
                    <a:ext uri="{FF2B5EF4-FFF2-40B4-BE49-F238E27FC236}">
                      <a16:creationId xmlns:a16="http://schemas.microsoft.com/office/drawing/2014/main" id="{138879E6-9166-4629-BD09-037A004A9539}"/>
                    </a:ext>
                  </a:extLst>
                </p:cNvPr>
                <p:cNvGrpSpPr/>
                <p:nvPr/>
              </p:nvGrpSpPr>
              <p:grpSpPr>
                <a:xfrm>
                  <a:off x="593630" y="2863849"/>
                  <a:ext cx="1924554" cy="1429895"/>
                  <a:chOff x="593630" y="2863849"/>
                  <a:chExt cx="1924554" cy="1429895"/>
                </a:xfrm>
              </p:grpSpPr>
              <p:sp>
                <p:nvSpPr>
                  <p:cNvPr id="103" name="사각형: 둥근 모서리 102">
                    <a:extLst>
                      <a:ext uri="{FF2B5EF4-FFF2-40B4-BE49-F238E27FC236}">
                        <a16:creationId xmlns:a16="http://schemas.microsoft.com/office/drawing/2014/main" id="{6F95DF7E-57F2-4CEA-8A58-312850BDA5BF}"/>
                      </a:ext>
                    </a:extLst>
                  </p:cNvPr>
                  <p:cNvSpPr/>
                  <p:nvPr/>
                </p:nvSpPr>
                <p:spPr>
                  <a:xfrm>
                    <a:off x="593630" y="2863849"/>
                    <a:ext cx="1924554" cy="1429895"/>
                  </a:xfrm>
                  <a:prstGeom prst="roundRect">
                    <a:avLst>
                      <a:gd name="adj" fmla="val 10943"/>
                    </a:avLst>
                  </a:prstGeom>
                  <a:solidFill>
                    <a:srgbClr val="F7F7F7"/>
                  </a:solidFill>
                  <a:ln>
                    <a:noFill/>
                  </a:ln>
                  <a:effectLst>
                    <a:innerShdw blurRad="63500" dist="50800" dir="13500000">
                      <a:prstClr val="black">
                        <a:alpha val="12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/>
                  </a:p>
                </p:txBody>
              </p:sp>
              <p:sp>
                <p:nvSpPr>
                  <p:cNvPr id="104" name="사각형: 둥근 모서리 103">
                    <a:extLst>
                      <a:ext uri="{FF2B5EF4-FFF2-40B4-BE49-F238E27FC236}">
                        <a16:creationId xmlns:a16="http://schemas.microsoft.com/office/drawing/2014/main" id="{8938E7CC-810F-40B7-A876-F54DD7A10D88}"/>
                      </a:ext>
                    </a:extLst>
                  </p:cNvPr>
                  <p:cNvSpPr/>
                  <p:nvPr/>
                </p:nvSpPr>
                <p:spPr>
                  <a:xfrm>
                    <a:off x="667064" y="2929456"/>
                    <a:ext cx="1777686" cy="2266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139700" dist="38100" dir="2700000" algn="tl" rotWithShape="0">
                      <a:prstClr val="black">
                        <a:alpha val="15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ctr"/>
                  <a:lstStyle/>
                  <a:p>
                    <a:pPr algn="ctr"/>
                    <a:r>
                      <a:rPr lang="ko-KR" altLang="en-US" sz="1200" b="1" kern="0" spc="-10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schemeClr val="bg1"/>
                            </a:gs>
                          </a:gsLst>
                          <a:lin ang="16200000" scaled="1"/>
                        </a:gradFill>
                        <a:latin typeface="Century Gothic" panose="020B0502020202020204" pitchFamily="34" charset="0"/>
                        <a:ea typeface="맑은 고딕"/>
                      </a:rPr>
                      <a:t>참고 </a:t>
                    </a:r>
                    <a:r>
                      <a:rPr lang="ko-KR" altLang="en-US" sz="1200" b="1" kern="0" spc="-100" dirty="0" err="1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schemeClr val="bg1"/>
                            </a:gs>
                          </a:gsLst>
                          <a:lin ang="16200000" scaled="1"/>
                        </a:gradFill>
                        <a:latin typeface="Century Gothic" panose="020B0502020202020204" pitchFamily="34" charset="0"/>
                        <a:ea typeface="맑은 고딕"/>
                      </a:rPr>
                      <a:t>넘어감</a:t>
                    </a:r>
                    <a:endParaRPr lang="ko-KR" altLang="en-US" sz="1200" b="1" kern="0" spc="-100" dirty="0">
                      <a:gradFill>
                        <a:gsLst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bg1"/>
                          </a:gs>
                        </a:gsLst>
                        <a:lin ang="16200000" scaled="1"/>
                      </a:gradFill>
                      <a:latin typeface="Century Gothic" panose="020B0502020202020204" pitchFamily="34" charset="0"/>
                      <a:ea typeface="맑은 고딕"/>
                    </a:endParaRPr>
                  </a:p>
                </p:txBody>
              </p:sp>
            </p:grpSp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D9565460-F32E-4DF9-A2D2-AAF8011294CD}"/>
                    </a:ext>
                  </a:extLst>
                </p:cNvPr>
                <p:cNvSpPr txBox="1"/>
                <p:nvPr/>
              </p:nvSpPr>
              <p:spPr>
                <a:xfrm>
                  <a:off x="801104" y="3363096"/>
                  <a:ext cx="1509606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4000" b="1" i="0" u="none" strike="noStrike" kern="0" cap="none" spc="0" normalizeH="0" baseline="0" noProof="0" dirty="0">
                      <a:ln>
                        <a:noFill/>
                      </a:ln>
                      <a:gradFill>
                        <a:gsLst>
                          <a:gs pos="100000">
                            <a:srgbClr val="0095DD"/>
                          </a:gs>
                          <a:gs pos="100000">
                            <a:prstClr val="black">
                              <a:lumMod val="85000"/>
                              <a:lumOff val="15000"/>
                            </a:prstClr>
                          </a:gs>
                        </a:gsLst>
                        <a:lin ang="16200000" scaled="1"/>
                      </a:gradFill>
                      <a:effectLst>
                        <a:outerShdw blurRad="50800" dist="38100" dir="2700000" algn="tl" rotWithShape="0">
                          <a:prstClr val="white">
                            <a:alpha val="73000"/>
                          </a:prstClr>
                        </a:outerShdw>
                      </a:effectLst>
                      <a:uLnTx/>
                      <a:uFillTx/>
                      <a:latin typeface="Century Gothic" panose="020B0502020202020204" pitchFamily="34" charset="0"/>
                      <a:ea typeface="맑은 고딕"/>
                      <a:cs typeface="+mn-cs"/>
                    </a:rPr>
                    <a:t>66.7</a:t>
                  </a:r>
                  <a:r>
                    <a:rPr kumimoji="0" lang="en-US" altLang="ko-KR" sz="3200" b="1" i="0" u="none" strike="noStrike" kern="0" cap="none" spc="0" normalizeH="0" baseline="0" noProof="0" dirty="0">
                      <a:ln>
                        <a:noFill/>
                      </a:ln>
                      <a:gradFill>
                        <a:gsLst>
                          <a:gs pos="100000">
                            <a:srgbClr val="0095DD"/>
                          </a:gs>
                          <a:gs pos="100000">
                            <a:prstClr val="black">
                              <a:lumMod val="85000"/>
                              <a:lumOff val="15000"/>
                            </a:prstClr>
                          </a:gs>
                        </a:gsLst>
                        <a:lin ang="16200000" scaled="1"/>
                      </a:gradFill>
                      <a:effectLst>
                        <a:outerShdw blurRad="50800" dist="38100" dir="2700000" algn="tl" rotWithShape="0">
                          <a:prstClr val="white">
                            <a:alpha val="73000"/>
                          </a:prstClr>
                        </a:outerShdw>
                      </a:effectLst>
                      <a:uLnTx/>
                      <a:uFillTx/>
                      <a:latin typeface="Century Gothic" panose="020B0502020202020204" pitchFamily="34" charset="0"/>
                      <a:ea typeface="맑은 고딕"/>
                      <a:cs typeface="+mn-cs"/>
                    </a:rPr>
                    <a:t>%</a:t>
                  </a:r>
                  <a:endParaRPr kumimoji="0" lang="ko-KR" altLang="en-US" sz="4000" b="1" i="0" u="none" strike="noStrike" kern="0" cap="none" spc="0" normalizeH="0" baseline="0" noProof="0" dirty="0">
                    <a:ln>
                      <a:noFill/>
                    </a:ln>
                    <a:gradFill>
                      <a:gsLst>
                        <a:gs pos="100000">
                          <a:srgbClr val="0095DD"/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endParaRPr>
                </a:p>
              </p:txBody>
            </p:sp>
          </p:grpSp>
          <p:pic>
            <p:nvPicPr>
              <p:cNvPr id="64" name="그림 63">
                <a:extLst>
                  <a:ext uri="{FF2B5EF4-FFF2-40B4-BE49-F238E27FC236}">
                    <a16:creationId xmlns:a16="http://schemas.microsoft.com/office/drawing/2014/main" id="{FF8A049F-411B-4C46-A2D8-BDF6A05B49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grayscl/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09" t="67909" r="44550"/>
              <a:stretch/>
            </p:blipFill>
            <p:spPr>
              <a:xfrm flipH="1">
                <a:off x="2797175" y="4610103"/>
                <a:ext cx="2044764" cy="1497228"/>
              </a:xfrm>
              <a:prstGeom prst="rect">
                <a:avLst/>
              </a:prstGeom>
            </p:spPr>
          </p:pic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3B1DCC93-816E-45E3-9117-7244F08124F9}"/>
                  </a:ext>
                </a:extLst>
              </p:cNvPr>
              <p:cNvSpPr txBox="1"/>
              <p:nvPr/>
            </p:nvSpPr>
            <p:spPr>
              <a:xfrm>
                <a:off x="2995219" y="4351178"/>
                <a:ext cx="1663917" cy="1025922"/>
              </a:xfrm>
              <a:prstGeom prst="rect">
                <a:avLst/>
              </a:prstGeom>
              <a:noFill/>
            </p:spPr>
            <p:txBody>
              <a:bodyPr wrap="none" lIns="0" tIns="0" rIns="0" bIns="0" anchor="t">
                <a:spAutoFit/>
              </a:bodyPr>
              <a:lstStyle>
                <a:defPPr>
                  <a:defRPr lang="en-US"/>
                </a:defPPr>
                <a:lvl1pPr>
                  <a:spcBef>
                    <a:spcPts val="300"/>
                  </a:spcBef>
                  <a:defRPr sz="2000" b="1" kern="0" spc="-10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schemeClr val="bg1">
                          <a:alpha val="73000"/>
                        </a:schemeClr>
                      </a:outerShdw>
                    </a:effectLst>
                    <a:latin typeface="Century Gothic" panose="020B0502020202020204" pitchFamily="34" charset="0"/>
                    <a:ea typeface="+mj-ea"/>
                  </a:defRPr>
                </a:lvl1pPr>
              </a:lstStyle>
              <a:p>
                <a:pPr marR="0" lvl="0" algn="ctr" defTabSz="457200" rtl="0" eaLnBrk="1" fontAlgn="base" latinLnBrk="1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ko-KR" altLang="en-US" sz="1200" b="0" spc="-150" dirty="0">
                    <a:gradFill>
                      <a:gsLst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ea typeface="맑은 고딕"/>
                  </a:rPr>
                  <a:t>‘참고 </a:t>
                </a:r>
                <a:r>
                  <a:rPr lang="ko-KR" altLang="en-US" sz="1200" b="0" spc="-150" dirty="0" err="1">
                    <a:gradFill>
                      <a:gsLst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ea typeface="맑은 고딕"/>
                  </a:rPr>
                  <a:t>넘어감</a:t>
                </a:r>
                <a:r>
                  <a:rPr lang="ko-KR" altLang="en-US" sz="1200" b="0" spc="-150" dirty="0">
                    <a:gradFill>
                      <a:gsLst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ea typeface="맑은 고딕"/>
                  </a:rPr>
                  <a:t>’  응답비율이</a:t>
                </a:r>
                <a:endParaRPr lang="en-US" altLang="ko-KR" sz="1200" b="0" spc="-15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ea typeface="맑은 고딕"/>
                </a:endParaRPr>
              </a:p>
              <a:p>
                <a:pPr marR="0" lvl="0" algn="ctr" defTabSz="457200" rtl="0" eaLnBrk="1" fontAlgn="base" latinLnBrk="1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altLang="ko-KR" sz="1200" b="0" spc="0" dirty="0">
                    <a:gradFill>
                      <a:gsLst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ea typeface="맑은 고딕"/>
                  </a:rPr>
                  <a:t>2018</a:t>
                </a:r>
                <a:r>
                  <a:rPr lang="ko-KR" altLang="en-US" sz="1200" b="0" spc="-150" dirty="0">
                    <a:gradFill>
                      <a:gsLst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ea typeface="맑은 고딕"/>
                  </a:rPr>
                  <a:t>년 </a:t>
                </a:r>
                <a:r>
                  <a:rPr lang="en-US" altLang="ko-KR" sz="1200" b="0" spc="0" dirty="0">
                    <a:gradFill>
                      <a:gsLst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ea typeface="맑은 고딕"/>
                  </a:rPr>
                  <a:t>81.6%</a:t>
                </a:r>
                <a:r>
                  <a:rPr lang="ko-KR" altLang="en-US" sz="1200" b="0" spc="-150" dirty="0">
                    <a:gradFill>
                      <a:gsLst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ea typeface="맑은 고딕"/>
                  </a:rPr>
                  <a:t>에서 </a:t>
                </a:r>
                <a:endParaRPr lang="en-US" altLang="ko-KR" sz="1200" b="0" spc="-15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ea typeface="맑은 고딕"/>
                </a:endParaRPr>
              </a:p>
              <a:p>
                <a:pPr marR="0" lvl="0" algn="ctr" defTabSz="457200" rtl="0" eaLnBrk="1" fontAlgn="base" latinLnBrk="1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altLang="ko-KR" sz="1200" b="0" spc="0" dirty="0">
                    <a:gradFill>
                      <a:gsLst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ea typeface="맑은 고딕"/>
                  </a:rPr>
                  <a:t>14.9%</a:t>
                </a:r>
                <a:r>
                  <a:rPr lang="ko-KR" altLang="en-US" sz="1200" b="0" spc="-150" dirty="0">
                    <a:gradFill>
                      <a:gsLst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ea typeface="맑은 고딕"/>
                  </a:rPr>
                  <a:t>포인트</a:t>
                </a:r>
                <a:r>
                  <a:rPr lang="en-US" altLang="ko-KR" sz="1200" b="0" spc="0" dirty="0">
                    <a:gradFill>
                      <a:gsLst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ea typeface="맑은 고딕"/>
                  </a:rPr>
                  <a:t>(p)</a:t>
                </a:r>
                <a:r>
                  <a:rPr lang="ko-KR" altLang="en-US" sz="1200" b="0" spc="-150" dirty="0">
                    <a:gradFill>
                      <a:gsLst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ea typeface="맑은 고딕"/>
                  </a:rPr>
                  <a:t>감소하여</a:t>
                </a:r>
                <a:endParaRPr lang="en-US" altLang="ko-KR" sz="1200" b="0" spc="-15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ea typeface="맑은 고딕"/>
                </a:endParaRPr>
              </a:p>
              <a:p>
                <a:pPr marR="0" lvl="0" algn="ctr" defTabSz="457200" rtl="0" eaLnBrk="1" fontAlgn="base" latinLnBrk="1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ko-KR" altLang="en-US" sz="1200" b="0" spc="-150" dirty="0">
                    <a:gradFill>
                      <a:gsLst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ea typeface="맑은 고딕"/>
                  </a:rPr>
                  <a:t>피해자의 대처경향이 증가한</a:t>
                </a:r>
                <a:endParaRPr lang="en-US" altLang="ko-KR" sz="1200" b="0" spc="-15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ea typeface="맑은 고딕"/>
                </a:endParaRPr>
              </a:p>
              <a:p>
                <a:pPr marR="0" lvl="0" algn="ctr" defTabSz="457200" rtl="0" eaLnBrk="1" fontAlgn="base" latinLnBrk="1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ko-KR" altLang="en-US" sz="1200" b="0" spc="-150" dirty="0">
                    <a:gradFill>
                      <a:gsLst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ea typeface="맑은 고딕"/>
                  </a:rPr>
                  <a:t>것으로 나타남</a:t>
                </a:r>
                <a:r>
                  <a:rPr lang="en-US" altLang="ko-KR" sz="1200" b="0" spc="-150" dirty="0">
                    <a:gradFill>
                      <a:gsLst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ea typeface="맑은 고딕"/>
                  </a:rPr>
                  <a:t>.</a:t>
                </a:r>
              </a:p>
            </p:txBody>
          </p:sp>
        </p:grp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85E04F99-61E0-4180-87E5-E01CB1DDC610}"/>
              </a:ext>
            </a:extLst>
          </p:cNvPr>
          <p:cNvSpPr txBox="1"/>
          <p:nvPr/>
        </p:nvSpPr>
        <p:spPr>
          <a:xfrm>
            <a:off x="7240825" y="6615956"/>
            <a:ext cx="2220160" cy="12311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ko-KR" sz="800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+mn-ea"/>
              </a:rPr>
              <a:t>※ </a:t>
            </a:r>
            <a:r>
              <a:rPr lang="ko-KR" altLang="en-US" sz="800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+mn-ea"/>
              </a:rPr>
              <a:t>여성가족부</a:t>
            </a:r>
            <a:r>
              <a:rPr lang="en-US" altLang="ko-KR" sz="800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+mn-ea"/>
              </a:rPr>
              <a:t>,  </a:t>
            </a:r>
            <a:r>
              <a:rPr lang="en-US" altLang="ko-KR" sz="800" kern="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+mn-ea"/>
              </a:rPr>
              <a:t>2021</a:t>
            </a:r>
            <a:r>
              <a:rPr lang="ko-KR" altLang="en-US" sz="800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+mn-ea"/>
              </a:rPr>
              <a:t>년 성희롱 실태조사연구 </a:t>
            </a:r>
            <a:r>
              <a:rPr lang="en-US" altLang="ko-KR" sz="800" kern="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+mn-ea"/>
              </a:rPr>
              <a:t>(2022. 3.)</a:t>
            </a:r>
          </a:p>
        </p:txBody>
      </p:sp>
    </p:spTree>
    <p:extLst>
      <p:ext uri="{BB962C8B-B14F-4D97-AF65-F5344CB8AC3E}">
        <p14:creationId xmlns:p14="http://schemas.microsoft.com/office/powerpoint/2010/main" val="159880189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278" y="607258"/>
            <a:ext cx="7116372" cy="332399"/>
          </a:xfrm>
        </p:spPr>
        <p:txBody>
          <a:bodyPr/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Ⅱ.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+mj-ea"/>
              </a:rPr>
              <a:t>직장 내 성희롱 관련 실태 및 법령의 이해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78" y="380897"/>
            <a:ext cx="7116372" cy="138499"/>
          </a:xfrm>
        </p:spPr>
        <p:txBody>
          <a:bodyPr/>
          <a:lstStyle/>
          <a:p>
            <a:r>
              <a:rPr lang="ko-KR" altLang="en-US" dirty="0"/>
              <a:t>직장 내 성희롱 예방교육</a:t>
            </a:r>
          </a:p>
        </p:txBody>
      </p:sp>
      <p:pic>
        <p:nvPicPr>
          <p:cNvPr id="48" name="그림 47">
            <a:extLst>
              <a:ext uri="{FF2B5EF4-FFF2-40B4-BE49-F238E27FC236}">
                <a16:creationId xmlns:a16="http://schemas.microsoft.com/office/drawing/2014/main" id="{CE62AD69-1BDD-4F0C-B8A0-EB95DD05F2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19" b="66300"/>
          <a:stretch/>
        </p:blipFill>
        <p:spPr>
          <a:xfrm>
            <a:off x="0" y="1475738"/>
            <a:ext cx="9906000" cy="835378"/>
          </a:xfrm>
          <a:prstGeom prst="rect">
            <a:avLst/>
          </a:prstGeom>
        </p:spPr>
      </p:pic>
      <p:grpSp>
        <p:nvGrpSpPr>
          <p:cNvPr id="50" name="그룹 49">
            <a:extLst>
              <a:ext uri="{FF2B5EF4-FFF2-40B4-BE49-F238E27FC236}">
                <a16:creationId xmlns:a16="http://schemas.microsoft.com/office/drawing/2014/main" id="{CFA5B79A-BD95-4B84-91DE-FF379A365B44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51" name="사각형: 둥근 모서리 50">
              <a:extLst>
                <a:ext uri="{FF2B5EF4-FFF2-40B4-BE49-F238E27FC236}">
                  <a16:creationId xmlns:a16="http://schemas.microsoft.com/office/drawing/2014/main" id="{E7E01F14-E06B-400A-97C0-2D082E7DCEA3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52" name="그래픽 51">
              <a:extLst>
                <a:ext uri="{FF2B5EF4-FFF2-40B4-BE49-F238E27FC236}">
                  <a16:creationId xmlns:a16="http://schemas.microsoft.com/office/drawing/2014/main" id="{B2C9C4B7-AF16-4839-A11F-33ED9D57B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49AEBB9-F5F2-4D71-A948-88AC16DBF980}"/>
                </a:ext>
              </a:extLst>
            </p:cNvPr>
            <p:cNvSpPr txBox="1"/>
            <p:nvPr/>
          </p:nvSpPr>
          <p:spPr>
            <a:xfrm>
              <a:off x="1218333" y="1316066"/>
              <a:ext cx="2660985" cy="30777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lvl="0">
                <a:defRPr/>
              </a:pPr>
              <a:r>
                <a: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 관련 실태 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A125ADB-C639-4A1B-AAAC-2230B0420F0A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1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sp>
        <p:nvSpPr>
          <p:cNvPr id="73" name="직사각형 72">
            <a:extLst>
              <a:ext uri="{FF2B5EF4-FFF2-40B4-BE49-F238E27FC236}">
                <a16:creationId xmlns:a16="http://schemas.microsoft.com/office/drawing/2014/main" id="{99AE70CE-2705-4310-8C27-9B9992A40ED8}"/>
              </a:ext>
            </a:extLst>
          </p:cNvPr>
          <p:cNvSpPr/>
          <p:nvPr/>
        </p:nvSpPr>
        <p:spPr>
          <a:xfrm>
            <a:off x="5120523" y="2582372"/>
            <a:ext cx="4273200" cy="3029440"/>
          </a:xfrm>
          <a:prstGeom prst="rect">
            <a:avLst/>
          </a:prstGeom>
          <a:solidFill>
            <a:srgbClr val="FFFFFF"/>
          </a:solidFill>
          <a:ln w="635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defTabSz="914400" latinLnBrk="1"/>
            <a:endParaRPr lang="ko-KR" altLang="en-US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74" name="직사각형 73">
            <a:extLst>
              <a:ext uri="{FF2B5EF4-FFF2-40B4-BE49-F238E27FC236}">
                <a16:creationId xmlns:a16="http://schemas.microsoft.com/office/drawing/2014/main" id="{577AF2DC-AAF4-4D0C-913C-6B0221A7447D}"/>
              </a:ext>
            </a:extLst>
          </p:cNvPr>
          <p:cNvSpPr/>
          <p:nvPr/>
        </p:nvSpPr>
        <p:spPr>
          <a:xfrm>
            <a:off x="517101" y="2582370"/>
            <a:ext cx="4273200" cy="3029441"/>
          </a:xfrm>
          <a:prstGeom prst="rect">
            <a:avLst/>
          </a:prstGeom>
          <a:solidFill>
            <a:srgbClr val="FFFFFF"/>
          </a:solidFill>
          <a:ln w="635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defTabSz="914400" latinLnBrk="1"/>
            <a:endParaRPr lang="ko-KR" altLang="en-US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pic>
        <p:nvPicPr>
          <p:cNvPr id="75" name="그림 74">
            <a:extLst>
              <a:ext uri="{FF2B5EF4-FFF2-40B4-BE49-F238E27FC236}">
                <a16:creationId xmlns:a16="http://schemas.microsoft.com/office/drawing/2014/main" id="{EB5BECCE-B4FF-4614-9641-24B158430E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" t="30175" r="51697" b="64156"/>
          <a:stretch/>
        </p:blipFill>
        <p:spPr>
          <a:xfrm>
            <a:off x="506833" y="2582370"/>
            <a:ext cx="4283468" cy="412442"/>
          </a:xfrm>
          <a:prstGeom prst="rect">
            <a:avLst/>
          </a:prstGeom>
        </p:spPr>
      </p:pic>
      <p:pic>
        <p:nvPicPr>
          <p:cNvPr id="76" name="그림 75">
            <a:extLst>
              <a:ext uri="{FF2B5EF4-FFF2-40B4-BE49-F238E27FC236}">
                <a16:creationId xmlns:a16="http://schemas.microsoft.com/office/drawing/2014/main" id="{AE76B479-C23C-45C9-A85B-569AA33FBD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5" t="30175" r="5159" b="64201"/>
          <a:stretch/>
        </p:blipFill>
        <p:spPr>
          <a:xfrm>
            <a:off x="5116006" y="2582370"/>
            <a:ext cx="4282234" cy="409125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7912AA22-DD47-4924-8EC4-BF2E5D1974FD}"/>
              </a:ext>
            </a:extLst>
          </p:cNvPr>
          <p:cNvSpPr txBox="1"/>
          <p:nvPr/>
        </p:nvSpPr>
        <p:spPr>
          <a:xfrm>
            <a:off x="1203757" y="2656128"/>
            <a:ext cx="2898229" cy="261610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marR="0" indent="0" algn="ctr" defTabSz="914400" fontAlgn="auto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700" b="1" spc="-200" dirty="0">
                <a:gradFill>
                  <a:gsLst>
                    <a:gs pos="100000">
                      <a:schemeClr val="bg1"/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rPr>
              <a:t>지난 </a:t>
            </a:r>
            <a:r>
              <a:rPr lang="en-US" altLang="ko-KR" sz="1700" b="1" spc="-200" dirty="0">
                <a:gradFill>
                  <a:gsLst>
                    <a:gs pos="100000">
                      <a:schemeClr val="bg1"/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rPr>
              <a:t>3</a:t>
            </a:r>
            <a:r>
              <a:rPr lang="ko-KR" altLang="en-US" sz="1700" b="1" spc="-200" dirty="0">
                <a:gradFill>
                  <a:gsLst>
                    <a:gs pos="100000">
                      <a:schemeClr val="bg1"/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rPr>
              <a:t>년간 성희롱 유형별 피해율 </a:t>
            </a:r>
            <a:endParaRPr lang="en-US" altLang="ko-KR" sz="1700" spc="-200" dirty="0">
              <a:gradFill>
                <a:gsLst>
                  <a:gs pos="100000">
                    <a:schemeClr val="bg1"/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BB7BB04-4328-426D-8FF4-6D7D15A2A2EE}"/>
              </a:ext>
            </a:extLst>
          </p:cNvPr>
          <p:cNvSpPr txBox="1"/>
          <p:nvPr/>
        </p:nvSpPr>
        <p:spPr>
          <a:xfrm>
            <a:off x="5782360" y="2656128"/>
            <a:ext cx="2949525" cy="261610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algn="ctr" defTabSz="914400" latinLnBrk="1">
              <a:defRPr/>
            </a:pPr>
            <a:r>
              <a:rPr lang="ko-KR" altLang="en-US" sz="1700" b="1" spc="-200" dirty="0">
                <a:gradFill>
                  <a:gsLst>
                    <a:gs pos="100000">
                      <a:schemeClr val="bg1"/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rPr>
              <a:t>지난 </a:t>
            </a:r>
            <a:r>
              <a:rPr lang="en-US" altLang="ko-KR" sz="1700" b="1" spc="-200" dirty="0">
                <a:gradFill>
                  <a:gsLst>
                    <a:gs pos="100000">
                      <a:schemeClr val="bg1"/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rPr>
              <a:t>3</a:t>
            </a:r>
            <a:r>
              <a:rPr lang="ko-KR" altLang="en-US" sz="1700" b="1" spc="-200" dirty="0">
                <a:gradFill>
                  <a:gsLst>
                    <a:gs pos="100000">
                      <a:schemeClr val="bg1"/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rPr>
              <a:t>년간 성희롱 사건 처리 현황 </a:t>
            </a:r>
            <a:endParaRPr lang="en-US" altLang="ko-KR" sz="1700" spc="-200" dirty="0">
              <a:gradFill>
                <a:gsLst>
                  <a:gs pos="100000">
                    <a:schemeClr val="bg1"/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81" name="직사각형 80">
            <a:extLst>
              <a:ext uri="{FF2B5EF4-FFF2-40B4-BE49-F238E27FC236}">
                <a16:creationId xmlns:a16="http://schemas.microsoft.com/office/drawing/2014/main" id="{BB4E840B-4547-4175-A624-64C153BF57C5}"/>
              </a:ext>
            </a:extLst>
          </p:cNvPr>
          <p:cNvSpPr/>
          <p:nvPr/>
        </p:nvSpPr>
        <p:spPr>
          <a:xfrm>
            <a:off x="5120523" y="2995006"/>
            <a:ext cx="4273200" cy="338770"/>
          </a:xfrm>
          <a:prstGeom prst="rect">
            <a:avLst/>
          </a:prstGeom>
          <a:solidFill>
            <a:srgbClr val="F0F9FD"/>
          </a:solidFill>
          <a:ln w="6350">
            <a:noFill/>
            <a:round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latinLnBrk="1"/>
            <a:r>
              <a:rPr lang="ko-KR" altLang="en-US" sz="1600" b="1" spc="-150" dirty="0">
                <a:gradFill>
                  <a:gsLst>
                    <a:gs pos="100000">
                      <a:srgbClr val="0080C0"/>
                    </a:gs>
                    <a:gs pos="100000">
                      <a:srgbClr val="0080C0"/>
                    </a:gs>
                  </a:gsLst>
                  <a:lin ang="13500000" scaled="1"/>
                </a:gradFill>
                <a:latin typeface="맑은 고딕" panose="020F0502020204030204"/>
                <a:ea typeface="맑은 고딕" panose="020B0503020000020004" pitchFamily="50" charset="-127"/>
              </a:rPr>
              <a:t>성희롱 사건 처리 현황 </a:t>
            </a:r>
            <a:r>
              <a:rPr lang="en-US" altLang="ko-KR" sz="1600" spc="-150" dirty="0">
                <a:gradFill>
                  <a:gsLst>
                    <a:gs pos="100000">
                      <a:srgbClr val="0080C0"/>
                    </a:gs>
                    <a:gs pos="100000">
                      <a:srgbClr val="0080C0"/>
                    </a:gs>
                  </a:gsLst>
                  <a:lin ang="13500000" scaled="1"/>
                </a:gradFill>
                <a:latin typeface="맑은 고딕" panose="020F0502020204030204"/>
                <a:ea typeface="맑은 고딕" panose="020B0503020000020004" pitchFamily="50" charset="-127"/>
              </a:rPr>
              <a:t>(</a:t>
            </a:r>
            <a:r>
              <a:rPr lang="ko-KR" altLang="en-US" sz="1600" spc="-150" dirty="0">
                <a:gradFill>
                  <a:gsLst>
                    <a:gs pos="100000">
                      <a:srgbClr val="0080C0"/>
                    </a:gs>
                    <a:gs pos="100000">
                      <a:srgbClr val="0080C0"/>
                    </a:gs>
                  </a:gsLst>
                  <a:lin ang="13500000" scaled="1"/>
                </a:gradFill>
                <a:latin typeface="맑은 고딕" panose="020F0502020204030204"/>
                <a:ea typeface="맑은 고딕" panose="020B0503020000020004" pitchFamily="50" charset="-127"/>
              </a:rPr>
              <a:t>합계</a:t>
            </a:r>
            <a:r>
              <a:rPr lang="en-US" altLang="ko-KR" sz="1600" spc="-150" dirty="0">
                <a:gradFill>
                  <a:gsLst>
                    <a:gs pos="100000">
                      <a:srgbClr val="0080C0"/>
                    </a:gs>
                    <a:gs pos="100000">
                      <a:srgbClr val="0080C0"/>
                    </a:gs>
                  </a:gsLst>
                  <a:lin ang="13500000" scaled="1"/>
                </a:gradFill>
                <a:latin typeface="맑은 고딕" panose="020F0502020204030204"/>
                <a:ea typeface="맑은 고딕" panose="020B0503020000020004" pitchFamily="50" charset="-127"/>
              </a:rPr>
              <a:t>)</a:t>
            </a:r>
          </a:p>
        </p:txBody>
      </p:sp>
      <p:sp>
        <p:nvSpPr>
          <p:cNvPr id="82" name="직사각형 81">
            <a:extLst>
              <a:ext uri="{FF2B5EF4-FFF2-40B4-BE49-F238E27FC236}">
                <a16:creationId xmlns:a16="http://schemas.microsoft.com/office/drawing/2014/main" id="{2CE790A7-C466-4F33-9E29-82A87FE0FAD4}"/>
              </a:ext>
            </a:extLst>
          </p:cNvPr>
          <p:cNvSpPr/>
          <p:nvPr/>
        </p:nvSpPr>
        <p:spPr>
          <a:xfrm>
            <a:off x="517101" y="2995004"/>
            <a:ext cx="4273200" cy="338770"/>
          </a:xfrm>
          <a:prstGeom prst="rect">
            <a:avLst/>
          </a:prstGeom>
          <a:solidFill>
            <a:srgbClr val="F1F4FA"/>
          </a:solidFill>
          <a:ln w="6350">
            <a:noFill/>
            <a:round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latinLnBrk="1"/>
            <a:r>
              <a:rPr lang="ko-KR" altLang="en-US" sz="1600" b="1" spc="-150" dirty="0">
                <a:gradFill>
                  <a:gsLst>
                    <a:gs pos="100000">
                      <a:srgbClr val="0B347F"/>
                    </a:gs>
                    <a:gs pos="89000">
                      <a:srgbClr val="0B347F"/>
                    </a:gs>
                  </a:gsLst>
                  <a:lin ang="13500000" scaled="1"/>
                </a:gradFill>
                <a:latin typeface="맑은 고딕" panose="020F0502020204030204"/>
                <a:ea typeface="맑은 고딕" panose="020B0503020000020004" pitchFamily="50" charset="-127"/>
              </a:rPr>
              <a:t>성희롱 유형별 피해율</a:t>
            </a:r>
            <a:endParaRPr lang="en-US" altLang="ko-KR" sz="1600" b="1" spc="-150" dirty="0">
              <a:gradFill>
                <a:gsLst>
                  <a:gs pos="100000">
                    <a:srgbClr val="0B347F"/>
                  </a:gs>
                  <a:gs pos="89000">
                    <a:srgbClr val="0B347F"/>
                  </a:gs>
                </a:gsLst>
                <a:lin ang="13500000" scaled="1"/>
              </a:gra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78" name="직사각형 77">
            <a:extLst>
              <a:ext uri="{FF2B5EF4-FFF2-40B4-BE49-F238E27FC236}">
                <a16:creationId xmlns:a16="http://schemas.microsoft.com/office/drawing/2014/main" id="{013EE332-81EE-41E9-AC1E-333011495201}"/>
              </a:ext>
            </a:extLst>
          </p:cNvPr>
          <p:cNvSpPr/>
          <p:nvPr/>
        </p:nvSpPr>
        <p:spPr>
          <a:xfrm>
            <a:off x="5120523" y="2582369"/>
            <a:ext cx="4273200" cy="3029441"/>
          </a:xfrm>
          <a:prstGeom prst="rect">
            <a:avLst/>
          </a:prstGeom>
          <a:noFill/>
          <a:ln w="19050">
            <a:solidFill>
              <a:srgbClr val="0097D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 sz="1400" b="1" spc="-150">
              <a:gradFill>
                <a:gsLst>
                  <a:gs pos="100000">
                    <a:schemeClr val="accent1">
                      <a:lumMod val="75000"/>
                    </a:schemeClr>
                  </a:gs>
                  <a:gs pos="100000">
                    <a:prstClr val="white"/>
                  </a:gs>
                </a:gsLst>
                <a:lin ang="5400000" scaled="1"/>
              </a:gradFill>
              <a:latin typeface="+mn-ea"/>
            </a:endParaRPr>
          </a:p>
        </p:txBody>
      </p:sp>
      <p:sp>
        <p:nvSpPr>
          <p:cNvPr id="77" name="직사각형 76">
            <a:extLst>
              <a:ext uri="{FF2B5EF4-FFF2-40B4-BE49-F238E27FC236}">
                <a16:creationId xmlns:a16="http://schemas.microsoft.com/office/drawing/2014/main" id="{ECCA3DE8-C069-4331-96FD-E3BADA7E58F5}"/>
              </a:ext>
            </a:extLst>
          </p:cNvPr>
          <p:cNvSpPr/>
          <p:nvPr/>
        </p:nvSpPr>
        <p:spPr>
          <a:xfrm>
            <a:off x="517101" y="2582369"/>
            <a:ext cx="4273200" cy="3029441"/>
          </a:xfrm>
          <a:prstGeom prst="rect">
            <a:avLst/>
          </a:prstGeom>
          <a:noFill/>
          <a:ln w="19050">
            <a:solidFill>
              <a:srgbClr val="0C45A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 sz="1400" b="1" spc="-150">
              <a:gradFill>
                <a:gsLst>
                  <a:gs pos="100000">
                    <a:schemeClr val="accent1">
                      <a:lumMod val="75000"/>
                    </a:schemeClr>
                  </a:gs>
                  <a:gs pos="100000">
                    <a:prstClr val="white"/>
                  </a:gs>
                </a:gsLst>
                <a:lin ang="5400000" scaled="1"/>
              </a:gradFill>
              <a:latin typeface="+mn-ea"/>
            </a:endParaRPr>
          </a:p>
        </p:txBody>
      </p:sp>
      <p:sp>
        <p:nvSpPr>
          <p:cNvPr id="83" name="직사각형 82">
            <a:extLst>
              <a:ext uri="{FF2B5EF4-FFF2-40B4-BE49-F238E27FC236}">
                <a16:creationId xmlns:a16="http://schemas.microsoft.com/office/drawing/2014/main" id="{F26FEEE3-AD55-479B-8FF4-BAAB791C18FA}"/>
              </a:ext>
            </a:extLst>
          </p:cNvPr>
          <p:cNvSpPr/>
          <p:nvPr/>
        </p:nvSpPr>
        <p:spPr>
          <a:xfrm>
            <a:off x="1" y="5902891"/>
            <a:ext cx="9906000" cy="955109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834905E4-D95F-457F-81E7-38C8A61B69BF}"/>
              </a:ext>
            </a:extLst>
          </p:cNvPr>
          <p:cNvGrpSpPr/>
          <p:nvPr/>
        </p:nvGrpSpPr>
        <p:grpSpPr>
          <a:xfrm>
            <a:off x="1" y="6001117"/>
            <a:ext cx="9015205" cy="548407"/>
            <a:chOff x="1" y="5813227"/>
            <a:chExt cx="9015205" cy="548407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41E3713-BEBF-4BB5-864E-F8E6D1A075D9}"/>
                </a:ext>
              </a:extLst>
            </p:cNvPr>
            <p:cNvSpPr txBox="1"/>
            <p:nvPr/>
          </p:nvSpPr>
          <p:spPr>
            <a:xfrm>
              <a:off x="985764" y="5884580"/>
              <a:ext cx="8029442" cy="4770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r>
                <a:rPr lang="ko-KR" altLang="en-US" sz="1300" b="1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성희롱 유형별 피해율 </a:t>
              </a:r>
              <a:r>
                <a:rPr lang="en-US" altLang="ko-KR" sz="1300" b="1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: </a:t>
              </a:r>
              <a:r>
                <a:rPr lang="ko-KR" altLang="en-US" sz="1300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전체의 </a:t>
              </a:r>
              <a:r>
                <a:rPr lang="en-US" altLang="ko-KR" sz="1300" kern="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35%</a:t>
              </a:r>
              <a:r>
                <a:rPr lang="ko-KR" altLang="en-US" sz="1300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로 가장 큰 비중을 차지한 성희롱 유형은 ‘외모 평가</a:t>
              </a:r>
              <a:r>
                <a:rPr lang="en-US" altLang="ko-KR" sz="1300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, </a:t>
              </a:r>
              <a:r>
                <a:rPr lang="ko-KR" altLang="en-US" sz="1300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성적 </a:t>
              </a:r>
              <a:r>
                <a:rPr lang="ko-KR" altLang="en-US" sz="1300" kern="0" spc="-100" dirty="0" err="1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비유’로</a:t>
              </a:r>
              <a:r>
                <a:rPr lang="ko-KR" altLang="en-US" sz="1300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 응답</a:t>
              </a:r>
            </a:p>
            <a:p>
              <a:pPr>
                <a:spcBef>
                  <a:spcPts val="600"/>
                </a:spcBef>
              </a:pPr>
              <a:r>
                <a:rPr lang="ko-KR" altLang="en-US" sz="1300" b="1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성희롱 사건 처리 현황</a:t>
              </a:r>
              <a:r>
                <a:rPr lang="en-US" altLang="ko-KR" sz="1300" b="1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 </a:t>
              </a:r>
              <a:r>
                <a:rPr lang="en-US" altLang="ko-KR" sz="1300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: </a:t>
              </a:r>
              <a:r>
                <a:rPr lang="ko-KR" altLang="en-US" sz="1300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성희롱 발생 건수에 중 인사위원회</a:t>
              </a:r>
              <a:r>
                <a:rPr lang="en-US" altLang="ko-KR" sz="1300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, </a:t>
              </a:r>
              <a:r>
                <a:rPr lang="ko-KR" altLang="en-US" sz="1300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심의위원회 등 통해 성희롱으로 인정된 비율은 약 </a:t>
              </a:r>
              <a:r>
                <a:rPr lang="en-US" altLang="ko-KR" sz="1300" kern="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50%</a:t>
              </a:r>
              <a:r>
                <a:rPr lang="ko-KR" altLang="en-US" sz="1300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로 추산</a:t>
              </a:r>
            </a:p>
          </p:txBody>
        </p:sp>
        <p:grpSp>
          <p:nvGrpSpPr>
            <p:cNvPr id="85" name="그룹 84">
              <a:extLst>
                <a:ext uri="{FF2B5EF4-FFF2-40B4-BE49-F238E27FC236}">
                  <a16:creationId xmlns:a16="http://schemas.microsoft.com/office/drawing/2014/main" id="{654564AF-0D1B-49FD-905E-B5A9053BD1EB}"/>
                </a:ext>
              </a:extLst>
            </p:cNvPr>
            <p:cNvGrpSpPr/>
            <p:nvPr/>
          </p:nvGrpSpPr>
          <p:grpSpPr>
            <a:xfrm>
              <a:off x="1" y="5813227"/>
              <a:ext cx="891782" cy="279799"/>
              <a:chOff x="0" y="5082977"/>
              <a:chExt cx="1091811" cy="279799"/>
            </a:xfrm>
          </p:grpSpPr>
          <p:sp>
            <p:nvSpPr>
              <p:cNvPr id="86" name="사각형: 둥근 위쪽 모서리 85">
                <a:extLst>
                  <a:ext uri="{FF2B5EF4-FFF2-40B4-BE49-F238E27FC236}">
                    <a16:creationId xmlns:a16="http://schemas.microsoft.com/office/drawing/2014/main" id="{5773909A-3A50-4D0C-8EFE-6028FE64882B}"/>
                  </a:ext>
                </a:extLst>
              </p:cNvPr>
              <p:cNvSpPr/>
              <p:nvPr/>
            </p:nvSpPr>
            <p:spPr>
              <a:xfrm rot="5400000">
                <a:off x="406006" y="4676971"/>
                <a:ext cx="279799" cy="109181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BBEDF6D8-523F-4B2B-86FA-D42F6E4A003D}"/>
                  </a:ext>
                </a:extLst>
              </p:cNvPr>
              <p:cNvSpPr txBox="1"/>
              <p:nvPr/>
            </p:nvSpPr>
            <p:spPr>
              <a:xfrm>
                <a:off x="265343" y="5115152"/>
                <a:ext cx="540681" cy="215444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spAutoFit/>
              </a:bodyPr>
              <a:lstStyle/>
              <a:p>
                <a:pPr algn="dist">
                  <a:spcBef>
                    <a:spcPts val="300"/>
                  </a:spcBef>
                </a:pPr>
                <a:r>
                  <a:rPr lang="ko-KR" altLang="en-US" sz="1400" b="1" kern="0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  <a:ea typeface="+mj-ea"/>
                  </a:rPr>
                  <a:t>결과</a:t>
                </a:r>
                <a:endParaRPr lang="en-US" altLang="ko-KR" sz="1400" b="1" kern="0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endParaRPr>
              </a:p>
            </p:txBody>
          </p:sp>
        </p:grpSp>
      </p:grpSp>
      <p:sp>
        <p:nvSpPr>
          <p:cNvPr id="88" name="Slide Number Placeholder 5">
            <a:extLst>
              <a:ext uri="{FF2B5EF4-FFF2-40B4-BE49-F238E27FC236}">
                <a16:creationId xmlns:a16="http://schemas.microsoft.com/office/drawing/2014/main" id="{207A6930-ECC8-4908-84CE-1C853959E47B}"/>
              </a:ext>
            </a:extLst>
          </p:cNvPr>
          <p:cNvSpPr txBox="1">
            <a:spLocks/>
          </p:cNvSpPr>
          <p:nvPr/>
        </p:nvSpPr>
        <p:spPr>
          <a:xfrm>
            <a:off x="4872048" y="6615956"/>
            <a:ext cx="16190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5F9ED72-484E-4722-A3BA-6EB04958AF04}" type="slidenum">
              <a:rPr lang="ko-KR" altLang="en-US" sz="1000" smtClean="0">
                <a:gradFill>
                  <a:gsLst>
                    <a:gs pos="100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rPr>
              <a:pPr algn="ctr"/>
              <a:t>11</a:t>
            </a:fld>
            <a:endParaRPr lang="ko-KR" altLang="en-US" sz="1000">
              <a:gradFill>
                <a:gsLst>
                  <a:gs pos="100000">
                    <a:schemeClr val="bg1">
                      <a:lumMod val="6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</a:gradFill>
            </a:endParaRPr>
          </a:p>
        </p:txBody>
      </p:sp>
      <p:grpSp>
        <p:nvGrpSpPr>
          <p:cNvPr id="102" name="그룹 101">
            <a:extLst>
              <a:ext uri="{FF2B5EF4-FFF2-40B4-BE49-F238E27FC236}">
                <a16:creationId xmlns:a16="http://schemas.microsoft.com/office/drawing/2014/main" id="{D882B309-2B9C-4F0A-A122-3EAC60AB3FF6}"/>
              </a:ext>
            </a:extLst>
          </p:cNvPr>
          <p:cNvGrpSpPr/>
          <p:nvPr/>
        </p:nvGrpSpPr>
        <p:grpSpPr>
          <a:xfrm>
            <a:off x="571431" y="3510303"/>
            <a:ext cx="1985701" cy="1917146"/>
            <a:chOff x="3532867" y="2657422"/>
            <a:chExt cx="3661758" cy="3535338"/>
          </a:xfrm>
        </p:grpSpPr>
        <p:grpSp>
          <p:nvGrpSpPr>
            <p:cNvPr id="103" name="그룹 102">
              <a:extLst>
                <a:ext uri="{FF2B5EF4-FFF2-40B4-BE49-F238E27FC236}">
                  <a16:creationId xmlns:a16="http://schemas.microsoft.com/office/drawing/2014/main" id="{A381366B-9C63-4CBC-AC50-1E231D789660}"/>
                </a:ext>
              </a:extLst>
            </p:cNvPr>
            <p:cNvGrpSpPr/>
            <p:nvPr/>
          </p:nvGrpSpPr>
          <p:grpSpPr>
            <a:xfrm>
              <a:off x="3532867" y="2657422"/>
              <a:ext cx="3661758" cy="3535338"/>
              <a:chOff x="3532867" y="2603334"/>
              <a:chExt cx="3661758" cy="3535338"/>
            </a:xfrm>
          </p:grpSpPr>
          <p:sp>
            <p:nvSpPr>
              <p:cNvPr id="106" name="타원 105">
                <a:extLst>
                  <a:ext uri="{FF2B5EF4-FFF2-40B4-BE49-F238E27FC236}">
                    <a16:creationId xmlns:a16="http://schemas.microsoft.com/office/drawing/2014/main" id="{26118C5E-B1E6-4D8B-B54C-A421156C87F0}"/>
                  </a:ext>
                </a:extLst>
              </p:cNvPr>
              <p:cNvSpPr/>
              <p:nvPr/>
            </p:nvSpPr>
            <p:spPr>
              <a:xfrm>
                <a:off x="3847326" y="2827177"/>
                <a:ext cx="3051098" cy="305109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sz="700"/>
              </a:p>
            </p:txBody>
          </p:sp>
          <p:graphicFrame>
            <p:nvGraphicFramePr>
              <p:cNvPr id="107" name="차트 106">
                <a:extLst>
                  <a:ext uri="{FF2B5EF4-FFF2-40B4-BE49-F238E27FC236}">
                    <a16:creationId xmlns:a16="http://schemas.microsoft.com/office/drawing/2014/main" id="{40666259-E03C-4389-996B-8F4E5899A299}"/>
                  </a:ext>
                </a:extLst>
              </p:cNvPr>
              <p:cNvGraphicFramePr/>
              <p:nvPr/>
            </p:nvGraphicFramePr>
            <p:xfrm>
              <a:off x="3532867" y="2603334"/>
              <a:ext cx="3661758" cy="353533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8"/>
              </a:graphicData>
            </a:graphic>
          </p:graphicFrame>
        </p:grp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3DEC380-7F3E-47A1-BBC9-A802B395B7AD}"/>
                </a:ext>
              </a:extLst>
            </p:cNvPr>
            <p:cNvSpPr txBox="1"/>
            <p:nvPr/>
          </p:nvSpPr>
          <p:spPr>
            <a:xfrm>
              <a:off x="4673077" y="4307193"/>
              <a:ext cx="1421856" cy="397292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100" b="1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89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3500000" scaled="1"/>
                  </a:gradFill>
                </a:rPr>
                <a:t>총</a:t>
              </a:r>
              <a:r>
                <a:rPr kumimoji="0" lang="ko-KR" altLang="en-US" sz="14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99000">
                        <a:srgbClr val="1248A8"/>
                      </a:gs>
                      <a:gs pos="100000">
                        <a:srgbClr val="1248A8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</a:t>
              </a:r>
              <a:r>
                <a:rPr kumimoji="0" lang="en-US" altLang="ko-KR" sz="14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99000">
                        <a:srgbClr val="1248A8"/>
                      </a:gs>
                      <a:gs pos="100000">
                        <a:srgbClr val="1248A8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15,073</a:t>
              </a:r>
              <a:r>
                <a:rPr lang="ko-KR" altLang="en-US" sz="1100" b="1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89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3500000" scaled="1"/>
                  </a:gradFill>
                </a:rPr>
                <a:t>명</a:t>
              </a:r>
              <a:endParaRPr kumimoji="0" lang="en-US" altLang="ko-KR" sz="11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89000">
                      <a:schemeClr val="tx1">
                        <a:lumMod val="85000"/>
                        <a:lumOff val="15000"/>
                      </a:schemeClr>
                    </a:gs>
                  </a:gsLst>
                  <a:lin ang="135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</p:txBody>
        </p:sp>
        <p:sp>
          <p:nvSpPr>
            <p:cNvPr id="105" name="사각형: 둥근 모서리 104">
              <a:extLst>
                <a:ext uri="{FF2B5EF4-FFF2-40B4-BE49-F238E27FC236}">
                  <a16:creationId xmlns:a16="http://schemas.microsoft.com/office/drawing/2014/main" id="{34015677-3DE8-40E5-815A-016D4B6C5572}"/>
                </a:ext>
              </a:extLst>
            </p:cNvPr>
            <p:cNvSpPr/>
            <p:nvPr/>
          </p:nvSpPr>
          <p:spPr>
            <a:xfrm>
              <a:off x="4942362" y="4031023"/>
              <a:ext cx="883285" cy="217981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ko-KR" altLang="en-US" sz="700" b="1" dirty="0">
                  <a:gradFill>
                    <a:gsLst>
                      <a:gs pos="99000">
                        <a:schemeClr val="bg1"/>
                      </a:gs>
                      <a:gs pos="100000">
                        <a:schemeClr val="bg1"/>
                      </a:gs>
                    </a:gsLst>
                    <a:lin ang="13500000" scaled="1"/>
                  </a:gradFill>
                </a:rPr>
                <a:t>응답인원</a:t>
              </a:r>
            </a:p>
          </p:txBody>
        </p:sp>
      </p:grpSp>
      <p:graphicFrame>
        <p:nvGraphicFramePr>
          <p:cNvPr id="111" name="표 88">
            <a:extLst>
              <a:ext uri="{FF2B5EF4-FFF2-40B4-BE49-F238E27FC236}">
                <a16:creationId xmlns:a16="http://schemas.microsoft.com/office/drawing/2014/main" id="{EF3CEEF8-A369-4108-856B-B8D9CD86BC3A}"/>
              </a:ext>
            </a:extLst>
          </p:cNvPr>
          <p:cNvGraphicFramePr>
            <a:graphicFrameLocks noGrp="1"/>
          </p:cNvGraphicFramePr>
          <p:nvPr/>
        </p:nvGraphicFramePr>
        <p:xfrm>
          <a:off x="2624337" y="3479800"/>
          <a:ext cx="2021061" cy="19812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00">
                  <a:extLst>
                    <a:ext uri="{9D8B030D-6E8A-4147-A177-3AD203B41FA5}">
                      <a16:colId xmlns:a16="http://schemas.microsoft.com/office/drawing/2014/main" val="186928170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186762948"/>
                    </a:ext>
                  </a:extLst>
                </a:gridCol>
                <a:gridCol w="401061">
                  <a:extLst>
                    <a:ext uri="{9D8B030D-6E8A-4147-A177-3AD203B41FA5}">
                      <a16:colId xmlns:a16="http://schemas.microsoft.com/office/drawing/2014/main" val="3753016058"/>
                    </a:ext>
                  </a:extLst>
                </a:gridCol>
              </a:tblGrid>
              <a:tr h="195902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700" kern="1200" spc="-150" dirty="0">
                          <a:gradFill>
                            <a:gsLst>
                              <a:gs pos="10000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13500000" scaled="1"/>
                          </a:gradFill>
                          <a:latin typeface="+mn-lt"/>
                          <a:ea typeface="+mn-ea"/>
                          <a:cs typeface="+mn-cs"/>
                        </a:rPr>
                        <a:t>항목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r>
                        <a:rPr lang="ko-KR" altLang="en-US" sz="1400" kern="1200" spc="-150" dirty="0">
                          <a:gradFill>
                            <a:gsLst>
                              <a:gs pos="10000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13500000" scaled="1"/>
                          </a:gradFill>
                          <a:latin typeface="+mn-lt"/>
                          <a:ea typeface="+mn-ea"/>
                          <a:cs typeface="+mn-cs"/>
                        </a:rPr>
                        <a:t>항목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 kern="1200" spc="-150" dirty="0">
                          <a:gradFill>
                            <a:gsLst>
                              <a:gs pos="10000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13500000" scaled="1"/>
                          </a:gradFill>
                          <a:latin typeface="+mn-lt"/>
                          <a:ea typeface="+mn-ea"/>
                          <a:cs typeface="+mn-cs"/>
                        </a:rPr>
                        <a:t>비율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28351"/>
                  </a:ext>
                </a:extLst>
              </a:tr>
              <a:tr h="223163">
                <a:tc>
                  <a:txBody>
                    <a:bodyPr/>
                    <a:lstStyle/>
                    <a:p>
                      <a:pPr latinLnBrk="1"/>
                      <a:endParaRPr lang="ko-KR" altLang="en-US" sz="800" kern="1200" spc="-15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89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13500000" scaled="1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879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800" b="1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latin typeface="+mn-lt"/>
                          <a:ea typeface="+mn-ea"/>
                          <a:cs typeface="+mn-cs"/>
                        </a:rPr>
                        <a:t>외모 평가</a:t>
                      </a:r>
                      <a:r>
                        <a:rPr lang="en-US" altLang="ko-KR" sz="800" b="1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800" b="1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latin typeface="+mn-lt"/>
                          <a:ea typeface="+mn-ea"/>
                          <a:cs typeface="+mn-cs"/>
                        </a:rPr>
                        <a:t>성적 비유</a:t>
                      </a:r>
                    </a:p>
                  </a:txBody>
                  <a:tcPr marL="252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1" i="0" u="none" strike="noStrike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effectLst/>
                          <a:latin typeface="Century Gothic" panose="020B0502020202020204" pitchFamily="34" charset="0"/>
                          <a:ea typeface="맑은 고딕" panose="020B0503020000020004" pitchFamily="50" charset="-127"/>
                        </a:rPr>
                        <a:t>34 </a:t>
                      </a:r>
                      <a:r>
                        <a:rPr lang="en-US" altLang="ko-KR" sz="600" b="1" i="0" u="none" strike="noStrike" kern="120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effectLst/>
                          <a:latin typeface="Century Gothic" panose="020B0502020202020204" pitchFamily="34" charset="0"/>
                          <a:ea typeface="맑은 고딕" panose="020B0503020000020004" pitchFamily="50" charset="-127"/>
                          <a:cs typeface="+mn-cs"/>
                        </a:rPr>
                        <a:t>%</a:t>
                      </a:r>
                    </a:p>
                  </a:txBody>
                  <a:tcPr marL="0" marR="72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912234"/>
                  </a:ext>
                </a:extLst>
              </a:tr>
              <a:tr h="223163">
                <a:tc>
                  <a:txBody>
                    <a:bodyPr/>
                    <a:lstStyle/>
                    <a:p>
                      <a:pPr latinLnBrk="1"/>
                      <a:endParaRPr lang="ko-KR" altLang="en-US" sz="800" kern="1200" spc="-15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89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13500000" scaled="1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879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800" b="1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latin typeface="+mn-lt"/>
                          <a:ea typeface="+mn-ea"/>
                          <a:cs typeface="+mn-cs"/>
                        </a:rPr>
                        <a:t>음담패설</a:t>
                      </a:r>
                      <a:r>
                        <a:rPr lang="en-US" altLang="ko-KR" sz="800" b="1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800" b="1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latin typeface="+mn-lt"/>
                          <a:ea typeface="+mn-ea"/>
                          <a:cs typeface="+mn-cs"/>
                        </a:rPr>
                        <a:t>성적 농담</a:t>
                      </a:r>
                    </a:p>
                  </a:txBody>
                  <a:tcPr marL="252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1" i="0" u="none" strike="noStrike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effectLst/>
                          <a:latin typeface="Century Gothic" panose="020B0502020202020204" pitchFamily="34" charset="0"/>
                          <a:ea typeface="맑은 고딕" panose="020B0503020000020004" pitchFamily="50" charset="-127"/>
                        </a:rPr>
                        <a:t>22 </a:t>
                      </a:r>
                      <a:r>
                        <a:rPr lang="en-US" altLang="ko-KR" sz="600" b="1" i="0" u="none" strike="noStrike" kern="120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effectLst/>
                          <a:latin typeface="Century Gothic" panose="020B0502020202020204" pitchFamily="34" charset="0"/>
                          <a:ea typeface="맑은 고딕" panose="020B0503020000020004" pitchFamily="50" charset="-127"/>
                          <a:cs typeface="+mn-cs"/>
                        </a:rPr>
                        <a:t>%</a:t>
                      </a:r>
                    </a:p>
                  </a:txBody>
                  <a:tcPr marL="0" marR="72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892252"/>
                  </a:ext>
                </a:extLst>
              </a:tr>
              <a:tr h="223163">
                <a:tc>
                  <a:txBody>
                    <a:bodyPr/>
                    <a:lstStyle/>
                    <a:p>
                      <a:pPr latinLnBrk="1"/>
                      <a:endParaRPr lang="ko-KR" altLang="en-US" sz="800" kern="1200" spc="-15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89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13500000" scaled="1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879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800" b="1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latin typeface="+mn-lt"/>
                          <a:ea typeface="+mn-ea"/>
                          <a:cs typeface="+mn-cs"/>
                        </a:rPr>
                        <a:t>회식에서 술을 </a:t>
                      </a:r>
                      <a:r>
                        <a:rPr lang="ko-KR" altLang="en-US" sz="800" b="1" kern="1200" spc="-100" baseline="0" dirty="0" err="1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latin typeface="+mn-lt"/>
                          <a:ea typeface="+mn-ea"/>
                          <a:cs typeface="+mn-cs"/>
                        </a:rPr>
                        <a:t>따르기</a:t>
                      </a:r>
                      <a:r>
                        <a:rPr lang="ko-KR" altLang="en-US" sz="800" b="1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latin typeface="+mn-lt"/>
                          <a:ea typeface="+mn-ea"/>
                          <a:cs typeface="+mn-cs"/>
                        </a:rPr>
                        <a:t> 강요</a:t>
                      </a:r>
                    </a:p>
                  </a:txBody>
                  <a:tcPr marL="252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1" i="0" u="none" strike="noStrike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effectLst/>
                          <a:latin typeface="Century Gothic" panose="020B0502020202020204" pitchFamily="34" charset="0"/>
                          <a:ea typeface="맑은 고딕" panose="020B0503020000020004" pitchFamily="50" charset="-127"/>
                        </a:rPr>
                        <a:t>13 </a:t>
                      </a:r>
                      <a:r>
                        <a:rPr lang="en-US" altLang="ko-KR" sz="600" b="1" i="0" u="none" strike="noStrike" kern="120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effectLst/>
                          <a:latin typeface="Century Gothic" panose="020B0502020202020204" pitchFamily="34" charset="0"/>
                          <a:ea typeface="맑은 고딕" panose="020B0503020000020004" pitchFamily="50" charset="-127"/>
                          <a:cs typeface="+mn-cs"/>
                        </a:rPr>
                        <a:t>%</a:t>
                      </a:r>
                    </a:p>
                  </a:txBody>
                  <a:tcPr marL="0" marR="72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360111"/>
                  </a:ext>
                </a:extLst>
              </a:tr>
              <a:tr h="223163">
                <a:tc>
                  <a:txBody>
                    <a:bodyPr/>
                    <a:lstStyle/>
                    <a:p>
                      <a:pPr latinLnBrk="1"/>
                      <a:endParaRPr lang="ko-KR" altLang="en-US" sz="800" kern="1200" spc="-15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89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13500000" scaled="1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879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800" b="1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latin typeface="+mn-lt"/>
                          <a:ea typeface="+mn-ea"/>
                          <a:cs typeface="+mn-cs"/>
                        </a:rPr>
                        <a:t>특정 신체부위 쳐다보는 행위</a:t>
                      </a:r>
                    </a:p>
                  </a:txBody>
                  <a:tcPr marL="252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1" i="0" u="none" strike="noStrike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effectLst/>
                          <a:latin typeface="Century Gothic" panose="020B0502020202020204" pitchFamily="34" charset="0"/>
                          <a:ea typeface="맑은 고딕" panose="020B0503020000020004" pitchFamily="50" charset="-127"/>
                        </a:rPr>
                        <a:t>6 </a:t>
                      </a:r>
                      <a:r>
                        <a:rPr lang="en-US" altLang="ko-KR" sz="600" b="1" i="0" u="none" strike="noStrike" kern="120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effectLst/>
                          <a:latin typeface="Century Gothic" panose="020B0502020202020204" pitchFamily="34" charset="0"/>
                          <a:ea typeface="맑은 고딕" panose="020B0503020000020004" pitchFamily="50" charset="-127"/>
                          <a:cs typeface="+mn-cs"/>
                        </a:rPr>
                        <a:t>%</a:t>
                      </a:r>
                    </a:p>
                  </a:txBody>
                  <a:tcPr marL="0" marR="72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941389"/>
                  </a:ext>
                </a:extLst>
              </a:tr>
              <a:tr h="223163">
                <a:tc>
                  <a:txBody>
                    <a:bodyPr/>
                    <a:lstStyle/>
                    <a:p>
                      <a:pPr latinLnBrk="1"/>
                      <a:endParaRPr lang="ko-KR" altLang="en-US" sz="800" kern="1200" spc="-15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89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13500000" scaled="1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879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800" b="1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latin typeface="+mn-lt"/>
                          <a:ea typeface="+mn-ea"/>
                          <a:cs typeface="+mn-cs"/>
                        </a:rPr>
                        <a:t>성적 질문</a:t>
                      </a:r>
                      <a:r>
                        <a:rPr lang="en-US" altLang="ko-KR" sz="800" b="1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800" b="1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latin typeface="+mn-lt"/>
                          <a:ea typeface="+mn-ea"/>
                          <a:cs typeface="+mn-cs"/>
                        </a:rPr>
                        <a:t>관련 정보 유포</a:t>
                      </a:r>
                    </a:p>
                  </a:txBody>
                  <a:tcPr marL="252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1" i="0" u="none" strike="noStrike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effectLst/>
                          <a:latin typeface="Century Gothic" panose="020B0502020202020204" pitchFamily="34" charset="0"/>
                          <a:ea typeface="맑은 고딕" panose="020B0503020000020004" pitchFamily="50" charset="-127"/>
                        </a:rPr>
                        <a:t>5 </a:t>
                      </a:r>
                      <a:r>
                        <a:rPr lang="en-US" altLang="ko-KR" sz="600" b="1" i="0" u="none" strike="noStrike" kern="120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effectLst/>
                          <a:latin typeface="Century Gothic" panose="020B0502020202020204" pitchFamily="34" charset="0"/>
                          <a:ea typeface="맑은 고딕" panose="020B0503020000020004" pitchFamily="50" charset="-127"/>
                          <a:cs typeface="+mn-cs"/>
                        </a:rPr>
                        <a:t>%</a:t>
                      </a:r>
                    </a:p>
                  </a:txBody>
                  <a:tcPr marL="0" marR="72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0828852"/>
                  </a:ext>
                </a:extLst>
              </a:tr>
              <a:tr h="223163">
                <a:tc>
                  <a:txBody>
                    <a:bodyPr/>
                    <a:lstStyle/>
                    <a:p>
                      <a:pPr latinLnBrk="1"/>
                      <a:endParaRPr lang="ko-KR" altLang="en-US" sz="800" kern="1200" spc="-15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89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13500000" scaled="1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879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800" b="1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latin typeface="+mn-lt"/>
                          <a:ea typeface="+mn-ea"/>
                          <a:cs typeface="+mn-cs"/>
                        </a:rPr>
                        <a:t>사적 만남 강요</a:t>
                      </a:r>
                    </a:p>
                  </a:txBody>
                  <a:tcPr marL="252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1" i="0" u="none" strike="noStrike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effectLst/>
                          <a:latin typeface="Century Gothic" panose="020B0502020202020204" pitchFamily="34" charset="0"/>
                          <a:ea typeface="맑은 고딕" panose="020B0503020000020004" pitchFamily="50" charset="-127"/>
                        </a:rPr>
                        <a:t>4 </a:t>
                      </a:r>
                      <a:r>
                        <a:rPr lang="en-US" altLang="ko-KR" sz="600" b="1" i="0" u="none" strike="noStrike" kern="120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effectLst/>
                          <a:latin typeface="Century Gothic" panose="020B0502020202020204" pitchFamily="34" charset="0"/>
                          <a:ea typeface="맑은 고딕" panose="020B0503020000020004" pitchFamily="50" charset="-127"/>
                          <a:cs typeface="+mn-cs"/>
                        </a:rPr>
                        <a:t>%</a:t>
                      </a:r>
                    </a:p>
                  </a:txBody>
                  <a:tcPr marL="0" marR="72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047541"/>
                  </a:ext>
                </a:extLst>
              </a:tr>
              <a:tr h="223163">
                <a:tc>
                  <a:txBody>
                    <a:bodyPr/>
                    <a:lstStyle/>
                    <a:p>
                      <a:pPr latinLnBrk="1"/>
                      <a:endParaRPr lang="ko-KR" altLang="en-US" sz="800" kern="1200" spc="-15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89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13500000" scaled="1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879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800" b="1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latin typeface="+mn-lt"/>
                          <a:ea typeface="+mn-ea"/>
                          <a:cs typeface="+mn-cs"/>
                        </a:rPr>
                        <a:t>성적 관계 요구</a:t>
                      </a:r>
                    </a:p>
                  </a:txBody>
                  <a:tcPr marL="252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1" i="0" u="none" strike="noStrike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effectLst/>
                          <a:latin typeface="Century Gothic" panose="020B0502020202020204" pitchFamily="34" charset="0"/>
                          <a:ea typeface="맑은 고딕" panose="020B0503020000020004" pitchFamily="50" charset="-127"/>
                        </a:rPr>
                        <a:t>1 </a:t>
                      </a:r>
                      <a:r>
                        <a:rPr lang="en-US" altLang="ko-KR" sz="600" b="1" i="0" u="none" strike="noStrike" kern="120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effectLst/>
                          <a:latin typeface="Century Gothic" panose="020B0502020202020204" pitchFamily="34" charset="0"/>
                          <a:ea typeface="맑은 고딕" panose="020B0503020000020004" pitchFamily="50" charset="-127"/>
                          <a:cs typeface="+mn-cs"/>
                        </a:rPr>
                        <a:t>%</a:t>
                      </a:r>
                    </a:p>
                  </a:txBody>
                  <a:tcPr marL="0" marR="72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129115"/>
                  </a:ext>
                </a:extLst>
              </a:tr>
              <a:tr h="223163">
                <a:tc>
                  <a:txBody>
                    <a:bodyPr/>
                    <a:lstStyle/>
                    <a:p>
                      <a:pPr latinLnBrk="1"/>
                      <a:endParaRPr lang="ko-KR" altLang="en-US" sz="800" kern="1200" spc="-15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89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13500000" scaled="1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879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ko-KR" altLang="en-US" sz="800" b="1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latin typeface="+mn-lt"/>
                          <a:ea typeface="+mn-ea"/>
                          <a:cs typeface="+mn-cs"/>
                        </a:rPr>
                        <a:t>기타</a:t>
                      </a:r>
                    </a:p>
                  </a:txBody>
                  <a:tcPr marL="2520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800" b="1" i="0" u="none" strike="noStrike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effectLst/>
                          <a:latin typeface="Century Gothic" panose="020B0502020202020204" pitchFamily="34" charset="0"/>
                          <a:ea typeface="맑은 고딕" panose="020B0503020000020004" pitchFamily="50" charset="-127"/>
                        </a:rPr>
                        <a:t>12 </a:t>
                      </a:r>
                      <a:r>
                        <a:rPr lang="en-US" altLang="ko-KR" sz="600" b="1" i="0" u="none" strike="noStrike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effectLst/>
                          <a:latin typeface="Century Gothic" panose="020B0502020202020204" pitchFamily="34" charset="0"/>
                          <a:ea typeface="맑은 고딕" panose="020B0503020000020004" pitchFamily="50" charset="-127"/>
                        </a:rPr>
                        <a:t>%</a:t>
                      </a:r>
                      <a:endParaRPr lang="en-US" altLang="ko-KR" sz="800" b="1" i="0" u="none" strike="noStrike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89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13500000" scaled="1"/>
                        </a:gradFill>
                        <a:effectLst/>
                        <a:latin typeface="Century Gothic" panose="020B0502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0" marR="72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788266"/>
                  </a:ext>
                </a:extLst>
              </a:tr>
            </a:tbl>
          </a:graphicData>
        </a:graphic>
      </p:graphicFrame>
      <p:sp>
        <p:nvSpPr>
          <p:cNvPr id="22" name="타원 21">
            <a:extLst>
              <a:ext uri="{FF2B5EF4-FFF2-40B4-BE49-F238E27FC236}">
                <a16:creationId xmlns:a16="http://schemas.microsoft.com/office/drawing/2014/main" id="{85DB5747-1FF0-42D1-9566-277DD25535CE}"/>
              </a:ext>
            </a:extLst>
          </p:cNvPr>
          <p:cNvSpPr/>
          <p:nvPr/>
        </p:nvSpPr>
        <p:spPr>
          <a:xfrm>
            <a:off x="2658170" y="3720481"/>
            <a:ext cx="119064" cy="119064"/>
          </a:xfrm>
          <a:prstGeom prst="ellipse">
            <a:avLst/>
          </a:prstGeom>
          <a:solidFill>
            <a:srgbClr val="1248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2" name="타원 111">
            <a:extLst>
              <a:ext uri="{FF2B5EF4-FFF2-40B4-BE49-F238E27FC236}">
                <a16:creationId xmlns:a16="http://schemas.microsoft.com/office/drawing/2014/main" id="{FB4A4068-EEED-42C3-B655-89DA1C3EDE25}"/>
              </a:ext>
            </a:extLst>
          </p:cNvPr>
          <p:cNvSpPr/>
          <p:nvPr/>
        </p:nvSpPr>
        <p:spPr>
          <a:xfrm>
            <a:off x="2658170" y="3944616"/>
            <a:ext cx="119064" cy="119064"/>
          </a:xfrm>
          <a:prstGeom prst="ellipse">
            <a:avLst/>
          </a:prstGeom>
          <a:solidFill>
            <a:srgbClr val="196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3" name="타원 112">
            <a:extLst>
              <a:ext uri="{FF2B5EF4-FFF2-40B4-BE49-F238E27FC236}">
                <a16:creationId xmlns:a16="http://schemas.microsoft.com/office/drawing/2014/main" id="{C55C6C73-D96C-4776-86A5-B6F496C73FFF}"/>
              </a:ext>
            </a:extLst>
          </p:cNvPr>
          <p:cNvSpPr/>
          <p:nvPr/>
        </p:nvSpPr>
        <p:spPr>
          <a:xfrm>
            <a:off x="2658170" y="4168751"/>
            <a:ext cx="119064" cy="119064"/>
          </a:xfrm>
          <a:prstGeom prst="ellipse">
            <a:avLst/>
          </a:prstGeom>
          <a:solidFill>
            <a:srgbClr val="518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4" name="타원 113">
            <a:extLst>
              <a:ext uri="{FF2B5EF4-FFF2-40B4-BE49-F238E27FC236}">
                <a16:creationId xmlns:a16="http://schemas.microsoft.com/office/drawing/2014/main" id="{E95052A5-369B-4B16-85C1-E52F2608C8A6}"/>
              </a:ext>
            </a:extLst>
          </p:cNvPr>
          <p:cNvSpPr/>
          <p:nvPr/>
        </p:nvSpPr>
        <p:spPr>
          <a:xfrm>
            <a:off x="2658170" y="4392886"/>
            <a:ext cx="119064" cy="119064"/>
          </a:xfrm>
          <a:prstGeom prst="ellipse">
            <a:avLst/>
          </a:prstGeom>
          <a:solidFill>
            <a:srgbClr val="B3C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5" name="타원 114">
            <a:extLst>
              <a:ext uri="{FF2B5EF4-FFF2-40B4-BE49-F238E27FC236}">
                <a16:creationId xmlns:a16="http://schemas.microsoft.com/office/drawing/2014/main" id="{EC412C90-EA3E-4F1A-9ECD-66E093229DDA}"/>
              </a:ext>
            </a:extLst>
          </p:cNvPr>
          <p:cNvSpPr/>
          <p:nvPr/>
        </p:nvSpPr>
        <p:spPr>
          <a:xfrm>
            <a:off x="2658170" y="4617021"/>
            <a:ext cx="119064" cy="119064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6" name="타원 115">
            <a:extLst>
              <a:ext uri="{FF2B5EF4-FFF2-40B4-BE49-F238E27FC236}">
                <a16:creationId xmlns:a16="http://schemas.microsoft.com/office/drawing/2014/main" id="{18EB3B77-E3C0-45EA-A612-648185F71910}"/>
              </a:ext>
            </a:extLst>
          </p:cNvPr>
          <p:cNvSpPr/>
          <p:nvPr/>
        </p:nvSpPr>
        <p:spPr>
          <a:xfrm>
            <a:off x="2658170" y="4841156"/>
            <a:ext cx="119064" cy="119064"/>
          </a:xfrm>
          <a:prstGeom prst="ellipse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7" name="타원 116">
            <a:extLst>
              <a:ext uri="{FF2B5EF4-FFF2-40B4-BE49-F238E27FC236}">
                <a16:creationId xmlns:a16="http://schemas.microsoft.com/office/drawing/2014/main" id="{2F9B1F1D-6D83-4793-A82B-BED7CB185B3E}"/>
              </a:ext>
            </a:extLst>
          </p:cNvPr>
          <p:cNvSpPr/>
          <p:nvPr/>
        </p:nvSpPr>
        <p:spPr>
          <a:xfrm>
            <a:off x="2658170" y="5065291"/>
            <a:ext cx="119064" cy="119064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8" name="타원 117">
            <a:extLst>
              <a:ext uri="{FF2B5EF4-FFF2-40B4-BE49-F238E27FC236}">
                <a16:creationId xmlns:a16="http://schemas.microsoft.com/office/drawing/2014/main" id="{70B6C0D3-0E5D-4BDC-85C3-1D27AFA63599}"/>
              </a:ext>
            </a:extLst>
          </p:cNvPr>
          <p:cNvSpPr/>
          <p:nvPr/>
        </p:nvSpPr>
        <p:spPr>
          <a:xfrm>
            <a:off x="2658170" y="5289426"/>
            <a:ext cx="119064" cy="119064"/>
          </a:xfrm>
          <a:prstGeom prst="ellipse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A7AF9B02-014C-4628-8D68-8D3F009D8947}"/>
              </a:ext>
            </a:extLst>
          </p:cNvPr>
          <p:cNvSpPr txBox="1"/>
          <p:nvPr/>
        </p:nvSpPr>
        <p:spPr>
          <a:xfrm>
            <a:off x="7229334" y="5674922"/>
            <a:ext cx="2040623" cy="12311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ko-KR" sz="800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schemeClr val="bg1">
                      <a:alpha val="73000"/>
                    </a:schemeClr>
                  </a:outerShdw>
                </a:effectLst>
                <a:latin typeface="+mn-ea"/>
              </a:rPr>
              <a:t>※ </a:t>
            </a:r>
            <a:r>
              <a:rPr lang="ko-KR" altLang="en-US" sz="800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schemeClr val="bg1">
                      <a:alpha val="73000"/>
                    </a:schemeClr>
                  </a:outerShdw>
                </a:effectLst>
                <a:latin typeface="+mn-ea"/>
              </a:rPr>
              <a:t>여성가족부</a:t>
            </a:r>
            <a:r>
              <a:rPr lang="en-US" altLang="ko-KR" sz="800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schemeClr val="bg1">
                      <a:alpha val="73000"/>
                    </a:schemeClr>
                  </a:outerShdw>
                </a:effectLst>
                <a:latin typeface="+mn-ea"/>
              </a:rPr>
              <a:t>,  2021</a:t>
            </a:r>
            <a:r>
              <a:rPr lang="ko-KR" altLang="en-US" sz="800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schemeClr val="bg1">
                      <a:alpha val="73000"/>
                    </a:schemeClr>
                  </a:outerShdw>
                </a:effectLst>
                <a:latin typeface="+mn-ea"/>
              </a:rPr>
              <a:t>년 성희롱 실태조사연구 </a:t>
            </a:r>
            <a:r>
              <a:rPr lang="en-US" altLang="ko-KR" sz="800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schemeClr val="bg1">
                      <a:alpha val="73000"/>
                    </a:schemeClr>
                  </a:outerShdw>
                </a:effectLst>
                <a:latin typeface="+mn-ea"/>
              </a:rPr>
              <a:t>(2022. 3.)</a:t>
            </a:r>
          </a:p>
        </p:txBody>
      </p:sp>
      <p:graphicFrame>
        <p:nvGraphicFramePr>
          <p:cNvPr id="6" name="차트 5">
            <a:extLst>
              <a:ext uri="{FF2B5EF4-FFF2-40B4-BE49-F238E27FC236}">
                <a16:creationId xmlns:a16="http://schemas.microsoft.com/office/drawing/2014/main" id="{1C0E8D2D-8876-4D1D-B233-40D2A29ADCA2}"/>
              </a:ext>
            </a:extLst>
          </p:cNvPr>
          <p:cNvGraphicFramePr/>
          <p:nvPr/>
        </p:nvGraphicFramePr>
        <p:xfrm>
          <a:off x="5196788" y="3390110"/>
          <a:ext cx="4120671" cy="2101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15" name="그룹 14">
            <a:extLst>
              <a:ext uri="{FF2B5EF4-FFF2-40B4-BE49-F238E27FC236}">
                <a16:creationId xmlns:a16="http://schemas.microsoft.com/office/drawing/2014/main" id="{D5E00926-22BF-4513-B318-9F9162D8DE15}"/>
              </a:ext>
            </a:extLst>
          </p:cNvPr>
          <p:cNvGrpSpPr/>
          <p:nvPr/>
        </p:nvGrpSpPr>
        <p:grpSpPr>
          <a:xfrm>
            <a:off x="983058" y="1826803"/>
            <a:ext cx="8061713" cy="357597"/>
            <a:chOff x="983058" y="1826803"/>
            <a:chExt cx="8061713" cy="357597"/>
          </a:xfrm>
        </p:grpSpPr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0C549732-071F-4A36-ABDB-F654EA232618}"/>
                </a:ext>
              </a:extLst>
            </p:cNvPr>
            <p:cNvGrpSpPr/>
            <p:nvPr/>
          </p:nvGrpSpPr>
          <p:grpSpPr>
            <a:xfrm>
              <a:off x="2165962" y="1841150"/>
              <a:ext cx="6878809" cy="318340"/>
              <a:chOff x="1403133" y="1833258"/>
              <a:chExt cx="6878809" cy="318340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7C783B8-0C7E-4000-AA55-AF568938C0E6}"/>
                  </a:ext>
                </a:extLst>
              </p:cNvPr>
              <p:cNvSpPr txBox="1"/>
              <p:nvPr/>
            </p:nvSpPr>
            <p:spPr>
              <a:xfrm>
                <a:off x="1725659" y="1843821"/>
                <a:ext cx="6556283" cy="307777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lvl="0" algn="ctr">
                  <a:defRPr/>
                </a:pPr>
                <a:r>
                  <a:rPr lang="ko-KR" altLang="en-US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rgbClr val="303B4A"/>
                        </a:gs>
                      </a:gsLst>
                      <a:lin ang="2700000" scaled="1"/>
                    </a:gradFill>
                    <a:latin typeface="Calibri" panose="020F0502020204030204"/>
                    <a:ea typeface="맑은 고딕" panose="020B0503020000020004" pitchFamily="50" charset="-127"/>
                  </a:rPr>
                  <a:t>직장 내 성희롱을 경험한 근로자들의 피해 유형은 어떻게 될까</a:t>
                </a: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rgbClr val="303B4A"/>
                        </a:gs>
                      </a:gsLst>
                      <a:lin ang="2700000" scaled="1"/>
                    </a:gradFill>
                    <a:latin typeface="Calibri" panose="020F0502020204030204"/>
                    <a:ea typeface="맑은 고딕" panose="020B0503020000020004" pitchFamily="50" charset="-127"/>
                  </a:rPr>
                  <a:t>?</a:t>
                </a:r>
              </a:p>
            </p:txBody>
          </p:sp>
          <p:pic>
            <p:nvPicPr>
              <p:cNvPr id="56" name="그림 55">
                <a:extLst>
                  <a:ext uri="{FF2B5EF4-FFF2-40B4-BE49-F238E27FC236}">
                    <a16:creationId xmlns:a16="http://schemas.microsoft.com/office/drawing/2014/main" id="{14B637BF-BE48-4DDA-AAB7-36546FD0C1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1041"/>
              <a:stretch/>
            </p:blipFill>
            <p:spPr>
              <a:xfrm>
                <a:off x="1403133" y="1833258"/>
                <a:ext cx="352454" cy="308120"/>
              </a:xfrm>
              <a:prstGeom prst="rect">
                <a:avLst/>
              </a:prstGeom>
            </p:spPr>
          </p:pic>
        </p:grpSp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id="{67245C2C-9138-4216-A304-F21975E06F0A}"/>
                </a:ext>
              </a:extLst>
            </p:cNvPr>
            <p:cNvSpPr/>
            <p:nvPr/>
          </p:nvSpPr>
          <p:spPr>
            <a:xfrm>
              <a:off x="983058" y="1826803"/>
              <a:ext cx="1105651" cy="357597"/>
            </a:xfrm>
            <a:prstGeom prst="roundRect">
              <a:avLst>
                <a:gd name="adj" fmla="val 50000"/>
              </a:avLst>
            </a:prstGeom>
            <a:solidFill>
              <a:srgbClr val="5189E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pic>
          <p:nvPicPr>
            <p:cNvPr id="63" name="그림 62">
              <a:extLst>
                <a:ext uri="{FF2B5EF4-FFF2-40B4-BE49-F238E27FC236}">
                  <a16:creationId xmlns:a16="http://schemas.microsoft.com/office/drawing/2014/main" id="{ABFD0E42-7116-472E-A93A-DEA71B96C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41417" y="1890736"/>
              <a:ext cx="841321" cy="292633"/>
            </a:xfrm>
            <a:prstGeom prst="rect">
              <a:avLst/>
            </a:prstGeom>
          </p:spPr>
        </p:pic>
      </p:grpSp>
      <p:sp>
        <p:nvSpPr>
          <p:cNvPr id="59" name="TextBox 58" hidden="1">
            <a:extLst>
              <a:ext uri="{FF2B5EF4-FFF2-40B4-BE49-F238E27FC236}">
                <a16:creationId xmlns:a16="http://schemas.microsoft.com/office/drawing/2014/main" id="{B962617B-3144-49AF-A117-EA64CF1592FC}"/>
              </a:ext>
            </a:extLst>
          </p:cNvPr>
          <p:cNvSpPr txBox="1"/>
          <p:nvPr/>
        </p:nvSpPr>
        <p:spPr>
          <a:xfrm>
            <a:off x="1170399" y="1897879"/>
            <a:ext cx="730969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lvl="0" algn="ctr">
              <a:defRPr/>
            </a:pPr>
            <a:r>
              <a:rPr lang="ko-KR" altLang="en-US" sz="1400" dirty="0">
                <a:gradFill>
                  <a:gsLst>
                    <a:gs pos="100000">
                      <a:schemeClr val="bg1"/>
                    </a:gs>
                    <a:gs pos="100000">
                      <a:prstClr val="white">
                        <a:lumMod val="95000"/>
                      </a:prstClr>
                    </a:gs>
                  </a:gsLst>
                  <a:lin ang="16200000" scaled="1"/>
                </a:gradFill>
                <a:effectLst>
                  <a:outerShdw blurRad="190500" dist="114300" dir="2700000" algn="tl" rotWithShape="0">
                    <a:prstClr val="black">
                      <a:alpha val="40000"/>
                    </a:prstClr>
                  </a:outerShdw>
                </a:effectLst>
                <a:latin typeface="KOHI배움" panose="00000500000000000000" pitchFamily="2" charset="-127"/>
                <a:ea typeface="KOHI배움" panose="00000500000000000000" pitchFamily="2" charset="-127"/>
              </a:rPr>
              <a:t>통계자료</a:t>
            </a:r>
          </a:p>
        </p:txBody>
      </p:sp>
    </p:spTree>
    <p:extLst>
      <p:ext uri="{BB962C8B-B14F-4D97-AF65-F5344CB8AC3E}">
        <p14:creationId xmlns:p14="http://schemas.microsoft.com/office/powerpoint/2010/main" val="264043199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278" y="607258"/>
            <a:ext cx="7116372" cy="332399"/>
          </a:xfrm>
        </p:spPr>
        <p:txBody>
          <a:bodyPr/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Ⅱ.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+mj-ea"/>
              </a:rPr>
              <a:t>직장 내 성희롱 관련 실태 및 법령의 이해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78" y="380897"/>
            <a:ext cx="7116372" cy="138499"/>
          </a:xfrm>
        </p:spPr>
        <p:txBody>
          <a:bodyPr/>
          <a:lstStyle/>
          <a:p>
            <a:r>
              <a:rPr lang="ko-KR" altLang="en-US" dirty="0"/>
              <a:t>직장 내 성희롱 예방교육</a:t>
            </a:r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A07A08A6-2B9E-4B93-BFBD-BBBA2E80A537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35" name="사각형: 둥근 모서리 34">
              <a:extLst>
                <a:ext uri="{FF2B5EF4-FFF2-40B4-BE49-F238E27FC236}">
                  <a16:creationId xmlns:a16="http://schemas.microsoft.com/office/drawing/2014/main" id="{771B4F9B-205F-4CB3-8612-476388AFC8A9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36" name="그래픽 35">
              <a:extLst>
                <a:ext uri="{FF2B5EF4-FFF2-40B4-BE49-F238E27FC236}">
                  <a16:creationId xmlns:a16="http://schemas.microsoft.com/office/drawing/2014/main" id="{CB1EEDEA-88DD-420A-A5D7-EEF959DC1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F0AF578-A5AA-49F0-8CA2-825829EAD85F}"/>
                </a:ext>
              </a:extLst>
            </p:cNvPr>
            <p:cNvSpPr txBox="1"/>
            <p:nvPr/>
          </p:nvSpPr>
          <p:spPr>
            <a:xfrm>
              <a:off x="1218333" y="1321064"/>
              <a:ext cx="3391954" cy="30777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lvl="0">
                <a:defRPr/>
              </a:pPr>
              <a:r>
                <a: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 관련 법령의 이해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764F3D1-B306-4F8F-8FBF-4B5A58CD7674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2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2D269D0A-5EF7-43DC-83FA-4B89F8C6C116}"/>
              </a:ext>
            </a:extLst>
          </p:cNvPr>
          <p:cNvGrpSpPr/>
          <p:nvPr/>
        </p:nvGrpSpPr>
        <p:grpSpPr>
          <a:xfrm>
            <a:off x="774833" y="1967780"/>
            <a:ext cx="8119362" cy="907941"/>
            <a:chOff x="774833" y="2024930"/>
            <a:chExt cx="8119362" cy="907941"/>
          </a:xfrm>
        </p:grpSpPr>
        <p:pic>
          <p:nvPicPr>
            <p:cNvPr id="51" name="그래픽 50">
              <a:extLst>
                <a:ext uri="{FF2B5EF4-FFF2-40B4-BE49-F238E27FC236}">
                  <a16:creationId xmlns:a16="http://schemas.microsoft.com/office/drawing/2014/main" id="{2A628AC8-003C-4BBA-9E2C-861F593D2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74833" y="2107188"/>
              <a:ext cx="138994" cy="138994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B85BBBA-1A37-47ED-9A37-21BC3FE94C3F}"/>
                </a:ext>
              </a:extLst>
            </p:cNvPr>
            <p:cNvSpPr txBox="1"/>
            <p:nvPr/>
          </p:nvSpPr>
          <p:spPr>
            <a:xfrm>
              <a:off x="976396" y="2024930"/>
              <a:ext cx="7917799" cy="907941"/>
            </a:xfrm>
            <a:prstGeom prst="rect">
              <a:avLst/>
            </a:prstGeom>
            <a:noFill/>
          </p:spPr>
          <p:txBody>
            <a:bodyPr wrap="none" lIns="0" tIns="0" rIns="72000" bIns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직장 내 성희롱과 관련해서는 「남녀고용평등과 일ㆍ가정 양립 지원에 관한 법률」</a:t>
              </a:r>
              <a:r>
                <a:rPr kumimoji="0" lang="en-US" altLang="ko-KR" b="1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「근로자참여 및 협력증진에 관한 법률</a:t>
              </a:r>
              <a:r>
                <a:rPr kumimoji="0" lang="en-US" altLang="ko-KR" b="1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「고용보험법」 등 노동관계법령 뿐만 아니라</a:t>
              </a:r>
              <a:endParaRPr kumimoji="0" lang="en-US" altLang="ko-KR" b="1" i="0" u="none" strike="noStrike" kern="0" cap="none" spc="-100" normalizeH="0" baseline="0" noProof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「형법」</a:t>
              </a:r>
              <a:r>
                <a:rPr kumimoji="0" lang="en-US" altLang="ko-KR" b="1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「민법」 등 일반법에서도 다루고 있음</a:t>
              </a:r>
              <a:r>
                <a:rPr kumimoji="0" lang="en-US" altLang="ko-KR" b="1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</p:txBody>
        </p: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A9927406-AD3E-4E4D-A9EC-D376131FA1C9}"/>
              </a:ext>
            </a:extLst>
          </p:cNvPr>
          <p:cNvGrpSpPr/>
          <p:nvPr/>
        </p:nvGrpSpPr>
        <p:grpSpPr>
          <a:xfrm>
            <a:off x="774833" y="3121779"/>
            <a:ext cx="8302105" cy="592470"/>
            <a:chOff x="774833" y="2024930"/>
            <a:chExt cx="8302105" cy="592470"/>
          </a:xfrm>
        </p:grpSpPr>
        <p:pic>
          <p:nvPicPr>
            <p:cNvPr id="54" name="그래픽 53">
              <a:extLst>
                <a:ext uri="{FF2B5EF4-FFF2-40B4-BE49-F238E27FC236}">
                  <a16:creationId xmlns:a16="http://schemas.microsoft.com/office/drawing/2014/main" id="{89DA53FB-DA1E-49E7-BD68-F0EB85FCB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74833" y="2107188"/>
              <a:ext cx="138994" cy="138994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6302007-E369-4484-B9F8-710BD5C58CB2}"/>
                </a:ext>
              </a:extLst>
            </p:cNvPr>
            <p:cNvSpPr txBox="1"/>
            <p:nvPr/>
          </p:nvSpPr>
          <p:spPr>
            <a:xfrm>
              <a:off x="976396" y="2024930"/>
              <a:ext cx="8100542" cy="592470"/>
            </a:xfrm>
            <a:prstGeom prst="rect">
              <a:avLst/>
            </a:prstGeom>
            <a:noFill/>
          </p:spPr>
          <p:txBody>
            <a:bodyPr wrap="none" lIns="0" tIns="0" rIns="72000" bIns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즉</a:t>
              </a:r>
              <a:r>
                <a:rPr kumimoji="0" lang="en-US" altLang="ko-KR" b="1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직장 내 성희롱은 다양한 법령과 연관되어 있으므로 남녀고용평등법상 조사 실시</a:t>
              </a:r>
              <a:r>
                <a:rPr kumimoji="0" lang="en-US" altLang="ko-KR" b="1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예방조치</a:t>
              </a:r>
              <a:r>
                <a:rPr kumimoji="0" lang="en-US" altLang="ko-KR" b="1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발생시 조치 등 외에도 보다 넓은 관점에서의 관리와 대응이 필요함</a:t>
              </a:r>
              <a:r>
                <a:rPr kumimoji="0" lang="en-US" altLang="ko-KR" b="1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</p:txBody>
        </p:sp>
      </p:grp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40A73CDC-8174-42E2-808B-63006E2AA280}"/>
              </a:ext>
            </a:extLst>
          </p:cNvPr>
          <p:cNvGrpSpPr/>
          <p:nvPr/>
        </p:nvGrpSpPr>
        <p:grpSpPr>
          <a:xfrm>
            <a:off x="774833" y="3960307"/>
            <a:ext cx="8520113" cy="592470"/>
            <a:chOff x="774833" y="2024930"/>
            <a:chExt cx="8520113" cy="592470"/>
          </a:xfrm>
        </p:grpSpPr>
        <p:pic>
          <p:nvPicPr>
            <p:cNvPr id="57" name="그래픽 56">
              <a:extLst>
                <a:ext uri="{FF2B5EF4-FFF2-40B4-BE49-F238E27FC236}">
                  <a16:creationId xmlns:a16="http://schemas.microsoft.com/office/drawing/2014/main" id="{663533B3-AA18-47ED-99F4-B0F20313B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74833" y="2107188"/>
              <a:ext cx="138994" cy="138994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3953116-92BF-450E-91B6-0E5B9ADB550A}"/>
                </a:ext>
              </a:extLst>
            </p:cNvPr>
            <p:cNvSpPr txBox="1"/>
            <p:nvPr/>
          </p:nvSpPr>
          <p:spPr>
            <a:xfrm>
              <a:off x="976396" y="2024930"/>
              <a:ext cx="8318550" cy="592470"/>
            </a:xfrm>
            <a:prstGeom prst="rect">
              <a:avLst/>
            </a:prstGeom>
            <a:noFill/>
          </p:spPr>
          <p:txBody>
            <a:bodyPr wrap="none" lIns="0" tIns="0" rIns="72000" bIns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따라서 직장 내 성희롱과 관련하여 규정하고 있는 각 법령의 내용을 알고 이해하는 것이</a:t>
              </a:r>
              <a:endParaRPr kumimoji="0" lang="en-US" altLang="ko-KR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필요함</a:t>
              </a:r>
              <a:r>
                <a:rPr kumimoji="0" lang="en-US" altLang="ko-KR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095066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278" y="607258"/>
            <a:ext cx="7116372" cy="332399"/>
          </a:xfrm>
        </p:spPr>
        <p:txBody>
          <a:bodyPr/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Ⅱ.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+mj-ea"/>
              </a:rPr>
              <a:t>직장 내 성희롱 관련 실태 및 법령의 이해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78" y="380897"/>
            <a:ext cx="7116372" cy="138499"/>
          </a:xfrm>
        </p:spPr>
        <p:txBody>
          <a:bodyPr/>
          <a:lstStyle/>
          <a:p>
            <a:r>
              <a:rPr lang="ko-KR" altLang="en-US" dirty="0"/>
              <a:t>직장 내 성희롱 예방교육</a:t>
            </a: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DEDC56D4-73AF-4B0F-B5B5-0FDA0F468F0F}"/>
              </a:ext>
            </a:extLst>
          </p:cNvPr>
          <p:cNvGrpSpPr/>
          <p:nvPr/>
        </p:nvGrpSpPr>
        <p:grpSpPr>
          <a:xfrm>
            <a:off x="511969" y="1062311"/>
            <a:ext cx="8882062" cy="631408"/>
            <a:chOff x="506413" y="1062311"/>
            <a:chExt cx="8882062" cy="631408"/>
          </a:xfrm>
        </p:grpSpPr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82B29DD5-5DC0-4270-A8EF-110BE84311E7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pic>
          <p:nvPicPr>
            <p:cNvPr id="24" name="그래픽 23">
              <a:extLst>
                <a:ext uri="{FF2B5EF4-FFF2-40B4-BE49-F238E27FC236}">
                  <a16:creationId xmlns:a16="http://schemas.microsoft.com/office/drawing/2014/main" id="{6F28C71B-9E59-4AAB-BDFD-12D9C3ACE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1B9F960-B6C5-43A8-AF87-39BA77D685CE}"/>
                </a:ext>
              </a:extLst>
            </p:cNvPr>
            <p:cNvSpPr txBox="1"/>
            <p:nvPr/>
          </p:nvSpPr>
          <p:spPr>
            <a:xfrm>
              <a:off x="1218333" y="1316066"/>
              <a:ext cx="3391954" cy="30777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lvl="0">
                <a:defRPr/>
              </a:pPr>
              <a:r>
                <a: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 관련 법령의 이해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D95EA66-4665-47FC-8A24-C0F02996051F}"/>
                </a:ext>
              </a:extLst>
            </p:cNvPr>
            <p:cNvSpPr txBox="1"/>
            <p:nvPr/>
          </p:nvSpPr>
          <p:spPr>
            <a:xfrm>
              <a:off x="740351" y="106231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  <a:cs typeface="+mn-cs"/>
                </a:rPr>
                <a:t>2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25DF4707-D7F0-42F8-8FB1-9D973F596DF6}"/>
              </a:ext>
            </a:extLst>
          </p:cNvPr>
          <p:cNvGrpSpPr/>
          <p:nvPr/>
        </p:nvGrpSpPr>
        <p:grpSpPr>
          <a:xfrm>
            <a:off x="774833" y="2616675"/>
            <a:ext cx="8569238" cy="1338828"/>
            <a:chOff x="639939" y="2617487"/>
            <a:chExt cx="8569238" cy="1338828"/>
          </a:xfrm>
        </p:grpSpPr>
        <p:pic>
          <p:nvPicPr>
            <p:cNvPr id="65" name="그래픽 64">
              <a:extLst>
                <a:ext uri="{FF2B5EF4-FFF2-40B4-BE49-F238E27FC236}">
                  <a16:creationId xmlns:a16="http://schemas.microsoft.com/office/drawing/2014/main" id="{BA7381F9-4F8A-49BE-8608-39007E731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39939" y="2694516"/>
              <a:ext cx="138994" cy="138994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1F96970-9EEE-4427-B3DB-21540C7E1CA6}"/>
                </a:ext>
              </a:extLst>
            </p:cNvPr>
            <p:cNvSpPr txBox="1"/>
            <p:nvPr/>
          </p:nvSpPr>
          <p:spPr>
            <a:xfrm>
              <a:off x="841502" y="2617487"/>
              <a:ext cx="8367675" cy="133882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“직장 내 </a:t>
              </a:r>
              <a:r>
                <a:rPr kumimoji="0" lang="ko-KR" altLang="en-US" sz="1800" b="1" i="0" u="none" strike="noStrike" kern="0" cap="none" spc="-150" normalizeH="0" baseline="0" noProof="0" dirty="0" err="1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성희롱”이란</a:t>
              </a:r>
              <a:r>
                <a:rPr kumimoji="0" lang="ko-KR" altLang="en-US" sz="1800" b="1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</a:t>
              </a:r>
              <a:r>
                <a:rPr kumimoji="0" lang="ko-KR" altLang="en-US" sz="1800" b="1" i="0" u="none" strike="noStrike" kern="0" cap="none" spc="-15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사업주ㆍ상급자</a:t>
              </a:r>
              <a:r>
                <a:rPr kumimoji="0" lang="ko-KR" altLang="en-US" sz="1800" b="1" i="0" u="none" strike="noStrike" kern="0" cap="none" spc="-15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또는 근로자가 직장 내의 지위를 이용하거나 업무와</a:t>
              </a:r>
              <a:endParaRPr kumimoji="0" lang="en-US" altLang="ko-KR" sz="1800" b="1" i="0" u="none" strike="noStrike" kern="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0" cap="none" spc="-15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관련하여 다른 근로자에게 성적 언동 등으로 성적 굴욕감 또는 혐오감을 느끼게 하거나 성적</a:t>
              </a:r>
              <a:endParaRPr kumimoji="0" lang="en-US" altLang="ko-KR" sz="1800" b="1" i="0" u="none" strike="noStrike" kern="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0" cap="none" spc="-15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언동 또는 그 밖의 요구 등에 따르지 아니하였다는 이유로 근로조건 및 고용에서 불이익을</a:t>
              </a:r>
              <a:endParaRPr kumimoji="0" lang="en-US" altLang="ko-KR" sz="1800" b="1" i="0" u="none" strike="noStrike" kern="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0" cap="none" spc="-15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주는 것</a:t>
              </a:r>
              <a:r>
                <a:rPr kumimoji="0" lang="ko-KR" altLang="en-US" sz="1800" b="1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을 말함</a:t>
              </a:r>
            </a:p>
          </p:txBody>
        </p:sp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677AA4F0-636F-49CA-AE72-F5FA706630F6}"/>
              </a:ext>
            </a:extLst>
          </p:cNvPr>
          <p:cNvGrpSpPr/>
          <p:nvPr/>
        </p:nvGrpSpPr>
        <p:grpSpPr>
          <a:xfrm>
            <a:off x="503948" y="1978748"/>
            <a:ext cx="8767423" cy="422110"/>
            <a:chOff x="693902" y="2001050"/>
            <a:chExt cx="8767423" cy="422110"/>
          </a:xfrm>
        </p:grpSpPr>
        <p:sp>
          <p:nvSpPr>
            <p:cNvPr id="50" name="사각형: 둥근 위쪽 모서리 49">
              <a:extLst>
                <a:ext uri="{FF2B5EF4-FFF2-40B4-BE49-F238E27FC236}">
                  <a16:creationId xmlns:a16="http://schemas.microsoft.com/office/drawing/2014/main" id="{E3C73235-51F4-4611-AB44-1984118F49C1}"/>
                </a:ext>
              </a:extLst>
            </p:cNvPr>
            <p:cNvSpPr/>
            <p:nvPr/>
          </p:nvSpPr>
          <p:spPr>
            <a:xfrm rot="16200000">
              <a:off x="4866559" y="-2171607"/>
              <a:ext cx="422110" cy="8767423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69000">
                  <a:srgbClr val="E5F1F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9DD1DD5-BD94-4ADB-B62D-6A02B841C422}"/>
                </a:ext>
              </a:extLst>
            </p:cNvPr>
            <p:cNvSpPr txBox="1"/>
            <p:nvPr/>
          </p:nvSpPr>
          <p:spPr>
            <a:xfrm>
              <a:off x="1151761" y="2058217"/>
              <a:ext cx="3026470" cy="307777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1200" cap="none" spc="-20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064BBA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직장 내 성희롱의 개념과 금지</a:t>
              </a:r>
            </a:p>
          </p:txBody>
        </p:sp>
        <p:grpSp>
          <p:nvGrpSpPr>
            <p:cNvPr id="59" name="그룹 58">
              <a:extLst>
                <a:ext uri="{FF2B5EF4-FFF2-40B4-BE49-F238E27FC236}">
                  <a16:creationId xmlns:a16="http://schemas.microsoft.com/office/drawing/2014/main" id="{B406475B-65A8-4A91-B10E-2C91C135B190}"/>
                </a:ext>
              </a:extLst>
            </p:cNvPr>
            <p:cNvGrpSpPr/>
            <p:nvPr/>
          </p:nvGrpSpPr>
          <p:grpSpPr>
            <a:xfrm>
              <a:off x="729932" y="2035969"/>
              <a:ext cx="352272" cy="352272"/>
              <a:chOff x="729932" y="2035969"/>
              <a:chExt cx="352272" cy="352272"/>
            </a:xfrm>
          </p:grpSpPr>
          <p:sp>
            <p:nvSpPr>
              <p:cNvPr id="61" name="타원 60">
                <a:extLst>
                  <a:ext uri="{FF2B5EF4-FFF2-40B4-BE49-F238E27FC236}">
                    <a16:creationId xmlns:a16="http://schemas.microsoft.com/office/drawing/2014/main" id="{07EE665C-E511-439D-AD26-9817ADCB5F6C}"/>
                  </a:ext>
                </a:extLst>
              </p:cNvPr>
              <p:cNvSpPr/>
              <p:nvPr/>
            </p:nvSpPr>
            <p:spPr>
              <a:xfrm>
                <a:off x="729932" y="2035969"/>
                <a:ext cx="352272" cy="352272"/>
              </a:xfrm>
              <a:prstGeom prst="ellipse">
                <a:avLst/>
              </a:prstGeom>
              <a:solidFill>
                <a:srgbClr val="224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62" name="Freeform 5">
                <a:extLst>
                  <a:ext uri="{FF2B5EF4-FFF2-40B4-BE49-F238E27FC236}">
                    <a16:creationId xmlns:a16="http://schemas.microsoft.com/office/drawing/2014/main" id="{55B62A18-D0F4-444D-AA13-2CF5E3F039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6773" y="2123044"/>
                <a:ext cx="178590" cy="178124"/>
              </a:xfrm>
              <a:custGeom>
                <a:avLst/>
                <a:gdLst>
                  <a:gd name="T0" fmla="*/ 119 w 158"/>
                  <a:gd name="T1" fmla="*/ 25 h 158"/>
                  <a:gd name="T2" fmla="*/ 26 w 158"/>
                  <a:gd name="T3" fmla="*/ 25 h 158"/>
                  <a:gd name="T4" fmla="*/ 26 w 158"/>
                  <a:gd name="T5" fmla="*/ 119 h 158"/>
                  <a:gd name="T6" fmla="*/ 110 w 158"/>
                  <a:gd name="T7" fmla="*/ 126 h 158"/>
                  <a:gd name="T8" fmla="*/ 136 w 158"/>
                  <a:gd name="T9" fmla="*/ 153 h 158"/>
                  <a:gd name="T10" fmla="*/ 154 w 158"/>
                  <a:gd name="T11" fmla="*/ 153 h 158"/>
                  <a:gd name="T12" fmla="*/ 154 w 158"/>
                  <a:gd name="T13" fmla="*/ 136 h 158"/>
                  <a:gd name="T14" fmla="*/ 127 w 158"/>
                  <a:gd name="T15" fmla="*/ 109 h 158"/>
                  <a:gd name="T16" fmla="*/ 119 w 158"/>
                  <a:gd name="T17" fmla="*/ 25 h 158"/>
                  <a:gd name="T18" fmla="*/ 102 w 158"/>
                  <a:gd name="T19" fmla="*/ 101 h 158"/>
                  <a:gd name="T20" fmla="*/ 43 w 158"/>
                  <a:gd name="T21" fmla="*/ 101 h 158"/>
                  <a:gd name="T22" fmla="*/ 43 w 158"/>
                  <a:gd name="T23" fmla="*/ 43 h 158"/>
                  <a:gd name="T24" fmla="*/ 102 w 158"/>
                  <a:gd name="T25" fmla="*/ 43 h 158"/>
                  <a:gd name="T26" fmla="*/ 102 w 158"/>
                  <a:gd name="T27" fmla="*/ 101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8" h="158">
                    <a:moveTo>
                      <a:pt x="119" y="25"/>
                    </a:moveTo>
                    <a:cubicBezTo>
                      <a:pt x="93" y="0"/>
                      <a:pt x="51" y="0"/>
                      <a:pt x="26" y="25"/>
                    </a:cubicBezTo>
                    <a:cubicBezTo>
                      <a:pt x="0" y="51"/>
                      <a:pt x="0" y="93"/>
                      <a:pt x="26" y="119"/>
                    </a:cubicBezTo>
                    <a:cubicBezTo>
                      <a:pt x="49" y="141"/>
                      <a:pt x="84" y="144"/>
                      <a:pt x="110" y="126"/>
                    </a:cubicBezTo>
                    <a:cubicBezTo>
                      <a:pt x="136" y="153"/>
                      <a:pt x="136" y="153"/>
                      <a:pt x="136" y="153"/>
                    </a:cubicBezTo>
                    <a:cubicBezTo>
                      <a:pt x="141" y="158"/>
                      <a:pt x="149" y="158"/>
                      <a:pt x="154" y="153"/>
                    </a:cubicBezTo>
                    <a:cubicBezTo>
                      <a:pt x="158" y="148"/>
                      <a:pt x="158" y="141"/>
                      <a:pt x="154" y="136"/>
                    </a:cubicBezTo>
                    <a:cubicBezTo>
                      <a:pt x="127" y="109"/>
                      <a:pt x="127" y="109"/>
                      <a:pt x="127" y="109"/>
                    </a:cubicBezTo>
                    <a:cubicBezTo>
                      <a:pt x="144" y="84"/>
                      <a:pt x="142" y="48"/>
                      <a:pt x="119" y="25"/>
                    </a:cubicBezTo>
                    <a:close/>
                    <a:moveTo>
                      <a:pt x="102" y="101"/>
                    </a:moveTo>
                    <a:cubicBezTo>
                      <a:pt x="86" y="118"/>
                      <a:pt x="59" y="118"/>
                      <a:pt x="43" y="101"/>
                    </a:cubicBezTo>
                    <a:cubicBezTo>
                      <a:pt x="27" y="85"/>
                      <a:pt x="27" y="59"/>
                      <a:pt x="43" y="43"/>
                    </a:cubicBezTo>
                    <a:cubicBezTo>
                      <a:pt x="59" y="26"/>
                      <a:pt x="86" y="26"/>
                      <a:pt x="102" y="43"/>
                    </a:cubicBezTo>
                    <a:cubicBezTo>
                      <a:pt x="118" y="59"/>
                      <a:pt x="118" y="85"/>
                      <a:pt x="102" y="10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</p:grp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579FDC81-E0E1-4439-B6CF-CA3286F2287F}"/>
              </a:ext>
            </a:extLst>
          </p:cNvPr>
          <p:cNvGrpSpPr/>
          <p:nvPr/>
        </p:nvGrpSpPr>
        <p:grpSpPr>
          <a:xfrm>
            <a:off x="774833" y="4191475"/>
            <a:ext cx="8703891" cy="2485296"/>
            <a:chOff x="639939" y="2617487"/>
            <a:chExt cx="8703891" cy="2485296"/>
          </a:xfrm>
        </p:grpSpPr>
        <p:pic>
          <p:nvPicPr>
            <p:cNvPr id="31" name="그래픽 30">
              <a:extLst>
                <a:ext uri="{FF2B5EF4-FFF2-40B4-BE49-F238E27FC236}">
                  <a16:creationId xmlns:a16="http://schemas.microsoft.com/office/drawing/2014/main" id="{755EFAF6-18C0-494D-B064-328149A77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39939" y="2694516"/>
              <a:ext cx="138994" cy="138994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2F707F7-8DD0-4DC7-B0DF-AEFE33D8CCAF}"/>
                </a:ext>
              </a:extLst>
            </p:cNvPr>
            <p:cNvSpPr txBox="1"/>
            <p:nvPr/>
          </p:nvSpPr>
          <p:spPr>
            <a:xfrm>
              <a:off x="841502" y="2617487"/>
              <a:ext cx="8502328" cy="2485296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lvl="0">
                <a:spcBef>
                  <a:spcPts val="300"/>
                </a:spcBef>
                <a:defRPr/>
              </a:pPr>
              <a:r>
                <a:rPr lang="ko-KR" altLang="en-US" b="1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</a:rPr>
                <a:t>남녀고용평등법은 ‘</a:t>
              </a:r>
              <a:r>
                <a:rPr lang="ko-KR" altLang="en-US" b="1" kern="0" spc="-100" dirty="0"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</a:rPr>
                <a:t>모든 사업 또는 사업장’</a:t>
              </a:r>
              <a:r>
                <a:rPr lang="en-US" altLang="ko-KR" kern="0" spc="-100" dirty="0"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</a:rPr>
                <a:t>(5</a:t>
              </a:r>
              <a:r>
                <a:rPr lang="ko-KR" altLang="en-US" kern="0" spc="-100" dirty="0"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</a:rPr>
                <a:t>인 미만 포함</a:t>
              </a:r>
              <a:r>
                <a:rPr lang="en-US" altLang="ko-KR" kern="0" spc="-100" dirty="0"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</a:rPr>
                <a:t>)</a:t>
              </a:r>
              <a:r>
                <a:rPr lang="ko-KR" altLang="en-US" b="1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</a:rPr>
                <a:t>에서 고용과 관련하여</a:t>
              </a:r>
              <a:endParaRPr lang="en-US" altLang="ko-KR" b="1" kern="0" spc="-10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latin typeface="Century Gothic" panose="020B0502020202020204" pitchFamily="34" charset="0"/>
              </a:endParaRPr>
            </a:p>
            <a:p>
              <a:pPr lvl="0">
                <a:spcBef>
                  <a:spcPts val="300"/>
                </a:spcBef>
                <a:defRPr/>
              </a:pPr>
              <a:r>
                <a:rPr lang="ko-KR" altLang="en-US" b="1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</a:rPr>
                <a:t>발생하는 직장 내 성희롱을 금지하고 있으며</a:t>
              </a:r>
              <a:r>
                <a:rPr lang="en-US" altLang="ko-KR" b="1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</a:rPr>
                <a:t>, </a:t>
              </a:r>
              <a:r>
                <a:rPr lang="ko-KR" altLang="en-US" b="1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</a:rPr>
                <a:t>직장 내 성희롱 행위</a:t>
              </a:r>
              <a:r>
                <a:rPr lang="en-US" altLang="ko-KR" b="1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</a:rPr>
                <a:t> </a:t>
              </a:r>
              <a:r>
                <a:rPr lang="ko-KR" altLang="en-US" b="1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</a:rPr>
                <a:t>주체를 </a:t>
              </a:r>
              <a:r>
                <a:rPr lang="ko-KR" altLang="en-US" b="1" kern="0" spc="-100" dirty="0"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</a:rPr>
                <a:t>‘사업주</a:t>
              </a:r>
              <a:r>
                <a:rPr lang="en-US" altLang="ko-KR" b="1" kern="0" spc="-100" dirty="0"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</a:rPr>
                <a:t>, </a:t>
              </a:r>
              <a:r>
                <a:rPr lang="ko-KR" altLang="en-US" b="1" kern="0" spc="-100" dirty="0"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</a:rPr>
                <a:t>상급자</a:t>
              </a:r>
              <a:r>
                <a:rPr lang="en-US" altLang="ko-KR" b="1" kern="0" spc="-100" dirty="0"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</a:rPr>
                <a:t>, </a:t>
              </a:r>
            </a:p>
            <a:p>
              <a:pPr lvl="0">
                <a:spcBef>
                  <a:spcPts val="300"/>
                </a:spcBef>
                <a:defRPr/>
              </a:pPr>
              <a:r>
                <a:rPr lang="ko-KR" altLang="en-US" b="1" kern="0" spc="-100" dirty="0"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</a:rPr>
                <a:t>근로자</a:t>
              </a:r>
              <a:r>
                <a:rPr lang="ko-KR" altLang="en-US" b="1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</a:rPr>
                <a:t>’ 로 규정</a:t>
              </a:r>
              <a:endParaRPr lang="en-US" altLang="ko-KR" b="1" kern="0" spc="-10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latin typeface="Century Gothic" panose="020B0502020202020204" pitchFamily="34" charset="0"/>
              </a:endParaRPr>
            </a:p>
            <a:p>
              <a:pPr lvl="0">
                <a:spcBef>
                  <a:spcPts val="300"/>
                </a:spcBef>
                <a:defRPr/>
              </a:pPr>
              <a:endParaRPr lang="en-US" altLang="ko-KR" b="1" kern="0" spc="-10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latin typeface="Century Gothic" panose="020B0502020202020204" pitchFamily="34" charset="0"/>
              </a:endParaRPr>
            </a:p>
            <a:p>
              <a:pPr lvl="0">
                <a:spcBef>
                  <a:spcPts val="300"/>
                </a:spcBef>
                <a:defRPr/>
              </a:pPr>
              <a:r>
                <a:rPr lang="ko-KR" altLang="en-US" b="1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</a:rPr>
                <a:t>비교개념으로 「</a:t>
              </a:r>
              <a:r>
                <a:rPr lang="ko-KR" altLang="en-US" b="1" kern="0" spc="-100" dirty="0" err="1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</a:rPr>
                <a:t>양성평등기본법」과</a:t>
              </a:r>
              <a:r>
                <a:rPr lang="ko-KR" altLang="en-US" b="1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</a:rPr>
                <a:t> 「</a:t>
              </a:r>
              <a:r>
                <a:rPr lang="ko-KR" altLang="en-US" b="1" kern="0" spc="-100" dirty="0" err="1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</a:rPr>
                <a:t>국가인권위원회법」에서는</a:t>
              </a:r>
              <a:r>
                <a:rPr lang="ko-KR" altLang="en-US" b="1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</a:rPr>
                <a:t> ‘</a:t>
              </a:r>
              <a:r>
                <a:rPr lang="ko-KR" altLang="en-US" b="1" kern="0" spc="-100" dirty="0" err="1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</a:rPr>
                <a:t>성희롱’을</a:t>
              </a:r>
              <a:r>
                <a:rPr lang="ko-KR" altLang="en-US" b="1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</a:rPr>
                <a:t> 정의하면서</a:t>
              </a:r>
              <a:endParaRPr lang="en-US" altLang="ko-KR" b="1" kern="0" spc="-10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latin typeface="Century Gothic" panose="020B0502020202020204" pitchFamily="34" charset="0"/>
              </a:endParaRPr>
            </a:p>
            <a:p>
              <a:pPr lvl="0">
                <a:spcBef>
                  <a:spcPts val="300"/>
                </a:spcBef>
                <a:defRPr/>
              </a:pPr>
              <a:r>
                <a:rPr lang="ko-KR" altLang="en-US" b="1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</a:rPr>
                <a:t>그 적용범위를 고용관계에 한정하지 않고</a:t>
              </a:r>
              <a:r>
                <a:rPr lang="en-US" altLang="ko-KR" b="1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</a:rPr>
                <a:t>, </a:t>
              </a:r>
              <a:r>
                <a:rPr lang="ko-KR" altLang="en-US" b="1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</a:rPr>
                <a:t>일반사업장 뿐만 아니라 공공기관에도</a:t>
              </a:r>
              <a:endParaRPr lang="en-US" altLang="ko-KR" b="1" kern="0" spc="-10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latin typeface="Century Gothic" panose="020B0502020202020204" pitchFamily="34" charset="0"/>
              </a:endParaRPr>
            </a:p>
            <a:p>
              <a:pPr lvl="0">
                <a:spcBef>
                  <a:spcPts val="300"/>
                </a:spcBef>
                <a:defRPr/>
              </a:pPr>
              <a:r>
                <a:rPr lang="ko-KR" altLang="en-US" b="1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</a:rPr>
                <a:t>적용되도록 하여 피해 상대방을 근로자에 국한하지 않고 있음</a:t>
              </a:r>
              <a:r>
                <a:rPr lang="en-US" altLang="ko-KR" b="1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</a:rPr>
                <a:t>.</a:t>
              </a:r>
            </a:p>
            <a:p>
              <a:pPr lvl="0">
                <a:spcBef>
                  <a:spcPts val="300"/>
                </a:spcBef>
                <a:defRPr/>
              </a:pPr>
              <a:endParaRPr lang="ko-KR" altLang="en-US" b="1" kern="0" spc="-10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7" name="그래픽 26">
            <a:extLst>
              <a:ext uri="{FF2B5EF4-FFF2-40B4-BE49-F238E27FC236}">
                <a16:creationId xmlns:a16="http://schemas.microsoft.com/office/drawing/2014/main" id="{2BC226B6-4B2F-4943-9ACD-6EC0782B0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74833" y="5472817"/>
            <a:ext cx="138994" cy="13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7291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278" y="607258"/>
            <a:ext cx="7116372" cy="332399"/>
          </a:xfrm>
        </p:spPr>
        <p:txBody>
          <a:bodyPr/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Ⅱ.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+mj-ea"/>
              </a:rPr>
              <a:t>직장 내 성희롱 관련 실태 및 법령의 이해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78" y="380897"/>
            <a:ext cx="7116372" cy="138499"/>
          </a:xfrm>
        </p:spPr>
        <p:txBody>
          <a:bodyPr/>
          <a:lstStyle/>
          <a:p>
            <a:r>
              <a:rPr lang="ko-KR" altLang="en-US" dirty="0"/>
              <a:t>직장 내 성희롱 예방교육</a:t>
            </a: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A2D0A291-2C5C-4684-9E50-95D9AEF78BFF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25" name="사각형: 둥근 모서리 24">
              <a:extLst>
                <a:ext uri="{FF2B5EF4-FFF2-40B4-BE49-F238E27FC236}">
                  <a16:creationId xmlns:a16="http://schemas.microsoft.com/office/drawing/2014/main" id="{5C410426-ED05-400A-920E-C750F903D0EE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26" name="그래픽 25">
              <a:extLst>
                <a:ext uri="{FF2B5EF4-FFF2-40B4-BE49-F238E27FC236}">
                  <a16:creationId xmlns:a16="http://schemas.microsoft.com/office/drawing/2014/main" id="{D289FF63-DD8C-49D2-A964-9993FB0A3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3B5DB36-0650-4F8A-9884-35EB7C219A9A}"/>
                </a:ext>
              </a:extLst>
            </p:cNvPr>
            <p:cNvSpPr txBox="1"/>
            <p:nvPr/>
          </p:nvSpPr>
          <p:spPr>
            <a:xfrm>
              <a:off x="1218333" y="1331455"/>
              <a:ext cx="3034485" cy="2769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lvl="0">
                <a:defRPr/>
              </a:pPr>
              <a:r>
                <a:rPr lang="ko-KR" altLang="en-US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 관련 법령의 이해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8C75476-8D59-4967-8B82-6139568957CC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2200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2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50018C7F-D2F4-4CF3-9453-282E8C2BE005}"/>
              </a:ext>
            </a:extLst>
          </p:cNvPr>
          <p:cNvGrpSpPr/>
          <p:nvPr/>
        </p:nvGrpSpPr>
        <p:grpSpPr>
          <a:xfrm>
            <a:off x="622433" y="1950489"/>
            <a:ext cx="8675605" cy="1718419"/>
            <a:chOff x="774833" y="2038182"/>
            <a:chExt cx="8675605" cy="1718419"/>
          </a:xfrm>
        </p:grpSpPr>
        <p:pic>
          <p:nvPicPr>
            <p:cNvPr id="31" name="그래픽 30">
              <a:extLst>
                <a:ext uri="{FF2B5EF4-FFF2-40B4-BE49-F238E27FC236}">
                  <a16:creationId xmlns:a16="http://schemas.microsoft.com/office/drawing/2014/main" id="{9FB5CB8B-BC06-4236-9007-749D51E00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74833" y="2107188"/>
              <a:ext cx="138994" cy="138994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82EA67D-EC05-48E9-96B0-25D91F9858CC}"/>
                </a:ext>
              </a:extLst>
            </p:cNvPr>
            <p:cNvSpPr txBox="1"/>
            <p:nvPr/>
          </p:nvSpPr>
          <p:spPr>
            <a:xfrm>
              <a:off x="976396" y="2038182"/>
              <a:ext cx="8474042" cy="1718419"/>
            </a:xfrm>
            <a:prstGeom prst="rect">
              <a:avLst/>
            </a:prstGeom>
            <a:noFill/>
          </p:spPr>
          <p:txBody>
            <a:bodyPr wrap="none" lIns="0" tIns="0" rIns="72000" bIns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사업주는 직장 내 성희롱을 예방하고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근로자가 안전한 근로환경에서 일할 수 있는 여건</a:t>
              </a:r>
              <a:endParaRPr kumimoji="0" lang="en-US" altLang="ko-KR" b="1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조성을 위하여 직장 내 성희롱 예방교육을 실시하여야 함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 </a:t>
              </a:r>
            </a:p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6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</a:t>
              </a:r>
              <a:r>
                <a:rPr kumimoji="0" lang="en-US" altLang="ko-KR" sz="1600" i="0" u="none" strike="noStrike" kern="0" cap="none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1999. 2. 8.</a:t>
              </a:r>
              <a:r>
                <a:rPr kumimoji="0" lang="en-US" altLang="ko-KR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</a:t>
              </a: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「</a:t>
              </a:r>
              <a:r>
                <a:rPr kumimoji="0" lang="ko-KR" altLang="en-US" sz="1600" i="0" u="none" strike="noStrike" kern="0" cap="none" spc="-100" normalizeH="0" noProof="0" dirty="0" err="1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남녀고용평등법」개정으로</a:t>
              </a: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직장 내 성희롱 예방교육 제도가 도입</a:t>
              </a:r>
            </a:p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</a:t>
              </a:r>
              <a:r>
                <a:rPr kumimoji="0" lang="en-US" altLang="ko-KR" sz="1600" i="0" u="none" strike="noStrike" kern="0" cap="none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2014. 1. 14.</a:t>
              </a:r>
              <a:r>
                <a:rPr kumimoji="0" lang="en-US" altLang="ko-KR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</a:t>
              </a: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성희롱 예방교육 대상에 ‘</a:t>
              </a:r>
              <a:r>
                <a:rPr kumimoji="0" lang="ko-KR" altLang="en-US" sz="1600" i="0" u="none" strike="noStrike" kern="0" cap="none" spc="-100" normalizeH="0" noProof="0" dirty="0" err="1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사업주’가</a:t>
              </a: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포함</a:t>
              </a:r>
            </a:p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</a:t>
              </a:r>
              <a:r>
                <a:rPr kumimoji="0" lang="en-US" altLang="ko-KR" sz="1600" i="0" u="none" strike="noStrike" kern="0" cap="none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2018. 5. 29.</a:t>
              </a:r>
              <a:r>
                <a:rPr kumimoji="0" lang="en-US" altLang="ko-KR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</a:t>
              </a: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성희롱 예방교육의 내용을 근로자가 자유롭게 열람할 수 있는 장소에 항상 게시하거나</a:t>
              </a:r>
              <a:endParaRPr kumimoji="0" lang="en-US" altLang="ko-KR" sz="1600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R="0" lvl="0" indent="96838" algn="l" defTabSz="4572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갖추어 두도록 함</a:t>
              </a:r>
              <a:r>
                <a:rPr kumimoji="0" lang="en-US" altLang="ko-KR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E82D4F18-4622-4726-8A33-19CC9F498E00}"/>
              </a:ext>
            </a:extLst>
          </p:cNvPr>
          <p:cNvGrpSpPr/>
          <p:nvPr/>
        </p:nvGrpSpPr>
        <p:grpSpPr>
          <a:xfrm>
            <a:off x="622433" y="3956641"/>
            <a:ext cx="8791021" cy="2377574"/>
            <a:chOff x="774833" y="2038182"/>
            <a:chExt cx="8791021" cy="2377574"/>
          </a:xfrm>
        </p:grpSpPr>
        <p:pic>
          <p:nvPicPr>
            <p:cNvPr id="34" name="그래픽 33">
              <a:extLst>
                <a:ext uri="{FF2B5EF4-FFF2-40B4-BE49-F238E27FC236}">
                  <a16:creationId xmlns:a16="http://schemas.microsoft.com/office/drawing/2014/main" id="{5C43981B-C6D7-4A6F-9A91-869C60119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74833" y="2107188"/>
              <a:ext cx="138994" cy="13899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85F7119-F2FA-4405-8A12-75DA452521ED}"/>
                </a:ext>
              </a:extLst>
            </p:cNvPr>
            <p:cNvSpPr txBox="1"/>
            <p:nvPr/>
          </p:nvSpPr>
          <p:spPr>
            <a:xfrm>
              <a:off x="976396" y="2038182"/>
              <a:ext cx="8589458" cy="2377574"/>
            </a:xfrm>
            <a:prstGeom prst="rect">
              <a:avLst/>
            </a:prstGeom>
            <a:noFill/>
          </p:spPr>
          <p:txBody>
            <a:bodyPr wrap="none" lIns="0" tIns="0" rIns="72000" bIns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직장 내 성희롱 예방교육의 실시 의무자는 ‘</a:t>
              </a:r>
              <a:r>
                <a:rPr kumimoji="0" lang="ko-KR" altLang="en-US" b="1" i="0" u="none" strike="noStrike" kern="0" cap="none" spc="-100" normalizeH="0" noProof="0" dirty="0" err="1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사업주’이며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연 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1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회 이상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아래 내용을 포함하여</a:t>
              </a:r>
              <a:endParaRPr lang="en-US" altLang="ko-KR" b="1" kern="0" spc="-10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맑은 고딕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실시하여야 함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 </a:t>
              </a:r>
            </a:p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① 직장 내 성희롱에 관한 법령</a:t>
              </a:r>
            </a:p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② 해당 사업장 성희롱 발생시 처리 절차와 조치 기준</a:t>
              </a:r>
            </a:p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③ 해당 사업장 직장 내 성희롱 피해 근로자의 고충상담 및 구제 절차</a:t>
              </a:r>
            </a:p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④ 그 밖에 직장 내 성희롱 예방에 필요한 사항</a:t>
              </a:r>
              <a:endParaRPr kumimoji="0" lang="en-US" altLang="ko-KR" sz="1600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ko-KR" altLang="en-US" sz="1600" b="1" kern="0" spc="-100" dirty="0">
                  <a:gradFill>
                    <a:gsLst>
                      <a:gs pos="100000">
                        <a:srgbClr val="007EF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교육 실시 증빙자료 구비</a:t>
              </a:r>
            </a:p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ko-KR" altLang="en-US" sz="1600" b="1" kern="0" spc="-100" dirty="0">
                  <a:gradFill>
                    <a:gsLst>
                      <a:gs pos="100000">
                        <a:srgbClr val="007EF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예방교육자료</a:t>
              </a:r>
              <a:r>
                <a:rPr lang="en-US" altLang="ko-KR" sz="1600" b="1" kern="0" spc="-100" dirty="0">
                  <a:gradFill>
                    <a:gsLst>
                      <a:gs pos="100000">
                        <a:srgbClr val="007EF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, </a:t>
              </a:r>
              <a:r>
                <a:rPr lang="ko-KR" altLang="en-US" sz="1600" b="1" kern="0" spc="-100" dirty="0">
                  <a:gradFill>
                    <a:gsLst>
                      <a:gs pos="100000">
                        <a:srgbClr val="007EF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직장 내 성희롱 예방지침 등 사업장 게시 등으로 근로자 홍보 </a:t>
              </a:r>
              <a:endParaRPr kumimoji="0" lang="ko-KR" altLang="en-US" sz="1600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srgbClr val="007EF0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888608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D608D641-3AD9-4E48-B152-F79AAA1C58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93" b="16749"/>
          <a:stretch/>
        </p:blipFill>
        <p:spPr>
          <a:xfrm>
            <a:off x="7154567" y="4611189"/>
            <a:ext cx="2808583" cy="2246812"/>
          </a:xfrm>
          <a:prstGeom prst="rect">
            <a:avLst/>
          </a:prstGeom>
        </p:spPr>
      </p:pic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278" y="607258"/>
            <a:ext cx="7116372" cy="332399"/>
          </a:xfrm>
        </p:spPr>
        <p:txBody>
          <a:bodyPr/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Ⅱ.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+mj-ea"/>
              </a:rPr>
              <a:t>직장 내 성희롱 관련 실태 및 법령의 이해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78" y="380897"/>
            <a:ext cx="7116372" cy="138499"/>
          </a:xfrm>
        </p:spPr>
        <p:txBody>
          <a:bodyPr/>
          <a:lstStyle/>
          <a:p>
            <a:r>
              <a:rPr lang="ko-KR" altLang="en-US" dirty="0"/>
              <a:t>직장 내 성희롱 예방교육</a:t>
            </a:r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152977BF-1555-4516-80FB-841A824A228F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43" name="사각형: 둥근 모서리 42">
              <a:extLst>
                <a:ext uri="{FF2B5EF4-FFF2-40B4-BE49-F238E27FC236}">
                  <a16:creationId xmlns:a16="http://schemas.microsoft.com/office/drawing/2014/main" id="{D79AD481-E306-4ABE-BAA9-314E3B3FCD9B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44" name="그래픽 43">
              <a:extLst>
                <a:ext uri="{FF2B5EF4-FFF2-40B4-BE49-F238E27FC236}">
                  <a16:creationId xmlns:a16="http://schemas.microsoft.com/office/drawing/2014/main" id="{9C34D806-1FF5-4816-A60D-8B8090B18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78B81BF-65BF-4796-B8AC-AC33F6869434}"/>
                </a:ext>
              </a:extLst>
            </p:cNvPr>
            <p:cNvSpPr txBox="1"/>
            <p:nvPr/>
          </p:nvSpPr>
          <p:spPr>
            <a:xfrm>
              <a:off x="1218333" y="1331455"/>
              <a:ext cx="3034485" cy="2769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lvl="0">
                <a:defRPr/>
              </a:pPr>
              <a:r>
                <a:rPr lang="ko-KR" altLang="en-US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 관련 법령의 이해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4FB7987-3F34-45FD-B3D2-6755D6D02953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2200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2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5A625371-0F02-473D-BE17-6CAB3F1920D3}"/>
              </a:ext>
            </a:extLst>
          </p:cNvPr>
          <p:cNvGrpSpPr/>
          <p:nvPr/>
        </p:nvGrpSpPr>
        <p:grpSpPr>
          <a:xfrm>
            <a:off x="774833" y="2626835"/>
            <a:ext cx="8889839" cy="261610"/>
            <a:chOff x="639939" y="2627647"/>
            <a:chExt cx="8889839" cy="261610"/>
          </a:xfrm>
        </p:grpSpPr>
        <p:pic>
          <p:nvPicPr>
            <p:cNvPr id="48" name="그래픽 47">
              <a:extLst>
                <a:ext uri="{FF2B5EF4-FFF2-40B4-BE49-F238E27FC236}">
                  <a16:creationId xmlns:a16="http://schemas.microsoft.com/office/drawing/2014/main" id="{A5E803F2-55BE-4DBC-A1FE-4D9C0CAE7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639939" y="2694516"/>
              <a:ext cx="138994" cy="138994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98A3056-4606-43D1-896F-01D549888AC4}"/>
                </a:ext>
              </a:extLst>
            </p:cNvPr>
            <p:cNvSpPr txBox="1"/>
            <p:nvPr/>
          </p:nvSpPr>
          <p:spPr>
            <a:xfrm>
              <a:off x="841502" y="2627647"/>
              <a:ext cx="8688276" cy="26161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사업장에서 직장 내 성희롱이 발생한 경우 </a:t>
              </a: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피해근로자 외 제</a:t>
              </a:r>
              <a:r>
                <a:rPr kumimoji="0" lang="en-US" altLang="ko-KR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3</a:t>
              </a: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자 등 누구든지 </a:t>
              </a: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사업주에게 신고가능</a:t>
              </a:r>
              <a:endParaRPr kumimoji="0" lang="ko-KR" altLang="en-US" sz="1700" i="0" u="none" strike="noStrike" kern="0" cap="none" spc="-12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</p:txBody>
        </p:sp>
      </p:grp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29DF1342-6907-44E8-8B75-68C99C07B4C5}"/>
              </a:ext>
            </a:extLst>
          </p:cNvPr>
          <p:cNvGrpSpPr/>
          <p:nvPr/>
        </p:nvGrpSpPr>
        <p:grpSpPr>
          <a:xfrm>
            <a:off x="503948" y="1978748"/>
            <a:ext cx="8767423" cy="422110"/>
            <a:chOff x="693902" y="2001050"/>
            <a:chExt cx="8767423" cy="422110"/>
          </a:xfrm>
        </p:grpSpPr>
        <p:sp>
          <p:nvSpPr>
            <p:cNvPr id="51" name="사각형: 둥근 위쪽 모서리 50">
              <a:extLst>
                <a:ext uri="{FF2B5EF4-FFF2-40B4-BE49-F238E27FC236}">
                  <a16:creationId xmlns:a16="http://schemas.microsoft.com/office/drawing/2014/main" id="{5FD66A46-FAAE-4307-8A50-3D309FA7C942}"/>
                </a:ext>
              </a:extLst>
            </p:cNvPr>
            <p:cNvSpPr/>
            <p:nvPr/>
          </p:nvSpPr>
          <p:spPr>
            <a:xfrm rot="16200000">
              <a:off x="4866559" y="-2171607"/>
              <a:ext cx="422110" cy="8767423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69000">
                  <a:srgbClr val="E5F1F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627FD6D-A307-4101-91E6-E1DB998327A5}"/>
                </a:ext>
              </a:extLst>
            </p:cNvPr>
            <p:cNvSpPr txBox="1"/>
            <p:nvPr/>
          </p:nvSpPr>
          <p:spPr>
            <a:xfrm>
              <a:off x="1151761" y="2058217"/>
              <a:ext cx="3321422" cy="307777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1200" cap="none" spc="-20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064BBA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직장 내 성희롱 발생 시 조사의무</a:t>
              </a:r>
            </a:p>
          </p:txBody>
        </p:sp>
        <p:grpSp>
          <p:nvGrpSpPr>
            <p:cNvPr id="53" name="그룹 52">
              <a:extLst>
                <a:ext uri="{FF2B5EF4-FFF2-40B4-BE49-F238E27FC236}">
                  <a16:creationId xmlns:a16="http://schemas.microsoft.com/office/drawing/2014/main" id="{3D99BF71-A4E7-46BE-95D3-BE38A3D59A91}"/>
                </a:ext>
              </a:extLst>
            </p:cNvPr>
            <p:cNvGrpSpPr/>
            <p:nvPr/>
          </p:nvGrpSpPr>
          <p:grpSpPr>
            <a:xfrm>
              <a:off x="729932" y="2035969"/>
              <a:ext cx="352272" cy="352272"/>
              <a:chOff x="729932" y="2035969"/>
              <a:chExt cx="352272" cy="352272"/>
            </a:xfrm>
          </p:grpSpPr>
          <p:sp>
            <p:nvSpPr>
              <p:cNvPr id="54" name="타원 53">
                <a:extLst>
                  <a:ext uri="{FF2B5EF4-FFF2-40B4-BE49-F238E27FC236}">
                    <a16:creationId xmlns:a16="http://schemas.microsoft.com/office/drawing/2014/main" id="{57E92F69-3A5E-4A06-BE33-2D9C3B8B3132}"/>
                  </a:ext>
                </a:extLst>
              </p:cNvPr>
              <p:cNvSpPr/>
              <p:nvPr/>
            </p:nvSpPr>
            <p:spPr>
              <a:xfrm>
                <a:off x="729932" y="2035969"/>
                <a:ext cx="352272" cy="352272"/>
              </a:xfrm>
              <a:prstGeom prst="ellipse">
                <a:avLst/>
              </a:prstGeom>
              <a:solidFill>
                <a:srgbClr val="224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55" name="Freeform 5">
                <a:extLst>
                  <a:ext uri="{FF2B5EF4-FFF2-40B4-BE49-F238E27FC236}">
                    <a16:creationId xmlns:a16="http://schemas.microsoft.com/office/drawing/2014/main" id="{50B7F155-C272-4548-AFF9-93B3EC7E9E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6773" y="2123044"/>
                <a:ext cx="178590" cy="178124"/>
              </a:xfrm>
              <a:custGeom>
                <a:avLst/>
                <a:gdLst>
                  <a:gd name="T0" fmla="*/ 119 w 158"/>
                  <a:gd name="T1" fmla="*/ 25 h 158"/>
                  <a:gd name="T2" fmla="*/ 26 w 158"/>
                  <a:gd name="T3" fmla="*/ 25 h 158"/>
                  <a:gd name="T4" fmla="*/ 26 w 158"/>
                  <a:gd name="T5" fmla="*/ 119 h 158"/>
                  <a:gd name="T6" fmla="*/ 110 w 158"/>
                  <a:gd name="T7" fmla="*/ 126 h 158"/>
                  <a:gd name="T8" fmla="*/ 136 w 158"/>
                  <a:gd name="T9" fmla="*/ 153 h 158"/>
                  <a:gd name="T10" fmla="*/ 154 w 158"/>
                  <a:gd name="T11" fmla="*/ 153 h 158"/>
                  <a:gd name="T12" fmla="*/ 154 w 158"/>
                  <a:gd name="T13" fmla="*/ 136 h 158"/>
                  <a:gd name="T14" fmla="*/ 127 w 158"/>
                  <a:gd name="T15" fmla="*/ 109 h 158"/>
                  <a:gd name="T16" fmla="*/ 119 w 158"/>
                  <a:gd name="T17" fmla="*/ 25 h 158"/>
                  <a:gd name="T18" fmla="*/ 102 w 158"/>
                  <a:gd name="T19" fmla="*/ 101 h 158"/>
                  <a:gd name="T20" fmla="*/ 43 w 158"/>
                  <a:gd name="T21" fmla="*/ 101 h 158"/>
                  <a:gd name="T22" fmla="*/ 43 w 158"/>
                  <a:gd name="T23" fmla="*/ 43 h 158"/>
                  <a:gd name="T24" fmla="*/ 102 w 158"/>
                  <a:gd name="T25" fmla="*/ 43 h 158"/>
                  <a:gd name="T26" fmla="*/ 102 w 158"/>
                  <a:gd name="T27" fmla="*/ 101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8" h="158">
                    <a:moveTo>
                      <a:pt x="119" y="25"/>
                    </a:moveTo>
                    <a:cubicBezTo>
                      <a:pt x="93" y="0"/>
                      <a:pt x="51" y="0"/>
                      <a:pt x="26" y="25"/>
                    </a:cubicBezTo>
                    <a:cubicBezTo>
                      <a:pt x="0" y="51"/>
                      <a:pt x="0" y="93"/>
                      <a:pt x="26" y="119"/>
                    </a:cubicBezTo>
                    <a:cubicBezTo>
                      <a:pt x="49" y="141"/>
                      <a:pt x="84" y="144"/>
                      <a:pt x="110" y="126"/>
                    </a:cubicBezTo>
                    <a:cubicBezTo>
                      <a:pt x="136" y="153"/>
                      <a:pt x="136" y="153"/>
                      <a:pt x="136" y="153"/>
                    </a:cubicBezTo>
                    <a:cubicBezTo>
                      <a:pt x="141" y="158"/>
                      <a:pt x="149" y="158"/>
                      <a:pt x="154" y="153"/>
                    </a:cubicBezTo>
                    <a:cubicBezTo>
                      <a:pt x="158" y="148"/>
                      <a:pt x="158" y="141"/>
                      <a:pt x="154" y="136"/>
                    </a:cubicBezTo>
                    <a:cubicBezTo>
                      <a:pt x="127" y="109"/>
                      <a:pt x="127" y="109"/>
                      <a:pt x="127" y="109"/>
                    </a:cubicBezTo>
                    <a:cubicBezTo>
                      <a:pt x="144" y="84"/>
                      <a:pt x="142" y="48"/>
                      <a:pt x="119" y="25"/>
                    </a:cubicBezTo>
                    <a:close/>
                    <a:moveTo>
                      <a:pt x="102" y="101"/>
                    </a:moveTo>
                    <a:cubicBezTo>
                      <a:pt x="86" y="118"/>
                      <a:pt x="59" y="118"/>
                      <a:pt x="43" y="101"/>
                    </a:cubicBezTo>
                    <a:cubicBezTo>
                      <a:pt x="27" y="85"/>
                      <a:pt x="27" y="59"/>
                      <a:pt x="43" y="43"/>
                    </a:cubicBezTo>
                    <a:cubicBezTo>
                      <a:pt x="59" y="26"/>
                      <a:pt x="86" y="26"/>
                      <a:pt x="102" y="43"/>
                    </a:cubicBezTo>
                    <a:cubicBezTo>
                      <a:pt x="118" y="59"/>
                      <a:pt x="118" y="85"/>
                      <a:pt x="102" y="10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</p:grpSp>
      </p:grp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636CC852-BFA0-4DB7-8272-2FD9DEA8B3F9}"/>
              </a:ext>
            </a:extLst>
          </p:cNvPr>
          <p:cNvGrpSpPr/>
          <p:nvPr/>
        </p:nvGrpSpPr>
        <p:grpSpPr>
          <a:xfrm>
            <a:off x="774833" y="3155729"/>
            <a:ext cx="8695555" cy="561692"/>
            <a:chOff x="639939" y="2627647"/>
            <a:chExt cx="8695555" cy="561692"/>
          </a:xfrm>
        </p:grpSpPr>
        <p:pic>
          <p:nvPicPr>
            <p:cNvPr id="57" name="그래픽 56">
              <a:extLst>
                <a:ext uri="{FF2B5EF4-FFF2-40B4-BE49-F238E27FC236}">
                  <a16:creationId xmlns:a16="http://schemas.microsoft.com/office/drawing/2014/main" id="{A089CD56-577E-4BC7-9496-EA260F05B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639939" y="2694516"/>
              <a:ext cx="138994" cy="138994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69AB7D7-4AC4-4C72-AE63-A3BE901048FA}"/>
                </a:ext>
              </a:extLst>
            </p:cNvPr>
            <p:cNvSpPr txBox="1"/>
            <p:nvPr/>
          </p:nvSpPr>
          <p:spPr>
            <a:xfrm>
              <a:off x="841502" y="2627647"/>
              <a:ext cx="8493992" cy="561692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사업주는 직장 내 성희롱에 대해 신고 또는 제보를 받거나 고충처리 과정 등으로 경로에 관계없이</a:t>
              </a:r>
              <a:endParaRPr kumimoji="0" lang="en-US" altLang="ko-KR" sz="1700" b="1" i="0" u="none" strike="noStrike" kern="0" cap="none" spc="-12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인지하게 되었다면 </a:t>
              </a: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지체 없이 </a:t>
              </a: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조사 실시</a:t>
              </a:r>
            </a:p>
          </p:txBody>
        </p:sp>
      </p:grpSp>
      <p:grpSp>
        <p:nvGrpSpPr>
          <p:cNvPr id="59" name="그룹 58">
            <a:extLst>
              <a:ext uri="{FF2B5EF4-FFF2-40B4-BE49-F238E27FC236}">
                <a16:creationId xmlns:a16="http://schemas.microsoft.com/office/drawing/2014/main" id="{1C4C4943-9281-4428-B88E-7139A0357237}"/>
              </a:ext>
            </a:extLst>
          </p:cNvPr>
          <p:cNvGrpSpPr/>
          <p:nvPr/>
        </p:nvGrpSpPr>
        <p:grpSpPr>
          <a:xfrm>
            <a:off x="774833" y="3984705"/>
            <a:ext cx="8832131" cy="861774"/>
            <a:chOff x="639939" y="2627647"/>
            <a:chExt cx="8832131" cy="861774"/>
          </a:xfrm>
        </p:grpSpPr>
        <p:pic>
          <p:nvPicPr>
            <p:cNvPr id="60" name="그래픽 59">
              <a:extLst>
                <a:ext uri="{FF2B5EF4-FFF2-40B4-BE49-F238E27FC236}">
                  <a16:creationId xmlns:a16="http://schemas.microsoft.com/office/drawing/2014/main" id="{1A77BA84-43AB-4201-A53F-E2674BF63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639939" y="2694516"/>
              <a:ext cx="138994" cy="138994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2BED1EE-6232-496C-9ECD-35C79179C9E5}"/>
                </a:ext>
              </a:extLst>
            </p:cNvPr>
            <p:cNvSpPr txBox="1"/>
            <p:nvPr/>
          </p:nvSpPr>
          <p:spPr>
            <a:xfrm>
              <a:off x="841502" y="2627647"/>
              <a:ext cx="8630568" cy="86177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7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glow rad="152400">
                      <a:schemeClr val="bg1"/>
                    </a:glow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조사 중 피해 근로자 등에게 부적절한 질문이나 특정한 답변 요구</a:t>
              </a:r>
              <a:r>
                <a:rPr kumimoji="0" lang="en-US" altLang="ko-KR" sz="17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glow rad="152400">
                      <a:schemeClr val="bg1"/>
                    </a:glow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7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glow rad="152400">
                      <a:schemeClr val="bg1"/>
                    </a:glow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강요</a:t>
              </a:r>
              <a:r>
                <a:rPr kumimoji="0" lang="en-US" altLang="ko-KR" sz="17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glow rad="152400">
                      <a:schemeClr val="bg1"/>
                    </a:glow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7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glow rad="152400">
                      <a:schemeClr val="bg1"/>
                    </a:glow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회유 등으로 성적 불쾌감을</a:t>
              </a:r>
              <a:endParaRPr kumimoji="0" lang="en-US" altLang="ko-KR" sz="1700" b="1" i="0" u="none" strike="noStrike" kern="0" cap="none" spc="-15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glow rad="152400">
                    <a:schemeClr val="bg1"/>
                  </a:glow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7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glow rad="152400">
                      <a:schemeClr val="bg1"/>
                    </a:glow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유발해서는 안되며</a:t>
              </a:r>
              <a:r>
                <a:rPr kumimoji="0" lang="en-US" altLang="ko-KR" sz="17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glow rad="152400">
                      <a:schemeClr val="bg1"/>
                    </a:glow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7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glow rad="152400">
                      <a:schemeClr val="bg1"/>
                    </a:glow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특히 직장 내 성희롱 조사 및 조치의 목적은 </a:t>
              </a:r>
              <a:r>
                <a:rPr kumimoji="0" lang="ko-KR" altLang="en-US" sz="17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glow rad="152400">
                      <a:schemeClr val="bg1"/>
                    </a:glow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피해 근로자 등의 침해된 권리 회복</a:t>
              </a:r>
              <a:endParaRPr kumimoji="0" lang="en-US" altLang="ko-KR" sz="1700" b="1" i="0" u="none" strike="noStrike" kern="0" cap="none" spc="-150" normalizeH="0" noProof="0" dirty="0">
                <a:ln>
                  <a:noFill/>
                </a:ln>
                <a:gradFill>
                  <a:gsLst>
                    <a:gs pos="100000">
                      <a:srgbClr val="FF0000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glow rad="152400">
                    <a:schemeClr val="bg1"/>
                  </a:glow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glow rad="152400">
                      <a:schemeClr val="bg1"/>
                    </a:glow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에 있으므로 사업주는 그 처리 과정에서 추가 피해가 발생하지 않도록 각별히 주의</a:t>
              </a:r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C4434B1E-DB67-4005-81C5-C45113831C02}"/>
              </a:ext>
            </a:extLst>
          </p:cNvPr>
          <p:cNvGrpSpPr/>
          <p:nvPr/>
        </p:nvGrpSpPr>
        <p:grpSpPr>
          <a:xfrm>
            <a:off x="774833" y="5113763"/>
            <a:ext cx="6459686" cy="561692"/>
            <a:chOff x="639939" y="2627647"/>
            <a:chExt cx="6459686" cy="561692"/>
          </a:xfrm>
        </p:grpSpPr>
        <p:pic>
          <p:nvPicPr>
            <p:cNvPr id="63" name="그래픽 62">
              <a:extLst>
                <a:ext uri="{FF2B5EF4-FFF2-40B4-BE49-F238E27FC236}">
                  <a16:creationId xmlns:a16="http://schemas.microsoft.com/office/drawing/2014/main" id="{32830D3D-601E-4199-8C0D-8456E9871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639939" y="2694516"/>
              <a:ext cx="138994" cy="138994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68D3479-342B-4E55-BE1C-C49A1DB62DBA}"/>
                </a:ext>
              </a:extLst>
            </p:cNvPr>
            <p:cNvSpPr txBox="1"/>
            <p:nvPr/>
          </p:nvSpPr>
          <p:spPr>
            <a:xfrm>
              <a:off x="841502" y="2627647"/>
              <a:ext cx="6258123" cy="561692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7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glow rad="127000">
                      <a:schemeClr val="bg1"/>
                    </a:glow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(</a:t>
              </a:r>
              <a:r>
                <a:rPr kumimoji="0" lang="ko-KR" altLang="en-US" sz="17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glow rad="127000">
                      <a:schemeClr val="bg1"/>
                    </a:glow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위반시 조치</a:t>
              </a:r>
              <a:r>
                <a:rPr kumimoji="0" lang="en-US" altLang="ko-KR" sz="17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glow rad="127000">
                      <a:schemeClr val="bg1"/>
                    </a:glow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) </a:t>
              </a: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glow rad="127000">
                      <a:schemeClr val="bg1"/>
                    </a:glow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직장 내 성희롱 인지에도 불구하고 조사를 하지 않은 경우</a:t>
              </a:r>
              <a:endParaRPr kumimoji="0" lang="en-US" altLang="ko-KR" sz="1700" b="1" i="0" u="none" strike="noStrike" kern="0" cap="none" spc="-12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700" b="1" i="0" u="none" strike="noStrike" kern="0" cap="none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glow rad="127000">
                      <a:schemeClr val="bg1"/>
                    </a:glow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500</a:t>
              </a: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glow rad="127000">
                      <a:schemeClr val="bg1"/>
                    </a:glow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만원 이하의 과태료부과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562219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그룹 49">
            <a:extLst>
              <a:ext uri="{FF2B5EF4-FFF2-40B4-BE49-F238E27FC236}">
                <a16:creationId xmlns:a16="http://schemas.microsoft.com/office/drawing/2014/main" id="{972A4321-7C92-486F-91E0-3E18556F5D8B}"/>
              </a:ext>
            </a:extLst>
          </p:cNvPr>
          <p:cNvGrpSpPr/>
          <p:nvPr/>
        </p:nvGrpSpPr>
        <p:grpSpPr>
          <a:xfrm>
            <a:off x="622300" y="3641649"/>
            <a:ext cx="8649073" cy="2009851"/>
            <a:chOff x="622300" y="5342674"/>
            <a:chExt cx="8649073" cy="2009851"/>
          </a:xfrm>
        </p:grpSpPr>
        <p:sp>
          <p:nvSpPr>
            <p:cNvPr id="51" name="직사각형 50">
              <a:extLst>
                <a:ext uri="{FF2B5EF4-FFF2-40B4-BE49-F238E27FC236}">
                  <a16:creationId xmlns:a16="http://schemas.microsoft.com/office/drawing/2014/main" id="{BE78F316-BBC0-4CF8-822A-5D189DBC2E11}"/>
                </a:ext>
              </a:extLst>
            </p:cNvPr>
            <p:cNvSpPr/>
            <p:nvPr/>
          </p:nvSpPr>
          <p:spPr>
            <a:xfrm>
              <a:off x="622301" y="5342674"/>
              <a:ext cx="8649072" cy="2009851"/>
            </a:xfrm>
            <a:prstGeom prst="rect">
              <a:avLst/>
            </a:prstGeom>
            <a:solidFill>
              <a:srgbClr val="F7F7F7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dist="38100" dir="2700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52" name="사각형: 둥근 모서리 51">
              <a:extLst>
                <a:ext uri="{FF2B5EF4-FFF2-40B4-BE49-F238E27FC236}">
                  <a16:creationId xmlns:a16="http://schemas.microsoft.com/office/drawing/2014/main" id="{918FB0D1-3708-438B-A5D2-10B5C1C21348}"/>
                </a:ext>
              </a:extLst>
            </p:cNvPr>
            <p:cNvSpPr/>
            <p:nvPr/>
          </p:nvSpPr>
          <p:spPr>
            <a:xfrm>
              <a:off x="622300" y="5342675"/>
              <a:ext cx="8649072" cy="574749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26000" tIns="0" rIns="0" bIns="0" rtlCol="0" anchor="ctr"/>
            <a:lstStyle/>
            <a:p>
              <a:r>
                <a:rPr lang="en-US" altLang="ko-KR" sz="1500" b="1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※ </a:t>
              </a:r>
              <a:r>
                <a:rPr lang="ko-KR" altLang="en-US" sz="1500" b="1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직장 내 성희롱 조사 담당자</a:t>
              </a:r>
              <a:r>
                <a:rPr lang="en-US" altLang="ko-KR" sz="1500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(</a:t>
              </a:r>
              <a:r>
                <a:rPr lang="ko-KR" altLang="en-US" sz="1500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직원</a:t>
              </a:r>
              <a:r>
                <a:rPr lang="en-US" altLang="ko-KR" sz="1500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)</a:t>
              </a:r>
              <a:r>
                <a:rPr lang="ko-KR" altLang="en-US" sz="1500" b="1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의 비밀누설 금지의무 위반으로 피해자에게 명예훼손의 정신적 손해를 </a:t>
              </a:r>
              <a:endParaRPr lang="en-US" altLang="ko-KR" sz="1500" b="1" spc="-100" dirty="0">
                <a:gradFill>
                  <a:gsLst>
                    <a:gs pos="100000">
                      <a:prstClr val="white"/>
                    </a:gs>
                    <a:gs pos="100000">
                      <a:srgbClr val="303B4A"/>
                    </a:gs>
                  </a:gsLst>
                  <a:lin ang="2700000" scaled="1"/>
                </a:gradFill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  <a:p>
              <a:pPr indent="182563"/>
              <a:r>
                <a:rPr lang="ko-KR" altLang="en-US" sz="1500" b="1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입힌</a:t>
              </a:r>
              <a:r>
                <a:rPr lang="en-US" altLang="ko-KR" sz="1500" b="1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 </a:t>
              </a:r>
              <a:r>
                <a:rPr lang="ko-KR" altLang="en-US" sz="1500" b="1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경우 사업주에 대하여 사용자책임 인정한 사례 </a:t>
              </a:r>
              <a:r>
                <a:rPr lang="en-US" altLang="ko-KR" sz="1500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(</a:t>
              </a:r>
              <a:r>
                <a:rPr lang="ko-KR" altLang="en-US" sz="1500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대법원 </a:t>
              </a:r>
              <a:r>
                <a:rPr lang="en-US" altLang="ko-KR" sz="15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2017. 12. 22.</a:t>
              </a:r>
              <a:r>
                <a:rPr lang="en-US" altLang="ko-KR" sz="1500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 </a:t>
              </a:r>
              <a:r>
                <a:rPr lang="ko-KR" altLang="en-US" sz="1500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선고 </a:t>
              </a:r>
              <a:r>
                <a:rPr lang="en-US" altLang="ko-KR" sz="15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2016</a:t>
              </a:r>
              <a:r>
                <a:rPr lang="ko-KR" altLang="en-US" sz="15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다</a:t>
              </a:r>
              <a:r>
                <a:rPr lang="en-US" altLang="ko-KR" sz="15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202947)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7ACF352-40B6-426B-AC41-E7B7C22285E8}"/>
                </a:ext>
              </a:extLst>
            </p:cNvPr>
            <p:cNvSpPr txBox="1"/>
            <p:nvPr/>
          </p:nvSpPr>
          <p:spPr>
            <a:xfrm>
              <a:off x="785896" y="6088143"/>
              <a:ext cx="8471871" cy="1100301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조사과정에서 조사참여자는 조사 초기에 위와 같이 “성희롱은 남자들 본인도 알지 못하는 사이에 벌어</a:t>
              </a:r>
              <a:endParaRPr kumimoji="0" lang="en-US" altLang="ko-KR" sz="1600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지는 경우가 많고 주관적으로 해석될 수 있는 소지도 있기 때문에 남자에게 불리하게 진행되는 게 </a:t>
              </a:r>
              <a:endParaRPr kumimoji="0" lang="en-US" altLang="ko-KR" sz="1600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대부분이다”</a:t>
              </a:r>
              <a:r>
                <a:rPr kumimoji="0" lang="en-US" altLang="ko-KR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“</a:t>
              </a: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피해자도 성격이</a:t>
              </a:r>
              <a:r>
                <a:rPr lang="en-US" altLang="ko-KR" sz="1600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보통이 아니더라 아마 일방적으로 </a:t>
              </a:r>
              <a:r>
                <a:rPr kumimoji="0" lang="ko-KR" altLang="en-US" sz="1600" i="0" u="none" strike="noStrike" kern="0" cap="none" spc="-100" normalizeH="0" noProof="0" dirty="0" err="1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당하고만</a:t>
              </a: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있지는 않았을 </a:t>
              </a:r>
              <a:r>
                <a:rPr kumimoji="0" lang="ko-KR" altLang="en-US" sz="1600" i="0" u="none" strike="noStrike" kern="0" cap="none" spc="-100" normalizeH="0" noProof="0" dirty="0" err="1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것이다”는</a:t>
              </a:r>
              <a:endParaRPr kumimoji="0" lang="en-US" altLang="ko-KR" sz="1600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취지의 발언을 피고 연구소 직원들에게 이야기함</a:t>
              </a:r>
              <a:r>
                <a:rPr kumimoji="0" lang="en-US" altLang="ko-KR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  <a:endParaRPr kumimoji="0" lang="en-US" altLang="ko-KR" sz="1600" i="0" u="none" strike="noStrike" kern="0" cap="none" spc="-11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</p:txBody>
        </p:sp>
      </p:grp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278" y="607258"/>
            <a:ext cx="7116372" cy="332399"/>
          </a:xfrm>
        </p:spPr>
        <p:txBody>
          <a:bodyPr/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Ⅱ.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+mj-ea"/>
              </a:rPr>
              <a:t>직장 내 성희롱 관련 실태 및 법령의 이해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78" y="380897"/>
            <a:ext cx="7116372" cy="138499"/>
          </a:xfrm>
        </p:spPr>
        <p:txBody>
          <a:bodyPr/>
          <a:lstStyle/>
          <a:p>
            <a:r>
              <a:rPr lang="ko-KR" altLang="en-US" dirty="0"/>
              <a:t>직장 내 성희롱 예방교육</a:t>
            </a: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6D579C27-C190-4D2C-A5E0-308EA361ABD5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34" name="사각형: 둥근 모서리 33">
              <a:extLst>
                <a:ext uri="{FF2B5EF4-FFF2-40B4-BE49-F238E27FC236}">
                  <a16:creationId xmlns:a16="http://schemas.microsoft.com/office/drawing/2014/main" id="{C0606CCB-7EF6-456C-A531-811D2FD656D5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36" name="그래픽 35">
              <a:extLst>
                <a:ext uri="{FF2B5EF4-FFF2-40B4-BE49-F238E27FC236}">
                  <a16:creationId xmlns:a16="http://schemas.microsoft.com/office/drawing/2014/main" id="{1C79626A-7ACC-45B4-A905-F718C5F31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013BFB4-9460-4641-A9B2-80CA85C8D72F}"/>
                </a:ext>
              </a:extLst>
            </p:cNvPr>
            <p:cNvSpPr txBox="1"/>
            <p:nvPr/>
          </p:nvSpPr>
          <p:spPr>
            <a:xfrm>
              <a:off x="1218333" y="1331455"/>
              <a:ext cx="3034485" cy="2769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lvl="0">
                <a:defRPr/>
              </a:pPr>
              <a:r>
                <a:rPr lang="ko-KR" altLang="en-US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 관련 법령의 이해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F3493C5-3FC0-425B-97CA-AAB0B98C3017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2200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2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A1BDDD4A-1808-4C6F-AC6B-9E4C2408B697}"/>
              </a:ext>
            </a:extLst>
          </p:cNvPr>
          <p:cNvGrpSpPr/>
          <p:nvPr/>
        </p:nvGrpSpPr>
        <p:grpSpPr>
          <a:xfrm>
            <a:off x="774833" y="2626835"/>
            <a:ext cx="8466646" cy="861774"/>
            <a:chOff x="639939" y="2627647"/>
            <a:chExt cx="8466646" cy="861774"/>
          </a:xfrm>
        </p:grpSpPr>
        <p:pic>
          <p:nvPicPr>
            <p:cNvPr id="39" name="그래픽 38">
              <a:extLst>
                <a:ext uri="{FF2B5EF4-FFF2-40B4-BE49-F238E27FC236}">
                  <a16:creationId xmlns:a16="http://schemas.microsoft.com/office/drawing/2014/main" id="{BCF7E0AE-58DF-4678-8C22-29B6D9109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39939" y="2694516"/>
              <a:ext cx="138994" cy="138994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4F40C06-5AFD-4F03-B980-6E488B5AEE7E}"/>
                </a:ext>
              </a:extLst>
            </p:cNvPr>
            <p:cNvSpPr txBox="1"/>
            <p:nvPr/>
          </p:nvSpPr>
          <p:spPr>
            <a:xfrm>
              <a:off x="841502" y="2627647"/>
              <a:ext cx="8265083" cy="86177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7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직장 내 성희롱을 조사하는 과정에서 성희롱 발생 사실을 조사한 사람</a:t>
              </a:r>
              <a:r>
                <a:rPr kumimoji="0" lang="en-US" altLang="ko-KR" sz="17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7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조사 내용을 보고 받은</a:t>
              </a:r>
              <a:endParaRPr kumimoji="0" lang="en-US" altLang="ko-KR" sz="1700" b="1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7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사람</a:t>
              </a:r>
              <a:r>
                <a:rPr kumimoji="0" lang="en-US" altLang="ko-KR" sz="17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700" b="1" i="0" u="none" strike="noStrike" kern="0" cap="none" spc="-100" normalizeH="0" noProof="0" dirty="0" err="1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그밖에</a:t>
              </a:r>
              <a:r>
                <a:rPr kumimoji="0" lang="ko-KR" altLang="en-US" sz="17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조사 과정에 참여한 사람 모두로 하여금 해당 조사 과정에서 알게 된 비밀을 피해</a:t>
              </a:r>
              <a:endParaRPr kumimoji="0" lang="en-US" altLang="ko-KR" sz="1700" b="1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700" b="1" i="0" u="none" strike="noStrike" kern="0" cap="none" spc="-100" normalizeH="0" noProof="0" dirty="0" err="1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근로자등의</a:t>
              </a:r>
              <a:r>
                <a:rPr kumimoji="0" lang="ko-KR" altLang="en-US" sz="17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의사에 반하여 </a:t>
              </a:r>
              <a:r>
                <a:rPr kumimoji="0" lang="ko-KR" altLang="en-US" sz="17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다른 사람에게 누설 금지</a:t>
              </a:r>
            </a:p>
          </p:txBody>
        </p: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4AE7CD8D-A9B4-4C09-B287-5CA1F7C931AF}"/>
              </a:ext>
            </a:extLst>
          </p:cNvPr>
          <p:cNvGrpSpPr/>
          <p:nvPr/>
        </p:nvGrpSpPr>
        <p:grpSpPr>
          <a:xfrm>
            <a:off x="503948" y="1978748"/>
            <a:ext cx="8767423" cy="422110"/>
            <a:chOff x="693902" y="2001050"/>
            <a:chExt cx="8767423" cy="422110"/>
          </a:xfrm>
        </p:grpSpPr>
        <p:sp>
          <p:nvSpPr>
            <p:cNvPr id="42" name="사각형: 둥근 위쪽 모서리 41">
              <a:extLst>
                <a:ext uri="{FF2B5EF4-FFF2-40B4-BE49-F238E27FC236}">
                  <a16:creationId xmlns:a16="http://schemas.microsoft.com/office/drawing/2014/main" id="{AB3E1A92-6BAD-48F0-BC21-8F80A579EEF6}"/>
                </a:ext>
              </a:extLst>
            </p:cNvPr>
            <p:cNvSpPr/>
            <p:nvPr/>
          </p:nvSpPr>
          <p:spPr>
            <a:xfrm rot="16200000">
              <a:off x="4866559" y="-2171607"/>
              <a:ext cx="422110" cy="8767423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69000">
                  <a:srgbClr val="E5F1F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31D420C-9A76-4DC1-B7B8-38ED107723A6}"/>
                </a:ext>
              </a:extLst>
            </p:cNvPr>
            <p:cNvSpPr txBox="1"/>
            <p:nvPr/>
          </p:nvSpPr>
          <p:spPr>
            <a:xfrm>
              <a:off x="1151761" y="2058217"/>
              <a:ext cx="2039020" cy="307777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1200" cap="none" spc="-20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064BBA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비밀 누설 금지 의무</a:t>
              </a:r>
            </a:p>
          </p:txBody>
        </p:sp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F1759BCB-D5D2-45B0-B97D-203712932D54}"/>
                </a:ext>
              </a:extLst>
            </p:cNvPr>
            <p:cNvGrpSpPr/>
            <p:nvPr/>
          </p:nvGrpSpPr>
          <p:grpSpPr>
            <a:xfrm>
              <a:off x="729932" y="2035969"/>
              <a:ext cx="352272" cy="352272"/>
              <a:chOff x="729932" y="2035969"/>
              <a:chExt cx="352272" cy="352272"/>
            </a:xfrm>
          </p:grpSpPr>
          <p:sp>
            <p:nvSpPr>
              <p:cNvPr id="45" name="타원 44">
                <a:extLst>
                  <a:ext uri="{FF2B5EF4-FFF2-40B4-BE49-F238E27FC236}">
                    <a16:creationId xmlns:a16="http://schemas.microsoft.com/office/drawing/2014/main" id="{A3DB0C01-4E30-4EE0-8E0E-BCE1FF202560}"/>
                  </a:ext>
                </a:extLst>
              </p:cNvPr>
              <p:cNvSpPr/>
              <p:nvPr/>
            </p:nvSpPr>
            <p:spPr>
              <a:xfrm>
                <a:off x="729932" y="2035969"/>
                <a:ext cx="352272" cy="352272"/>
              </a:xfrm>
              <a:prstGeom prst="ellipse">
                <a:avLst/>
              </a:prstGeom>
              <a:solidFill>
                <a:srgbClr val="224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46" name="Freeform 5">
                <a:extLst>
                  <a:ext uri="{FF2B5EF4-FFF2-40B4-BE49-F238E27FC236}">
                    <a16:creationId xmlns:a16="http://schemas.microsoft.com/office/drawing/2014/main" id="{03CFA4E0-648C-4C67-A06E-130538EFE6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6773" y="2123044"/>
                <a:ext cx="178590" cy="178124"/>
              </a:xfrm>
              <a:custGeom>
                <a:avLst/>
                <a:gdLst>
                  <a:gd name="T0" fmla="*/ 119 w 158"/>
                  <a:gd name="T1" fmla="*/ 25 h 158"/>
                  <a:gd name="T2" fmla="*/ 26 w 158"/>
                  <a:gd name="T3" fmla="*/ 25 h 158"/>
                  <a:gd name="T4" fmla="*/ 26 w 158"/>
                  <a:gd name="T5" fmla="*/ 119 h 158"/>
                  <a:gd name="T6" fmla="*/ 110 w 158"/>
                  <a:gd name="T7" fmla="*/ 126 h 158"/>
                  <a:gd name="T8" fmla="*/ 136 w 158"/>
                  <a:gd name="T9" fmla="*/ 153 h 158"/>
                  <a:gd name="T10" fmla="*/ 154 w 158"/>
                  <a:gd name="T11" fmla="*/ 153 h 158"/>
                  <a:gd name="T12" fmla="*/ 154 w 158"/>
                  <a:gd name="T13" fmla="*/ 136 h 158"/>
                  <a:gd name="T14" fmla="*/ 127 w 158"/>
                  <a:gd name="T15" fmla="*/ 109 h 158"/>
                  <a:gd name="T16" fmla="*/ 119 w 158"/>
                  <a:gd name="T17" fmla="*/ 25 h 158"/>
                  <a:gd name="T18" fmla="*/ 102 w 158"/>
                  <a:gd name="T19" fmla="*/ 101 h 158"/>
                  <a:gd name="T20" fmla="*/ 43 w 158"/>
                  <a:gd name="T21" fmla="*/ 101 h 158"/>
                  <a:gd name="T22" fmla="*/ 43 w 158"/>
                  <a:gd name="T23" fmla="*/ 43 h 158"/>
                  <a:gd name="T24" fmla="*/ 102 w 158"/>
                  <a:gd name="T25" fmla="*/ 43 h 158"/>
                  <a:gd name="T26" fmla="*/ 102 w 158"/>
                  <a:gd name="T27" fmla="*/ 101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8" h="158">
                    <a:moveTo>
                      <a:pt x="119" y="25"/>
                    </a:moveTo>
                    <a:cubicBezTo>
                      <a:pt x="93" y="0"/>
                      <a:pt x="51" y="0"/>
                      <a:pt x="26" y="25"/>
                    </a:cubicBezTo>
                    <a:cubicBezTo>
                      <a:pt x="0" y="51"/>
                      <a:pt x="0" y="93"/>
                      <a:pt x="26" y="119"/>
                    </a:cubicBezTo>
                    <a:cubicBezTo>
                      <a:pt x="49" y="141"/>
                      <a:pt x="84" y="144"/>
                      <a:pt x="110" y="126"/>
                    </a:cubicBezTo>
                    <a:cubicBezTo>
                      <a:pt x="136" y="153"/>
                      <a:pt x="136" y="153"/>
                      <a:pt x="136" y="153"/>
                    </a:cubicBezTo>
                    <a:cubicBezTo>
                      <a:pt x="141" y="158"/>
                      <a:pt x="149" y="158"/>
                      <a:pt x="154" y="153"/>
                    </a:cubicBezTo>
                    <a:cubicBezTo>
                      <a:pt x="158" y="148"/>
                      <a:pt x="158" y="141"/>
                      <a:pt x="154" y="136"/>
                    </a:cubicBezTo>
                    <a:cubicBezTo>
                      <a:pt x="127" y="109"/>
                      <a:pt x="127" y="109"/>
                      <a:pt x="127" y="109"/>
                    </a:cubicBezTo>
                    <a:cubicBezTo>
                      <a:pt x="144" y="84"/>
                      <a:pt x="142" y="48"/>
                      <a:pt x="119" y="25"/>
                    </a:cubicBezTo>
                    <a:close/>
                    <a:moveTo>
                      <a:pt x="102" y="101"/>
                    </a:moveTo>
                    <a:cubicBezTo>
                      <a:pt x="86" y="118"/>
                      <a:pt x="59" y="118"/>
                      <a:pt x="43" y="101"/>
                    </a:cubicBezTo>
                    <a:cubicBezTo>
                      <a:pt x="27" y="85"/>
                      <a:pt x="27" y="59"/>
                      <a:pt x="43" y="43"/>
                    </a:cubicBezTo>
                    <a:cubicBezTo>
                      <a:pt x="59" y="26"/>
                      <a:pt x="86" y="26"/>
                      <a:pt x="102" y="43"/>
                    </a:cubicBezTo>
                    <a:cubicBezTo>
                      <a:pt x="118" y="59"/>
                      <a:pt x="118" y="85"/>
                      <a:pt x="102" y="10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</p:grp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F3450EBF-351A-4048-9BF9-2291F867F2CD}"/>
              </a:ext>
            </a:extLst>
          </p:cNvPr>
          <p:cNvGrpSpPr/>
          <p:nvPr/>
        </p:nvGrpSpPr>
        <p:grpSpPr>
          <a:xfrm>
            <a:off x="774833" y="5867645"/>
            <a:ext cx="7205403" cy="561692"/>
            <a:chOff x="639939" y="2627647"/>
            <a:chExt cx="7205403" cy="561692"/>
          </a:xfrm>
        </p:grpSpPr>
        <p:pic>
          <p:nvPicPr>
            <p:cNvPr id="48" name="그래픽 47">
              <a:extLst>
                <a:ext uri="{FF2B5EF4-FFF2-40B4-BE49-F238E27FC236}">
                  <a16:creationId xmlns:a16="http://schemas.microsoft.com/office/drawing/2014/main" id="{4FD8989F-212D-47FF-ADA0-04A38B249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39939" y="2694516"/>
              <a:ext cx="138994" cy="138994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6FDC2B0-48A3-444F-9A01-5C1CACD7C8C4}"/>
                </a:ext>
              </a:extLst>
            </p:cNvPr>
            <p:cNvSpPr txBox="1"/>
            <p:nvPr/>
          </p:nvSpPr>
          <p:spPr>
            <a:xfrm>
              <a:off x="841502" y="2627647"/>
              <a:ext cx="7003840" cy="561692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단</a:t>
              </a:r>
              <a:r>
                <a:rPr kumimoji="0" lang="en-US" altLang="ko-KR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조사와 관련된 내용을 사업주에게 보고하거나 관계 기관의 요청</a:t>
              </a:r>
              <a:r>
                <a:rPr kumimoji="0" lang="en-US" altLang="ko-KR" sz="17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(</a:t>
              </a:r>
              <a:r>
                <a:rPr kumimoji="0" lang="ko-KR" altLang="en-US" sz="17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노동위원회</a:t>
              </a:r>
              <a:r>
                <a:rPr kumimoji="0" lang="en-US" altLang="ko-KR" sz="17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7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</a:t>
              </a:r>
              <a:r>
                <a:rPr kumimoji="0" lang="ko-KR" altLang="en-US" sz="17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노동청</a:t>
              </a:r>
              <a:r>
                <a:rPr kumimoji="0" lang="en-US" altLang="ko-KR" sz="17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7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검찰 등</a:t>
              </a:r>
              <a:r>
                <a:rPr kumimoji="0" lang="en-US" altLang="ko-KR" sz="17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) </a:t>
              </a: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에 따라 필요한 정보를 제공하는 경우는 해당 내용을 제공 가능</a:t>
              </a:r>
            </a:p>
          </p:txBody>
        </p:sp>
      </p:grpSp>
      <p:pic>
        <p:nvPicPr>
          <p:cNvPr id="15" name="그림 14">
            <a:extLst>
              <a:ext uri="{FF2B5EF4-FFF2-40B4-BE49-F238E27FC236}">
                <a16:creationId xmlns:a16="http://schemas.microsoft.com/office/drawing/2014/main" id="{142BAB68-2CA4-4905-AA6F-D163DD1812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9119" y="5315349"/>
            <a:ext cx="1544021" cy="154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2704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278" y="607258"/>
            <a:ext cx="7116372" cy="332399"/>
          </a:xfrm>
        </p:spPr>
        <p:txBody>
          <a:bodyPr/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Ⅱ.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+mj-ea"/>
              </a:rPr>
              <a:t>직장 내 성희롱 관련 실태 및 법령의 이해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78" y="380897"/>
            <a:ext cx="7116372" cy="138499"/>
          </a:xfrm>
        </p:spPr>
        <p:txBody>
          <a:bodyPr/>
          <a:lstStyle/>
          <a:p>
            <a:r>
              <a:rPr lang="ko-KR" altLang="en-US" dirty="0"/>
              <a:t>직장 내 성희롱 예방교육</a:t>
            </a:r>
          </a:p>
        </p:txBody>
      </p: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C464CCA2-C485-4FB3-92F1-64F3AE2B700F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38" name="사각형: 둥근 모서리 37">
              <a:extLst>
                <a:ext uri="{FF2B5EF4-FFF2-40B4-BE49-F238E27FC236}">
                  <a16:creationId xmlns:a16="http://schemas.microsoft.com/office/drawing/2014/main" id="{86B77909-144F-4A4D-8F28-D721022FDD17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39" name="그래픽 38">
              <a:extLst>
                <a:ext uri="{FF2B5EF4-FFF2-40B4-BE49-F238E27FC236}">
                  <a16:creationId xmlns:a16="http://schemas.microsoft.com/office/drawing/2014/main" id="{190B78CB-8056-459C-A9E2-F73A34A7A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251389D-AC19-470C-83F9-FEF681C8F395}"/>
                </a:ext>
              </a:extLst>
            </p:cNvPr>
            <p:cNvSpPr txBox="1"/>
            <p:nvPr/>
          </p:nvSpPr>
          <p:spPr>
            <a:xfrm>
              <a:off x="1218333" y="1331455"/>
              <a:ext cx="3034485" cy="2769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lvl="0">
                <a:defRPr/>
              </a:pPr>
              <a:r>
                <a:rPr lang="ko-KR" altLang="en-US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 관련 법령의 이해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4F5AD72-E835-4B38-8413-F63B8E396012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2200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2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715C2FE0-4404-4F75-99C4-02EB21F7B4BD}"/>
              </a:ext>
            </a:extLst>
          </p:cNvPr>
          <p:cNvGrpSpPr/>
          <p:nvPr/>
        </p:nvGrpSpPr>
        <p:grpSpPr>
          <a:xfrm>
            <a:off x="774833" y="2626835"/>
            <a:ext cx="8447410" cy="592470"/>
            <a:chOff x="639939" y="2627647"/>
            <a:chExt cx="8447410" cy="592470"/>
          </a:xfrm>
        </p:grpSpPr>
        <p:pic>
          <p:nvPicPr>
            <p:cNvPr id="42" name="그래픽 41">
              <a:extLst>
                <a:ext uri="{FF2B5EF4-FFF2-40B4-BE49-F238E27FC236}">
                  <a16:creationId xmlns:a16="http://schemas.microsoft.com/office/drawing/2014/main" id="{4A2DC598-698F-4C1E-92D9-DDA1A50EC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39939" y="2694516"/>
              <a:ext cx="138994" cy="138994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9987E17-03D5-4D3E-B2B9-FE09159070B9}"/>
                </a:ext>
              </a:extLst>
            </p:cNvPr>
            <p:cNvSpPr txBox="1"/>
            <p:nvPr/>
          </p:nvSpPr>
          <p:spPr>
            <a:xfrm>
              <a:off x="841502" y="2627647"/>
              <a:ext cx="8245847" cy="59247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직장 내 성희롱 조사가 시작된 경우 아직 성희롱 사실이 확인되지 않은 상황이라도 해당</a:t>
              </a:r>
              <a:endParaRPr kumimoji="0" lang="en-US" altLang="ko-KR" b="1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피해</a:t>
              </a:r>
              <a:r>
                <a:rPr lang="en-US" altLang="ko-KR" b="1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근로자 등에 대하여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근무장소 변경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유급휴가 명령 등 적절한 조치 실시</a:t>
              </a:r>
            </a:p>
          </p:txBody>
        </p: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D960D785-51B9-46B8-A74E-80D93DAFE267}"/>
              </a:ext>
            </a:extLst>
          </p:cNvPr>
          <p:cNvGrpSpPr/>
          <p:nvPr/>
        </p:nvGrpSpPr>
        <p:grpSpPr>
          <a:xfrm>
            <a:off x="503948" y="1978748"/>
            <a:ext cx="8767423" cy="422110"/>
            <a:chOff x="693902" y="2001050"/>
            <a:chExt cx="8767423" cy="422110"/>
          </a:xfrm>
        </p:grpSpPr>
        <p:sp>
          <p:nvSpPr>
            <p:cNvPr id="45" name="사각형: 둥근 위쪽 모서리 44">
              <a:extLst>
                <a:ext uri="{FF2B5EF4-FFF2-40B4-BE49-F238E27FC236}">
                  <a16:creationId xmlns:a16="http://schemas.microsoft.com/office/drawing/2014/main" id="{1AF2FD74-E1CD-4B83-A512-72ABAF9165BA}"/>
                </a:ext>
              </a:extLst>
            </p:cNvPr>
            <p:cNvSpPr/>
            <p:nvPr/>
          </p:nvSpPr>
          <p:spPr>
            <a:xfrm rot="16200000">
              <a:off x="4866559" y="-2171607"/>
              <a:ext cx="422110" cy="8767423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69000">
                  <a:srgbClr val="E5F1F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6FD8F44-7509-46E7-B640-AC942E4C2E69}"/>
                </a:ext>
              </a:extLst>
            </p:cNvPr>
            <p:cNvSpPr txBox="1"/>
            <p:nvPr/>
          </p:nvSpPr>
          <p:spPr>
            <a:xfrm>
              <a:off x="1151761" y="2058217"/>
              <a:ext cx="3257302" cy="307777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1200" cap="none" spc="-20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064BBA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피해 근로자 등에 대한 보호의무</a:t>
              </a:r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42D416D4-E889-4B4A-AE83-365F8E56AE07}"/>
                </a:ext>
              </a:extLst>
            </p:cNvPr>
            <p:cNvGrpSpPr/>
            <p:nvPr/>
          </p:nvGrpSpPr>
          <p:grpSpPr>
            <a:xfrm>
              <a:off x="729932" y="2035969"/>
              <a:ext cx="352272" cy="352272"/>
              <a:chOff x="729932" y="2035969"/>
              <a:chExt cx="352272" cy="352272"/>
            </a:xfrm>
          </p:grpSpPr>
          <p:sp>
            <p:nvSpPr>
              <p:cNvPr id="48" name="타원 47">
                <a:extLst>
                  <a:ext uri="{FF2B5EF4-FFF2-40B4-BE49-F238E27FC236}">
                    <a16:creationId xmlns:a16="http://schemas.microsoft.com/office/drawing/2014/main" id="{2390D18D-89AC-4D7F-824E-822C072860B3}"/>
                  </a:ext>
                </a:extLst>
              </p:cNvPr>
              <p:cNvSpPr/>
              <p:nvPr/>
            </p:nvSpPr>
            <p:spPr>
              <a:xfrm>
                <a:off x="729932" y="2035969"/>
                <a:ext cx="352272" cy="352272"/>
              </a:xfrm>
              <a:prstGeom prst="ellipse">
                <a:avLst/>
              </a:prstGeom>
              <a:solidFill>
                <a:srgbClr val="224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49" name="Freeform 5">
                <a:extLst>
                  <a:ext uri="{FF2B5EF4-FFF2-40B4-BE49-F238E27FC236}">
                    <a16:creationId xmlns:a16="http://schemas.microsoft.com/office/drawing/2014/main" id="{654F6539-4F28-4A67-BF86-8B35978F56C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6773" y="2123044"/>
                <a:ext cx="178590" cy="178124"/>
              </a:xfrm>
              <a:custGeom>
                <a:avLst/>
                <a:gdLst>
                  <a:gd name="T0" fmla="*/ 119 w 158"/>
                  <a:gd name="T1" fmla="*/ 25 h 158"/>
                  <a:gd name="T2" fmla="*/ 26 w 158"/>
                  <a:gd name="T3" fmla="*/ 25 h 158"/>
                  <a:gd name="T4" fmla="*/ 26 w 158"/>
                  <a:gd name="T5" fmla="*/ 119 h 158"/>
                  <a:gd name="T6" fmla="*/ 110 w 158"/>
                  <a:gd name="T7" fmla="*/ 126 h 158"/>
                  <a:gd name="T8" fmla="*/ 136 w 158"/>
                  <a:gd name="T9" fmla="*/ 153 h 158"/>
                  <a:gd name="T10" fmla="*/ 154 w 158"/>
                  <a:gd name="T11" fmla="*/ 153 h 158"/>
                  <a:gd name="T12" fmla="*/ 154 w 158"/>
                  <a:gd name="T13" fmla="*/ 136 h 158"/>
                  <a:gd name="T14" fmla="*/ 127 w 158"/>
                  <a:gd name="T15" fmla="*/ 109 h 158"/>
                  <a:gd name="T16" fmla="*/ 119 w 158"/>
                  <a:gd name="T17" fmla="*/ 25 h 158"/>
                  <a:gd name="T18" fmla="*/ 102 w 158"/>
                  <a:gd name="T19" fmla="*/ 101 h 158"/>
                  <a:gd name="T20" fmla="*/ 43 w 158"/>
                  <a:gd name="T21" fmla="*/ 101 h 158"/>
                  <a:gd name="T22" fmla="*/ 43 w 158"/>
                  <a:gd name="T23" fmla="*/ 43 h 158"/>
                  <a:gd name="T24" fmla="*/ 102 w 158"/>
                  <a:gd name="T25" fmla="*/ 43 h 158"/>
                  <a:gd name="T26" fmla="*/ 102 w 158"/>
                  <a:gd name="T27" fmla="*/ 101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8" h="158">
                    <a:moveTo>
                      <a:pt x="119" y="25"/>
                    </a:moveTo>
                    <a:cubicBezTo>
                      <a:pt x="93" y="0"/>
                      <a:pt x="51" y="0"/>
                      <a:pt x="26" y="25"/>
                    </a:cubicBezTo>
                    <a:cubicBezTo>
                      <a:pt x="0" y="51"/>
                      <a:pt x="0" y="93"/>
                      <a:pt x="26" y="119"/>
                    </a:cubicBezTo>
                    <a:cubicBezTo>
                      <a:pt x="49" y="141"/>
                      <a:pt x="84" y="144"/>
                      <a:pt x="110" y="126"/>
                    </a:cubicBezTo>
                    <a:cubicBezTo>
                      <a:pt x="136" y="153"/>
                      <a:pt x="136" y="153"/>
                      <a:pt x="136" y="153"/>
                    </a:cubicBezTo>
                    <a:cubicBezTo>
                      <a:pt x="141" y="158"/>
                      <a:pt x="149" y="158"/>
                      <a:pt x="154" y="153"/>
                    </a:cubicBezTo>
                    <a:cubicBezTo>
                      <a:pt x="158" y="148"/>
                      <a:pt x="158" y="141"/>
                      <a:pt x="154" y="136"/>
                    </a:cubicBezTo>
                    <a:cubicBezTo>
                      <a:pt x="127" y="109"/>
                      <a:pt x="127" y="109"/>
                      <a:pt x="127" y="109"/>
                    </a:cubicBezTo>
                    <a:cubicBezTo>
                      <a:pt x="144" y="84"/>
                      <a:pt x="142" y="48"/>
                      <a:pt x="119" y="25"/>
                    </a:cubicBezTo>
                    <a:close/>
                    <a:moveTo>
                      <a:pt x="102" y="101"/>
                    </a:moveTo>
                    <a:cubicBezTo>
                      <a:pt x="86" y="118"/>
                      <a:pt x="59" y="118"/>
                      <a:pt x="43" y="101"/>
                    </a:cubicBezTo>
                    <a:cubicBezTo>
                      <a:pt x="27" y="85"/>
                      <a:pt x="27" y="59"/>
                      <a:pt x="43" y="43"/>
                    </a:cubicBezTo>
                    <a:cubicBezTo>
                      <a:pt x="59" y="26"/>
                      <a:pt x="86" y="26"/>
                      <a:pt x="102" y="43"/>
                    </a:cubicBezTo>
                    <a:cubicBezTo>
                      <a:pt x="118" y="59"/>
                      <a:pt x="118" y="85"/>
                      <a:pt x="102" y="10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</p:grpSp>
      </p:grp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2EB95B3D-78C3-4001-BA2C-3F1E41D69DD5}"/>
              </a:ext>
            </a:extLst>
          </p:cNvPr>
          <p:cNvGrpSpPr/>
          <p:nvPr/>
        </p:nvGrpSpPr>
        <p:grpSpPr>
          <a:xfrm>
            <a:off x="774833" y="3550289"/>
            <a:ext cx="8447410" cy="1808187"/>
            <a:chOff x="639939" y="2627647"/>
            <a:chExt cx="8447410" cy="1808187"/>
          </a:xfrm>
        </p:grpSpPr>
        <p:pic>
          <p:nvPicPr>
            <p:cNvPr id="51" name="그래픽 50">
              <a:extLst>
                <a:ext uri="{FF2B5EF4-FFF2-40B4-BE49-F238E27FC236}">
                  <a16:creationId xmlns:a16="http://schemas.microsoft.com/office/drawing/2014/main" id="{4D66492D-E0CC-4D37-97E4-58EDAB292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39939" y="2694516"/>
              <a:ext cx="138994" cy="138994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5A5FA0D-5C29-4C15-8113-A987FEDB1264}"/>
                </a:ext>
              </a:extLst>
            </p:cNvPr>
            <p:cNvSpPr txBox="1"/>
            <p:nvPr/>
          </p:nvSpPr>
          <p:spPr>
            <a:xfrm>
              <a:off x="841502" y="2627647"/>
              <a:ext cx="8245847" cy="180818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조사 결과 직장 내 성희롱 발생이 확인된 때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피해근로자가 요청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하면 근무장소변경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배치</a:t>
              </a:r>
              <a:endParaRPr kumimoji="0" lang="en-US" altLang="ko-KR" b="1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전환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유급휴가 명령 등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적절한 조치 실시</a:t>
              </a:r>
              <a:endParaRPr kumimoji="0" lang="en-US" altLang="ko-KR" b="1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srgbClr val="FF0000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가급적 피해 근로자의 요청을 반영하여 피해 근로자의 상태 및 요청 취지</a:t>
              </a:r>
              <a:r>
                <a:rPr kumimoji="0" lang="en-US" altLang="ko-KR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당해 사업장의 사정을</a:t>
              </a:r>
              <a:endParaRPr kumimoji="0" lang="en-US" altLang="ko-KR" sz="1600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R="0" lvl="0" indent="93663" algn="l" defTabSz="4572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충분히 고려하여 적절한 조치 수준 결정</a:t>
              </a:r>
            </a:p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‘조사 결과 직장 내 성희롱 발생이 확인된 </a:t>
              </a:r>
              <a:r>
                <a:rPr kumimoji="0" lang="ko-KR" altLang="en-US" sz="1600" i="0" u="none" strike="noStrike" kern="0" cap="none" spc="-100" normalizeH="0" noProof="0" dirty="0" err="1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때’란</a:t>
              </a: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직장 내 성희롱에 대한 회사 내 자체기구 조사결과</a:t>
              </a:r>
              <a:endParaRPr kumimoji="0" lang="en-US" altLang="ko-KR" sz="1600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R="0" lvl="0" indent="93663" algn="l" defTabSz="4572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성희롱으로 판단되거나</a:t>
              </a:r>
              <a:r>
                <a:rPr kumimoji="0" lang="en-US" altLang="ko-KR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지방관서에 진정이 접수되어 조사 후 성희롱 행위자로 </a:t>
              </a:r>
              <a:r>
                <a:rPr kumimoji="0" lang="ko-KR" altLang="en-US" sz="1600" i="0" u="none" strike="noStrike" kern="0" cap="none" spc="-100" normalizeH="0" noProof="0" dirty="0" err="1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통보받은</a:t>
              </a: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시점</a:t>
              </a:r>
            </a:p>
          </p:txBody>
        </p: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E78C8E32-E1AF-4580-97E5-9AF9DB2285D2}"/>
              </a:ext>
            </a:extLst>
          </p:cNvPr>
          <p:cNvGrpSpPr/>
          <p:nvPr/>
        </p:nvGrpSpPr>
        <p:grpSpPr>
          <a:xfrm>
            <a:off x="774833" y="5663812"/>
            <a:ext cx="8665418" cy="592470"/>
            <a:chOff x="639939" y="2627647"/>
            <a:chExt cx="8665418" cy="592470"/>
          </a:xfrm>
        </p:grpSpPr>
        <p:pic>
          <p:nvPicPr>
            <p:cNvPr id="54" name="그래픽 53">
              <a:extLst>
                <a:ext uri="{FF2B5EF4-FFF2-40B4-BE49-F238E27FC236}">
                  <a16:creationId xmlns:a16="http://schemas.microsoft.com/office/drawing/2014/main" id="{2B090C76-046D-4BBA-A04F-879971C00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39939" y="2694516"/>
              <a:ext cx="138994" cy="138994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01A501C-7D42-4387-9FEC-69E69F719E3E}"/>
                </a:ext>
              </a:extLst>
            </p:cNvPr>
            <p:cNvSpPr txBox="1"/>
            <p:nvPr/>
          </p:nvSpPr>
          <p:spPr>
            <a:xfrm>
              <a:off x="841502" y="2627647"/>
              <a:ext cx="8463855" cy="59247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피해자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피해주장자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신고자 등의 성희롱 신고 등을 이유로 한 사업주의 </a:t>
              </a:r>
              <a:r>
                <a:rPr kumimoji="0" lang="ko-KR" altLang="en-US" b="1" i="0" u="none" strike="noStrike" kern="0" cap="none" spc="-100" normalizeH="0" noProof="0" dirty="0" err="1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인사</a:t>
              </a:r>
              <a:r>
                <a:rPr kumimoji="0" lang="ko-KR" altLang="en-US" b="1" i="0" u="none" strike="noStrike" kern="0" cap="none" spc="-300" normalizeH="0" noProof="0" dirty="0" err="1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상ㆍ</a:t>
              </a:r>
              <a:r>
                <a:rPr kumimoji="0" lang="ko-KR" altLang="en-US" b="1" i="0" u="none" strike="noStrike" kern="0" cap="none" spc="-100" normalizeH="0" noProof="0" dirty="0" err="1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신분상의</a:t>
              </a:r>
              <a:endParaRPr kumimoji="0" lang="en-US" altLang="ko-KR" b="1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srgbClr val="FF0000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불이익한 조치 금지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241703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278" y="607258"/>
            <a:ext cx="7116372" cy="332399"/>
          </a:xfrm>
        </p:spPr>
        <p:txBody>
          <a:bodyPr/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Ⅱ.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+mj-ea"/>
              </a:rPr>
              <a:t>직장 내 성희롱 관련 실태 및 법령의 이해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78" y="380897"/>
            <a:ext cx="7116372" cy="138499"/>
          </a:xfrm>
        </p:spPr>
        <p:txBody>
          <a:bodyPr/>
          <a:lstStyle/>
          <a:p>
            <a:r>
              <a:rPr lang="ko-KR" altLang="en-US" dirty="0"/>
              <a:t>직장 내 성희롱 예방교육</a:t>
            </a:r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EEB4A3A8-B020-45D2-A776-45EA151AF185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27" name="사각형: 둥근 모서리 26">
              <a:extLst>
                <a:ext uri="{FF2B5EF4-FFF2-40B4-BE49-F238E27FC236}">
                  <a16:creationId xmlns:a16="http://schemas.microsoft.com/office/drawing/2014/main" id="{1ED512BD-C288-4842-807C-2B5449A8F84A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28" name="그래픽 27">
              <a:extLst>
                <a:ext uri="{FF2B5EF4-FFF2-40B4-BE49-F238E27FC236}">
                  <a16:creationId xmlns:a16="http://schemas.microsoft.com/office/drawing/2014/main" id="{3DA8FD7A-E635-45A1-8047-BA0049E14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70EA30C-B752-4BBB-ACA5-F8A022C80DDF}"/>
                </a:ext>
              </a:extLst>
            </p:cNvPr>
            <p:cNvSpPr txBox="1"/>
            <p:nvPr/>
          </p:nvSpPr>
          <p:spPr>
            <a:xfrm>
              <a:off x="1218333" y="1331455"/>
              <a:ext cx="3034485" cy="2769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lvl="0">
                <a:defRPr/>
              </a:pPr>
              <a:r>
                <a:rPr lang="ko-KR" altLang="en-US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 관련 법령의 이해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AA6B905-AC48-416A-9B83-AEEE67D91465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2200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2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BEBEB321-453D-4E40-894A-277E66244E31}"/>
              </a:ext>
            </a:extLst>
          </p:cNvPr>
          <p:cNvGrpSpPr/>
          <p:nvPr/>
        </p:nvGrpSpPr>
        <p:grpSpPr>
          <a:xfrm>
            <a:off x="774833" y="2626835"/>
            <a:ext cx="8798468" cy="1897955"/>
            <a:chOff x="639939" y="2627647"/>
            <a:chExt cx="8798468" cy="1897955"/>
          </a:xfrm>
        </p:grpSpPr>
        <p:pic>
          <p:nvPicPr>
            <p:cNvPr id="32" name="그래픽 31">
              <a:extLst>
                <a:ext uri="{FF2B5EF4-FFF2-40B4-BE49-F238E27FC236}">
                  <a16:creationId xmlns:a16="http://schemas.microsoft.com/office/drawing/2014/main" id="{C7BB130D-D4C6-4A85-9008-CD9FC4EC9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39939" y="2694516"/>
              <a:ext cx="138994" cy="13899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30E776E-F2E0-48B5-9CB8-BD57FF17DBC8}"/>
                </a:ext>
              </a:extLst>
            </p:cNvPr>
            <p:cNvSpPr txBox="1"/>
            <p:nvPr/>
          </p:nvSpPr>
          <p:spPr>
            <a:xfrm>
              <a:off x="841502" y="2627647"/>
              <a:ext cx="8596905" cy="1897955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조사결과 직장 내 성희롱 발생 사실이 확인된 때에는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지체없이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직장 내 성희롱 행위를 한</a:t>
              </a:r>
              <a:endParaRPr kumimoji="0" lang="en-US" altLang="ko-KR" b="1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사람에</a:t>
              </a:r>
              <a:r>
                <a:rPr lang="en-US" altLang="ko-KR" b="1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대하여 징계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근무장소 변경 등 필요한 조치 실시</a:t>
              </a:r>
              <a:endParaRPr kumimoji="0" lang="en-US" altLang="ko-KR" b="1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</a:t>
              </a: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이 때</a:t>
              </a:r>
              <a:r>
                <a:rPr kumimoji="0" lang="en-US" altLang="ko-KR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‘</a:t>
              </a: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지체 </a:t>
              </a:r>
              <a:r>
                <a:rPr kumimoji="0" lang="ko-KR" altLang="en-US" sz="1600" i="0" u="none" strike="noStrike" kern="0" cap="none" spc="-100" normalizeH="0" noProof="0" dirty="0" err="1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없이’란</a:t>
              </a: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성희롱 발생 사실이 확인되었다면</a:t>
              </a:r>
              <a:r>
                <a:rPr kumimoji="0" lang="en-US" altLang="ko-KR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징계조치 등을 지연없이 해야 한다는 것을 의미</a:t>
              </a:r>
            </a:p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</a:t>
              </a: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징계 등 조치 이전에는 피해근로자의 의견을 청취하여 피해자 권리 회복과 조직규범 확립이라는</a:t>
              </a:r>
              <a:endParaRPr kumimoji="0" lang="en-US" altLang="ko-KR" sz="1600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R="0" lvl="0" indent="107950" algn="l" defTabSz="4572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원칙의 범위 하에서 피해자가 원하는 방향과 피해자가 납득할 수 있는 수준으로 조치</a:t>
              </a:r>
            </a:p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ko-KR" altLang="en-US" sz="1600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</p:txBody>
        </p: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28BDEF28-164E-4714-AF56-EBCF3A9CB0B6}"/>
              </a:ext>
            </a:extLst>
          </p:cNvPr>
          <p:cNvGrpSpPr/>
          <p:nvPr/>
        </p:nvGrpSpPr>
        <p:grpSpPr>
          <a:xfrm>
            <a:off x="503948" y="1978748"/>
            <a:ext cx="8767423" cy="422110"/>
            <a:chOff x="693902" y="2001050"/>
            <a:chExt cx="8767423" cy="422110"/>
          </a:xfrm>
        </p:grpSpPr>
        <p:sp>
          <p:nvSpPr>
            <p:cNvPr id="35" name="사각형: 둥근 위쪽 모서리 34">
              <a:extLst>
                <a:ext uri="{FF2B5EF4-FFF2-40B4-BE49-F238E27FC236}">
                  <a16:creationId xmlns:a16="http://schemas.microsoft.com/office/drawing/2014/main" id="{C067D434-D5C1-4DC5-BC7C-8610998D1063}"/>
                </a:ext>
              </a:extLst>
            </p:cNvPr>
            <p:cNvSpPr/>
            <p:nvPr/>
          </p:nvSpPr>
          <p:spPr>
            <a:xfrm rot="16200000">
              <a:off x="4866559" y="-2171607"/>
              <a:ext cx="422110" cy="8767423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69000">
                  <a:srgbClr val="E5F1F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00D8AD1-3D0E-4CF6-80D4-31BD6B19720D}"/>
                </a:ext>
              </a:extLst>
            </p:cNvPr>
            <p:cNvSpPr txBox="1"/>
            <p:nvPr/>
          </p:nvSpPr>
          <p:spPr>
            <a:xfrm>
              <a:off x="1151761" y="2058217"/>
              <a:ext cx="3257302" cy="307777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1200" cap="none" spc="-20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064BBA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직장 내 성희롱 행위자 제재의무</a:t>
              </a:r>
            </a:p>
          </p:txBody>
        </p:sp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5E876D95-5DCE-438F-ADD2-51B2F73C823C}"/>
                </a:ext>
              </a:extLst>
            </p:cNvPr>
            <p:cNvGrpSpPr/>
            <p:nvPr/>
          </p:nvGrpSpPr>
          <p:grpSpPr>
            <a:xfrm>
              <a:off x="729932" y="2035969"/>
              <a:ext cx="352272" cy="352272"/>
              <a:chOff x="729932" y="2035969"/>
              <a:chExt cx="352272" cy="352272"/>
            </a:xfrm>
          </p:grpSpPr>
          <p:sp>
            <p:nvSpPr>
              <p:cNvPr id="38" name="타원 37">
                <a:extLst>
                  <a:ext uri="{FF2B5EF4-FFF2-40B4-BE49-F238E27FC236}">
                    <a16:creationId xmlns:a16="http://schemas.microsoft.com/office/drawing/2014/main" id="{50D99798-CC02-4924-8F53-453E3E260549}"/>
                  </a:ext>
                </a:extLst>
              </p:cNvPr>
              <p:cNvSpPr/>
              <p:nvPr/>
            </p:nvSpPr>
            <p:spPr>
              <a:xfrm>
                <a:off x="729932" y="2035969"/>
                <a:ext cx="352272" cy="352272"/>
              </a:xfrm>
              <a:prstGeom prst="ellipse">
                <a:avLst/>
              </a:prstGeom>
              <a:solidFill>
                <a:srgbClr val="224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39" name="Freeform 5">
                <a:extLst>
                  <a:ext uri="{FF2B5EF4-FFF2-40B4-BE49-F238E27FC236}">
                    <a16:creationId xmlns:a16="http://schemas.microsoft.com/office/drawing/2014/main" id="{D35043B4-6910-467B-B120-5BC9A05C9E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6773" y="2123044"/>
                <a:ext cx="178590" cy="178124"/>
              </a:xfrm>
              <a:custGeom>
                <a:avLst/>
                <a:gdLst>
                  <a:gd name="T0" fmla="*/ 119 w 158"/>
                  <a:gd name="T1" fmla="*/ 25 h 158"/>
                  <a:gd name="T2" fmla="*/ 26 w 158"/>
                  <a:gd name="T3" fmla="*/ 25 h 158"/>
                  <a:gd name="T4" fmla="*/ 26 w 158"/>
                  <a:gd name="T5" fmla="*/ 119 h 158"/>
                  <a:gd name="T6" fmla="*/ 110 w 158"/>
                  <a:gd name="T7" fmla="*/ 126 h 158"/>
                  <a:gd name="T8" fmla="*/ 136 w 158"/>
                  <a:gd name="T9" fmla="*/ 153 h 158"/>
                  <a:gd name="T10" fmla="*/ 154 w 158"/>
                  <a:gd name="T11" fmla="*/ 153 h 158"/>
                  <a:gd name="T12" fmla="*/ 154 w 158"/>
                  <a:gd name="T13" fmla="*/ 136 h 158"/>
                  <a:gd name="T14" fmla="*/ 127 w 158"/>
                  <a:gd name="T15" fmla="*/ 109 h 158"/>
                  <a:gd name="T16" fmla="*/ 119 w 158"/>
                  <a:gd name="T17" fmla="*/ 25 h 158"/>
                  <a:gd name="T18" fmla="*/ 102 w 158"/>
                  <a:gd name="T19" fmla="*/ 101 h 158"/>
                  <a:gd name="T20" fmla="*/ 43 w 158"/>
                  <a:gd name="T21" fmla="*/ 101 h 158"/>
                  <a:gd name="T22" fmla="*/ 43 w 158"/>
                  <a:gd name="T23" fmla="*/ 43 h 158"/>
                  <a:gd name="T24" fmla="*/ 102 w 158"/>
                  <a:gd name="T25" fmla="*/ 43 h 158"/>
                  <a:gd name="T26" fmla="*/ 102 w 158"/>
                  <a:gd name="T27" fmla="*/ 101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8" h="158">
                    <a:moveTo>
                      <a:pt x="119" y="25"/>
                    </a:moveTo>
                    <a:cubicBezTo>
                      <a:pt x="93" y="0"/>
                      <a:pt x="51" y="0"/>
                      <a:pt x="26" y="25"/>
                    </a:cubicBezTo>
                    <a:cubicBezTo>
                      <a:pt x="0" y="51"/>
                      <a:pt x="0" y="93"/>
                      <a:pt x="26" y="119"/>
                    </a:cubicBezTo>
                    <a:cubicBezTo>
                      <a:pt x="49" y="141"/>
                      <a:pt x="84" y="144"/>
                      <a:pt x="110" y="126"/>
                    </a:cubicBezTo>
                    <a:cubicBezTo>
                      <a:pt x="136" y="153"/>
                      <a:pt x="136" y="153"/>
                      <a:pt x="136" y="153"/>
                    </a:cubicBezTo>
                    <a:cubicBezTo>
                      <a:pt x="141" y="158"/>
                      <a:pt x="149" y="158"/>
                      <a:pt x="154" y="153"/>
                    </a:cubicBezTo>
                    <a:cubicBezTo>
                      <a:pt x="158" y="148"/>
                      <a:pt x="158" y="141"/>
                      <a:pt x="154" y="136"/>
                    </a:cubicBezTo>
                    <a:cubicBezTo>
                      <a:pt x="127" y="109"/>
                      <a:pt x="127" y="109"/>
                      <a:pt x="127" y="109"/>
                    </a:cubicBezTo>
                    <a:cubicBezTo>
                      <a:pt x="144" y="84"/>
                      <a:pt x="142" y="48"/>
                      <a:pt x="119" y="25"/>
                    </a:cubicBezTo>
                    <a:close/>
                    <a:moveTo>
                      <a:pt x="102" y="101"/>
                    </a:moveTo>
                    <a:cubicBezTo>
                      <a:pt x="86" y="118"/>
                      <a:pt x="59" y="118"/>
                      <a:pt x="43" y="101"/>
                    </a:cubicBezTo>
                    <a:cubicBezTo>
                      <a:pt x="27" y="85"/>
                      <a:pt x="27" y="59"/>
                      <a:pt x="43" y="43"/>
                    </a:cubicBezTo>
                    <a:cubicBezTo>
                      <a:pt x="59" y="26"/>
                      <a:pt x="86" y="26"/>
                      <a:pt x="102" y="43"/>
                    </a:cubicBezTo>
                    <a:cubicBezTo>
                      <a:pt x="118" y="59"/>
                      <a:pt x="118" y="85"/>
                      <a:pt x="102" y="10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</p:grpSp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A830979E-3FFD-4264-8CED-EB70A4806A59}"/>
              </a:ext>
            </a:extLst>
          </p:cNvPr>
          <p:cNvGrpSpPr/>
          <p:nvPr/>
        </p:nvGrpSpPr>
        <p:grpSpPr>
          <a:xfrm>
            <a:off x="622300" y="4301666"/>
            <a:ext cx="8649073" cy="2229763"/>
            <a:chOff x="622300" y="5342674"/>
            <a:chExt cx="8649073" cy="2229763"/>
          </a:xfrm>
        </p:grpSpPr>
        <p:sp>
          <p:nvSpPr>
            <p:cNvPr id="49" name="직사각형 48">
              <a:extLst>
                <a:ext uri="{FF2B5EF4-FFF2-40B4-BE49-F238E27FC236}">
                  <a16:creationId xmlns:a16="http://schemas.microsoft.com/office/drawing/2014/main" id="{A85E09EF-9956-49B7-AA3E-04E1EF23DCA2}"/>
                </a:ext>
              </a:extLst>
            </p:cNvPr>
            <p:cNvSpPr/>
            <p:nvPr/>
          </p:nvSpPr>
          <p:spPr>
            <a:xfrm>
              <a:off x="622301" y="5342674"/>
              <a:ext cx="8649072" cy="2229763"/>
            </a:xfrm>
            <a:prstGeom prst="rect">
              <a:avLst/>
            </a:prstGeom>
            <a:solidFill>
              <a:srgbClr val="F7F7F7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dist="38100" dir="2700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50" name="사각형: 둥근 모서리 49">
              <a:extLst>
                <a:ext uri="{FF2B5EF4-FFF2-40B4-BE49-F238E27FC236}">
                  <a16:creationId xmlns:a16="http://schemas.microsoft.com/office/drawing/2014/main" id="{8EC14A70-AC96-4151-8AB0-AD733BDE0E1B}"/>
                </a:ext>
              </a:extLst>
            </p:cNvPr>
            <p:cNvSpPr/>
            <p:nvPr/>
          </p:nvSpPr>
          <p:spPr>
            <a:xfrm>
              <a:off x="622300" y="5342676"/>
              <a:ext cx="8649072" cy="305650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26000" tIns="0" rIns="0" bIns="0" rtlCol="0" anchor="ctr"/>
            <a:lstStyle/>
            <a:p>
              <a:r>
                <a:rPr lang="en-US" altLang="ko-KR" sz="1500" b="1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※ </a:t>
              </a:r>
              <a:r>
                <a:rPr lang="ko-KR" altLang="en-US" sz="1500" b="1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성희롱 행위자 징계수준 결정시 고려사항 </a:t>
              </a:r>
              <a:r>
                <a:rPr lang="en-US" altLang="ko-KR" sz="1500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(</a:t>
              </a:r>
              <a:r>
                <a:rPr lang="ko-KR" altLang="en-US" sz="1500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기업의 성희롱 예방교육 현황과 표준교육모델 개발</a:t>
              </a:r>
              <a:r>
                <a:rPr lang="en-US" altLang="ko-KR" sz="1500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)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4F11BBC-4353-4D8C-8917-62E4BF03FA16}"/>
                </a:ext>
              </a:extLst>
            </p:cNvPr>
            <p:cNvSpPr txBox="1"/>
            <p:nvPr/>
          </p:nvSpPr>
          <p:spPr>
            <a:xfrm>
              <a:off x="785896" y="5719117"/>
              <a:ext cx="7647927" cy="1813317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①</a:t>
              </a:r>
              <a:r>
                <a:rPr kumimoji="0" lang="en-US" altLang="ko-KR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</a:t>
              </a: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성희롱 행위의 정도는 어떠했는가</a:t>
              </a:r>
            </a:p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②</a:t>
              </a:r>
              <a:r>
                <a:rPr kumimoji="0" lang="en-US" altLang="ko-KR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</a:t>
              </a: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성희롱이 지속적</a:t>
              </a:r>
              <a:r>
                <a:rPr kumimoji="0" lang="en-US" altLang="ko-KR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반복적으로 이루어졌는가</a:t>
              </a:r>
            </a:p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③</a:t>
              </a:r>
              <a:r>
                <a:rPr kumimoji="0" lang="en-US" altLang="ko-KR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</a:t>
              </a: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성희롱 행위자는 피해자가 그 행동을 원치 않았다는 사실을 알았는가</a:t>
              </a:r>
              <a:r>
                <a:rPr kumimoji="0" lang="en-US" altLang="ko-KR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그럼에도 불구하고 지속되었는가</a:t>
              </a:r>
            </a:p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④</a:t>
              </a:r>
              <a:r>
                <a:rPr kumimoji="0" lang="en-US" altLang="ko-KR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</a:t>
              </a: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피해자의 범위 및 피해자가 입은 피해의 정도는 </a:t>
              </a:r>
              <a:r>
                <a:rPr kumimoji="0" lang="ko-KR" altLang="en-US" sz="1400" i="0" u="none" strike="noStrike" kern="0" cap="none" spc="-100" normalizeH="0" noProof="0" dirty="0" err="1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어느정도인가</a:t>
              </a:r>
              <a:endParaRPr kumimoji="0" lang="ko-KR" altLang="en-US" sz="1400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⑤</a:t>
              </a:r>
              <a:r>
                <a:rPr kumimoji="0" lang="en-US" altLang="ko-KR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</a:t>
              </a: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성희롱 행위자와 피해자 사이에 권력관계는 </a:t>
              </a:r>
              <a:r>
                <a:rPr kumimoji="0" lang="ko-KR" altLang="en-US" sz="1400" i="0" u="none" strike="noStrike" kern="0" cap="none" spc="-100" normalizeH="0" noProof="0" dirty="0" err="1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어떠한가</a:t>
              </a:r>
              <a:endParaRPr kumimoji="0" lang="ko-KR" altLang="en-US" sz="1400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⑥</a:t>
              </a:r>
              <a:r>
                <a:rPr kumimoji="0" lang="en-US" altLang="ko-KR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</a:t>
              </a: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성희롱 행위자가 성희롱을 예방하고 관리할 </a:t>
              </a:r>
              <a:r>
                <a:rPr kumimoji="0" lang="ko-KR" altLang="en-US" sz="1400" i="0" u="none" strike="noStrike" kern="0" cap="none" spc="-100" normalizeH="0" noProof="0" dirty="0" err="1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책임있는</a:t>
              </a: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지위에 있었는가</a:t>
              </a:r>
            </a:p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⑦</a:t>
              </a:r>
              <a:r>
                <a:rPr kumimoji="0" lang="en-US" altLang="ko-KR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</a:t>
              </a: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성희롱 행위자로 지목된 후 태도는 어떠하였는가</a:t>
              </a:r>
              <a:r>
                <a:rPr kumimoji="0" lang="en-US" altLang="ko-KR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개선의 여지가 있는가</a:t>
              </a:r>
            </a:p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⑧</a:t>
              </a:r>
              <a:r>
                <a:rPr kumimoji="0" lang="en-US" altLang="ko-KR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</a:t>
              </a: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피해자의 요구는 </a:t>
              </a:r>
              <a:r>
                <a:rPr kumimoji="0" lang="ko-KR" altLang="en-US" sz="1400" i="0" u="none" strike="noStrike" kern="0" cap="none" spc="-100" normalizeH="0" noProof="0" dirty="0" err="1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어떠한가</a:t>
              </a:r>
              <a:endParaRPr kumimoji="0" lang="ko-KR" altLang="en-US" sz="1400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9561956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278" y="607258"/>
            <a:ext cx="7116372" cy="332399"/>
          </a:xfrm>
        </p:spPr>
        <p:txBody>
          <a:bodyPr/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Ⅱ.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+mj-ea"/>
              </a:rPr>
              <a:t>직장 내 성희롱 관련 실태 및 법령의 이해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78" y="380897"/>
            <a:ext cx="7116372" cy="138499"/>
          </a:xfrm>
        </p:spPr>
        <p:txBody>
          <a:bodyPr/>
          <a:lstStyle/>
          <a:p>
            <a:r>
              <a:rPr lang="ko-KR" altLang="en-US" dirty="0"/>
              <a:t>직장 내 성희롱 예방교육</a:t>
            </a:r>
          </a:p>
        </p:txBody>
      </p: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373594AD-F3BC-4CC2-A7C4-77CE2672CD09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40" name="사각형: 둥근 모서리 39">
              <a:extLst>
                <a:ext uri="{FF2B5EF4-FFF2-40B4-BE49-F238E27FC236}">
                  <a16:creationId xmlns:a16="http://schemas.microsoft.com/office/drawing/2014/main" id="{FF769690-D7C4-4CF0-A4C1-925D455CA828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41" name="그래픽 40">
              <a:extLst>
                <a:ext uri="{FF2B5EF4-FFF2-40B4-BE49-F238E27FC236}">
                  <a16:creationId xmlns:a16="http://schemas.microsoft.com/office/drawing/2014/main" id="{72E57AB2-0F06-407D-816D-DBF0CA53C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16D26E9-1811-4C6E-8561-F8A9F1477457}"/>
                </a:ext>
              </a:extLst>
            </p:cNvPr>
            <p:cNvSpPr txBox="1"/>
            <p:nvPr/>
          </p:nvSpPr>
          <p:spPr>
            <a:xfrm>
              <a:off x="1218333" y="1331455"/>
              <a:ext cx="3034485" cy="2769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lvl="0">
                <a:defRPr/>
              </a:pPr>
              <a:r>
                <a:rPr lang="ko-KR" altLang="en-US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 관련 법령의 이해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382C5BA-1DA9-4DDB-86C3-5DB8D36F3142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2200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2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F9989CAC-9AAE-4E46-9A37-C9226EB51320}"/>
              </a:ext>
            </a:extLst>
          </p:cNvPr>
          <p:cNvGrpSpPr/>
          <p:nvPr/>
        </p:nvGrpSpPr>
        <p:grpSpPr>
          <a:xfrm>
            <a:off x="622433" y="2038182"/>
            <a:ext cx="8802242" cy="1223412"/>
            <a:chOff x="774833" y="2038182"/>
            <a:chExt cx="8802242" cy="1223412"/>
          </a:xfrm>
        </p:grpSpPr>
        <p:pic>
          <p:nvPicPr>
            <p:cNvPr id="45" name="그래픽 44">
              <a:extLst>
                <a:ext uri="{FF2B5EF4-FFF2-40B4-BE49-F238E27FC236}">
                  <a16:creationId xmlns:a16="http://schemas.microsoft.com/office/drawing/2014/main" id="{FA39E611-D25D-4DBA-9D14-CFDD4A2D3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74833" y="2107188"/>
              <a:ext cx="138994" cy="138994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4FB68EF-8BB3-4C3F-9318-882A26E9A4D5}"/>
                </a:ext>
              </a:extLst>
            </p:cNvPr>
            <p:cNvSpPr txBox="1"/>
            <p:nvPr/>
          </p:nvSpPr>
          <p:spPr>
            <a:xfrm>
              <a:off x="976396" y="2038182"/>
              <a:ext cx="8600679" cy="1223412"/>
            </a:xfrm>
            <a:prstGeom prst="rect">
              <a:avLst/>
            </a:prstGeom>
            <a:noFill/>
          </p:spPr>
          <p:txBody>
            <a:bodyPr wrap="none" lIns="0" tIns="0" rIns="72000" bIns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사업주가 직장 내 성희롱 피해근로자에 대한 근무장소의 변경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배치전환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유급휴가 명령 등</a:t>
              </a:r>
              <a:endParaRPr kumimoji="0" lang="en-US" altLang="ko-KR" b="1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적절한 조치의무를 이행하지 않거나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해고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·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징계 등 불리한 처우를 한 때에는 해당 근로자는</a:t>
              </a:r>
              <a:endParaRPr kumimoji="0" lang="en-US" altLang="ko-KR" b="1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그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행위가 있었던 날로 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6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개월 이내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에 지방노동위원회에 구제신청을 제기 가능</a:t>
              </a:r>
              <a:endParaRPr kumimoji="0" lang="en-US" altLang="ko-KR" b="1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i="0" u="none" strike="noStrike" kern="0" cap="none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(2022. 5. 19.</a:t>
              </a:r>
              <a:r>
                <a:rPr kumimoji="0" lang="en-US" altLang="ko-KR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</a:t>
              </a:r>
              <a:r>
                <a:rPr kumimoji="0" lang="ko-KR" altLang="en-US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시행</a:t>
              </a:r>
              <a:r>
                <a:rPr kumimoji="0" lang="en-US" altLang="ko-KR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)</a:t>
              </a:r>
            </a:p>
          </p:txBody>
        </p: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B5BBBF4C-7BCC-4091-8D1D-2DFACCF4D181}"/>
              </a:ext>
            </a:extLst>
          </p:cNvPr>
          <p:cNvGrpSpPr/>
          <p:nvPr/>
        </p:nvGrpSpPr>
        <p:grpSpPr>
          <a:xfrm>
            <a:off x="622433" y="3593441"/>
            <a:ext cx="9073150" cy="592470"/>
            <a:chOff x="774833" y="2038182"/>
            <a:chExt cx="9073150" cy="592470"/>
          </a:xfrm>
        </p:grpSpPr>
        <p:pic>
          <p:nvPicPr>
            <p:cNvPr id="48" name="그래픽 47">
              <a:extLst>
                <a:ext uri="{FF2B5EF4-FFF2-40B4-BE49-F238E27FC236}">
                  <a16:creationId xmlns:a16="http://schemas.microsoft.com/office/drawing/2014/main" id="{AAF049FB-E086-4239-B06F-54381C8F1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74833" y="2107188"/>
              <a:ext cx="138994" cy="138994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0EB8E6D-67F1-465E-949E-586F3AD806FE}"/>
                </a:ext>
              </a:extLst>
            </p:cNvPr>
            <p:cNvSpPr txBox="1"/>
            <p:nvPr/>
          </p:nvSpPr>
          <p:spPr>
            <a:xfrm>
              <a:off x="976396" y="2038182"/>
              <a:ext cx="8871587" cy="592470"/>
            </a:xfrm>
            <a:prstGeom prst="rect">
              <a:avLst/>
            </a:prstGeom>
            <a:noFill/>
          </p:spPr>
          <p:txBody>
            <a:bodyPr wrap="none" lIns="0" tIns="0" rIns="72000" bIns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3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남녀고용평등법은 </a:t>
              </a:r>
              <a:r>
                <a:rPr kumimoji="0" lang="ko-KR" altLang="en-US" b="1" i="0" u="none" strike="noStrike" kern="0" cap="none" spc="-13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상시 </a:t>
              </a:r>
              <a:r>
                <a:rPr kumimoji="0" lang="en-US" altLang="ko-KR" b="1" i="0" u="none" strike="noStrike" kern="0" cap="none" spc="-13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1</a:t>
              </a:r>
              <a:r>
                <a:rPr kumimoji="0" lang="ko-KR" altLang="en-US" b="1" i="0" u="none" strike="noStrike" kern="0" cap="none" spc="-13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인 이상 사업장에 전부 적용</a:t>
              </a:r>
              <a:r>
                <a:rPr kumimoji="0" lang="ko-KR" altLang="en-US" b="1" i="0" u="none" strike="noStrike" kern="0" cap="none" spc="-13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되므로</a:t>
              </a:r>
              <a:r>
                <a:rPr kumimoji="0" lang="en-US" altLang="ko-KR" b="1" i="0" u="none" strike="noStrike" kern="0" cap="none" spc="-13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3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이에 따라 노동위원회 시정 신청</a:t>
              </a:r>
              <a:endParaRPr kumimoji="0" lang="en-US" altLang="ko-KR" b="1" i="0" u="none" strike="noStrike" kern="0" cap="none" spc="-13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역시 상시 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1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인 이상의 모든 사업장에 적용</a:t>
              </a:r>
            </a:p>
          </p:txBody>
        </p:sp>
      </p:grp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3AB925B9-F157-4C9A-9AFD-DE5515731C67}"/>
              </a:ext>
            </a:extLst>
          </p:cNvPr>
          <p:cNvGrpSpPr/>
          <p:nvPr/>
        </p:nvGrpSpPr>
        <p:grpSpPr>
          <a:xfrm>
            <a:off x="622433" y="4517758"/>
            <a:ext cx="7115883" cy="592470"/>
            <a:chOff x="774833" y="2038182"/>
            <a:chExt cx="7115883" cy="592470"/>
          </a:xfrm>
        </p:grpSpPr>
        <p:pic>
          <p:nvPicPr>
            <p:cNvPr id="51" name="그래픽 50">
              <a:extLst>
                <a:ext uri="{FF2B5EF4-FFF2-40B4-BE49-F238E27FC236}">
                  <a16:creationId xmlns:a16="http://schemas.microsoft.com/office/drawing/2014/main" id="{C062025C-F704-4463-B84E-FCF135FF4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74833" y="2107188"/>
              <a:ext cx="138994" cy="138994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087BA54-EB89-46C6-812F-C880B03070A3}"/>
                </a:ext>
              </a:extLst>
            </p:cNvPr>
            <p:cNvSpPr txBox="1"/>
            <p:nvPr/>
          </p:nvSpPr>
          <p:spPr>
            <a:xfrm>
              <a:off x="976396" y="2038182"/>
              <a:ext cx="6914320" cy="592470"/>
            </a:xfrm>
            <a:prstGeom prst="rect">
              <a:avLst/>
            </a:prstGeom>
            <a:noFill/>
          </p:spPr>
          <p:txBody>
            <a:bodyPr wrap="none" lIns="0" tIns="0" rIns="72000" bIns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노동위원회는 적절한 조치 </a:t>
              </a:r>
              <a:r>
                <a:rPr kumimoji="0" lang="ko-KR" altLang="en-US" b="1" i="0" u="none" strike="noStrike" kern="0" cap="none" spc="-150" normalizeH="0" noProof="0" dirty="0" err="1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미이행</a:t>
              </a:r>
              <a:r>
                <a:rPr kumimoji="0" lang="en-US" altLang="ko-KR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불리한 처우 등의 중지</a:t>
              </a:r>
              <a:r>
                <a:rPr kumimoji="0" lang="en-US" altLang="ko-KR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적절한 배상명령</a:t>
              </a:r>
              <a:endParaRPr kumimoji="0" lang="en-US" altLang="ko-KR" b="1" i="0" u="none" strike="noStrike" kern="0" cap="none" spc="-15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등의 </a:t>
              </a:r>
              <a:r>
                <a:rPr kumimoji="0" lang="ko-KR" altLang="en-US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시정명령</a:t>
              </a:r>
              <a:r>
                <a:rPr kumimoji="0" lang="ko-KR" altLang="en-US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가능</a:t>
              </a:r>
            </a:p>
          </p:txBody>
        </p: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5F9D6508-5CF2-4060-9F6B-F7379717DC1C}"/>
              </a:ext>
            </a:extLst>
          </p:cNvPr>
          <p:cNvGrpSpPr/>
          <p:nvPr/>
        </p:nvGrpSpPr>
        <p:grpSpPr>
          <a:xfrm>
            <a:off x="622433" y="5442075"/>
            <a:ext cx="7070999" cy="592470"/>
            <a:chOff x="774833" y="2038182"/>
            <a:chExt cx="7070999" cy="592470"/>
          </a:xfrm>
        </p:grpSpPr>
        <p:pic>
          <p:nvPicPr>
            <p:cNvPr id="54" name="그래픽 53">
              <a:extLst>
                <a:ext uri="{FF2B5EF4-FFF2-40B4-BE49-F238E27FC236}">
                  <a16:creationId xmlns:a16="http://schemas.microsoft.com/office/drawing/2014/main" id="{30C64FB4-3D43-40B3-B026-7BD7294B4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74833" y="2107188"/>
              <a:ext cx="138994" cy="138994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8BEFA98-95B0-4A28-9A22-DE0A248F51CE}"/>
                </a:ext>
              </a:extLst>
            </p:cNvPr>
            <p:cNvSpPr txBox="1"/>
            <p:nvPr/>
          </p:nvSpPr>
          <p:spPr>
            <a:xfrm>
              <a:off x="976396" y="2038182"/>
              <a:ext cx="6869436" cy="592470"/>
            </a:xfrm>
            <a:prstGeom prst="rect">
              <a:avLst/>
            </a:prstGeom>
            <a:noFill/>
          </p:spPr>
          <p:txBody>
            <a:bodyPr wrap="none" lIns="0" tIns="0" rIns="72000" bIns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고용노동부장관은 사업주가 노동위원회의 확정된 시정명령을 이행하지</a:t>
              </a:r>
              <a:endParaRPr kumimoji="0" lang="en-US" altLang="ko-KR" b="1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않는 경우 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1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억원</a:t>
              </a:r>
              <a:r>
                <a:rPr lang="en-US" altLang="ko-KR" b="1" kern="0" spc="-100" dirty="0"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이하의 과태료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를 부과 가능</a:t>
              </a:r>
            </a:p>
          </p:txBody>
        </p:sp>
      </p:grpSp>
      <p:pic>
        <p:nvPicPr>
          <p:cNvPr id="13" name="그림 12">
            <a:extLst>
              <a:ext uri="{FF2B5EF4-FFF2-40B4-BE49-F238E27FC236}">
                <a16:creationId xmlns:a16="http://schemas.microsoft.com/office/drawing/2014/main" id="{78DE3D3C-FFCE-4E33-9D6A-B56EBDFA524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033" y="4241539"/>
            <a:ext cx="1506510" cy="1894636"/>
          </a:xfrm>
          <a:prstGeom prst="rect">
            <a:avLst/>
          </a:prstGeom>
          <a:effectLst>
            <a:outerShdw blurRad="76200" dist="114300" dir="2700000" algn="tl" rotWithShape="0">
              <a:prstClr val="black">
                <a:alpha val="2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298766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extBox 242">
            <a:extLst>
              <a:ext uri="{FF2B5EF4-FFF2-40B4-BE49-F238E27FC236}">
                <a16:creationId xmlns:a16="http://schemas.microsoft.com/office/drawing/2014/main" id="{B12D9E01-C1EB-4683-A402-705274F4F62C}"/>
              </a:ext>
            </a:extLst>
          </p:cNvPr>
          <p:cNvSpPr txBox="1"/>
          <p:nvPr/>
        </p:nvSpPr>
        <p:spPr>
          <a:xfrm>
            <a:off x="591305" y="1540858"/>
            <a:ext cx="2478673" cy="43088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-100" normalizeH="0" baseline="0" noProof="0">
                <a:ln>
                  <a:noFill/>
                </a:ln>
                <a:gradFill>
                  <a:gsLst>
                    <a:gs pos="100000">
                      <a:srgbClr val="0A6CD8"/>
                    </a:gs>
                    <a:gs pos="100000">
                      <a:srgbClr val="0A6CD8"/>
                    </a:gs>
                  </a:gsLst>
                  <a:lin ang="5400000" scaled="0"/>
                </a:gradFill>
                <a:effectLst/>
                <a:uLnTx/>
                <a:uFillTx/>
                <a:latin typeface="Century Gothic"/>
                <a:ea typeface="맑은 고딕"/>
                <a:cs typeface="+mn-cs"/>
              </a:rPr>
              <a:t>C</a:t>
            </a:r>
            <a:r>
              <a:rPr kumimoji="0" lang="en-US" altLang="ko-KR" sz="2800" b="1" i="0" u="none" strike="noStrike" kern="1200" cap="none" spc="-100" normalizeH="0" baseline="0" noProof="0">
                <a:ln>
                  <a:noFill/>
                </a:ln>
                <a:gradFill>
                  <a:gsLst>
                    <a:gs pos="52000">
                      <a:srgbClr val="404042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Century Gothic"/>
                <a:ea typeface="맑은 고딕"/>
                <a:cs typeface="+mn-cs"/>
              </a:rPr>
              <a:t>ONTENTS</a:t>
            </a:r>
            <a:endParaRPr kumimoji="0" lang="ko-KR" altLang="en-US" sz="2800" b="1" i="0" u="none" strike="noStrike" kern="1200" cap="none" spc="-100" normalizeH="0" baseline="0" noProof="0">
              <a:ln>
                <a:noFill/>
              </a:ln>
              <a:gradFill>
                <a:gsLst>
                  <a:gs pos="52000">
                    <a:srgbClr val="404042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Century Gothic"/>
              <a:ea typeface="맑은 고딕"/>
              <a:cs typeface="+mn-cs"/>
            </a:endParaRPr>
          </a:p>
        </p:txBody>
      </p:sp>
      <p:sp>
        <p:nvSpPr>
          <p:cNvPr id="365" name="직사각형 364">
            <a:extLst>
              <a:ext uri="{FF2B5EF4-FFF2-40B4-BE49-F238E27FC236}">
                <a16:creationId xmlns:a16="http://schemas.microsoft.com/office/drawing/2014/main" id="{6C419514-566C-42DB-9AD8-0EC5178C2359}"/>
              </a:ext>
            </a:extLst>
          </p:cNvPr>
          <p:cNvSpPr/>
          <p:nvPr/>
        </p:nvSpPr>
        <p:spPr>
          <a:xfrm>
            <a:off x="579945" y="1426174"/>
            <a:ext cx="2501393" cy="145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맑은 고딕"/>
              <a:cs typeface="+mn-cs"/>
            </a:endParaRPr>
          </a:p>
        </p:txBody>
      </p:sp>
      <p:sp>
        <p:nvSpPr>
          <p:cNvPr id="362" name="TextBox 361">
            <a:extLst>
              <a:ext uri="{FF2B5EF4-FFF2-40B4-BE49-F238E27FC236}">
                <a16:creationId xmlns:a16="http://schemas.microsoft.com/office/drawing/2014/main" id="{FB66DBB3-4587-460D-B04E-67EE9F3846B1}"/>
              </a:ext>
            </a:extLst>
          </p:cNvPr>
          <p:cNvSpPr txBox="1"/>
          <p:nvPr/>
        </p:nvSpPr>
        <p:spPr>
          <a:xfrm>
            <a:off x="1175813" y="1416817"/>
            <a:ext cx="1309654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0" i="0" u="none" strike="noStrike" kern="1200" cap="none" spc="-150" normalizeH="0" baseline="0" noProof="0" dirty="0">
                <a:ln>
                  <a:noFill/>
                </a:ln>
                <a:gradFill>
                  <a:gsLst>
                    <a:gs pos="100000">
                      <a:srgbClr val="5D9CE1"/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직장 내 성희롱 예방교육</a:t>
            </a: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B69F470F-1AEA-4960-90B8-BEBC9AB2340F}"/>
              </a:ext>
            </a:extLst>
          </p:cNvPr>
          <p:cNvGrpSpPr/>
          <p:nvPr/>
        </p:nvGrpSpPr>
        <p:grpSpPr>
          <a:xfrm>
            <a:off x="3504910" y="2402919"/>
            <a:ext cx="6096718" cy="3225608"/>
            <a:chOff x="3504910" y="2402919"/>
            <a:chExt cx="6096718" cy="3225608"/>
          </a:xfrm>
        </p:grpSpPr>
        <p:cxnSp>
          <p:nvCxnSpPr>
            <p:cNvPr id="30" name="직선 연결선 29">
              <a:extLst>
                <a:ext uri="{FF2B5EF4-FFF2-40B4-BE49-F238E27FC236}">
                  <a16:creationId xmlns:a16="http://schemas.microsoft.com/office/drawing/2014/main" id="{0CE29EDD-DA48-4C41-B7E0-4AB9EB16EB90}"/>
                </a:ext>
              </a:extLst>
            </p:cNvPr>
            <p:cNvCxnSpPr>
              <a:cxnSpLocks/>
            </p:cNvCxnSpPr>
            <p:nvPr/>
          </p:nvCxnSpPr>
          <p:spPr>
            <a:xfrm>
              <a:off x="4042643" y="2954910"/>
              <a:ext cx="5267611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연결선 30">
              <a:extLst>
                <a:ext uri="{FF2B5EF4-FFF2-40B4-BE49-F238E27FC236}">
                  <a16:creationId xmlns:a16="http://schemas.microsoft.com/office/drawing/2014/main" id="{CA0A6262-0BFA-4648-90CE-7F55044DA80F}"/>
                </a:ext>
              </a:extLst>
            </p:cNvPr>
            <p:cNvCxnSpPr>
              <a:cxnSpLocks/>
            </p:cNvCxnSpPr>
            <p:nvPr/>
          </p:nvCxnSpPr>
          <p:spPr>
            <a:xfrm>
              <a:off x="4042643" y="3628005"/>
              <a:ext cx="5267611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31">
              <a:extLst>
                <a:ext uri="{FF2B5EF4-FFF2-40B4-BE49-F238E27FC236}">
                  <a16:creationId xmlns:a16="http://schemas.microsoft.com/office/drawing/2014/main" id="{A7B8F8C5-7B4C-4E55-8ECA-2E684B77851F}"/>
                </a:ext>
              </a:extLst>
            </p:cNvPr>
            <p:cNvCxnSpPr>
              <a:cxnSpLocks/>
            </p:cNvCxnSpPr>
            <p:nvPr/>
          </p:nvCxnSpPr>
          <p:spPr>
            <a:xfrm>
              <a:off x="4042643" y="4301100"/>
              <a:ext cx="5267611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>
              <a:extLst>
                <a:ext uri="{FF2B5EF4-FFF2-40B4-BE49-F238E27FC236}">
                  <a16:creationId xmlns:a16="http://schemas.microsoft.com/office/drawing/2014/main" id="{7AADD478-BC99-40D3-89DC-1298D65AF98C}"/>
                </a:ext>
              </a:extLst>
            </p:cNvPr>
            <p:cNvCxnSpPr>
              <a:cxnSpLocks/>
            </p:cNvCxnSpPr>
            <p:nvPr/>
          </p:nvCxnSpPr>
          <p:spPr>
            <a:xfrm>
              <a:off x="4042643" y="4956136"/>
              <a:ext cx="5267611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연결선 33">
              <a:extLst>
                <a:ext uri="{FF2B5EF4-FFF2-40B4-BE49-F238E27FC236}">
                  <a16:creationId xmlns:a16="http://schemas.microsoft.com/office/drawing/2014/main" id="{8E57FE9F-2239-4D17-A3A9-A8CC98299C4D}"/>
                </a:ext>
              </a:extLst>
            </p:cNvPr>
            <p:cNvCxnSpPr>
              <a:cxnSpLocks/>
            </p:cNvCxnSpPr>
            <p:nvPr/>
          </p:nvCxnSpPr>
          <p:spPr>
            <a:xfrm>
              <a:off x="4042643" y="5628527"/>
              <a:ext cx="5267611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38C3DA75-8A1B-463C-B198-82F7E2B8E05C}"/>
                </a:ext>
              </a:extLst>
            </p:cNvPr>
            <p:cNvGrpSpPr/>
            <p:nvPr/>
          </p:nvGrpSpPr>
          <p:grpSpPr>
            <a:xfrm>
              <a:off x="3504910" y="2402919"/>
              <a:ext cx="6096718" cy="430887"/>
              <a:chOff x="3504910" y="2444483"/>
              <a:chExt cx="6096718" cy="430887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4281374-C354-420B-B5BC-462BCE9C7D0A}"/>
                  </a:ext>
                </a:extLst>
              </p:cNvPr>
              <p:cNvSpPr txBox="1"/>
              <p:nvPr/>
            </p:nvSpPr>
            <p:spPr>
              <a:xfrm>
                <a:off x="4125770" y="2490649"/>
                <a:ext cx="547585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r>
                  <a:rPr lang="ko-KR" altLang="en-US" sz="2200" b="1" spc="-150" dirty="0">
                    <a:gradFill>
                      <a:gsLst>
                        <a:gs pos="100000">
                          <a:schemeClr val="tx1">
                            <a:lumMod val="95000"/>
                            <a:lumOff val="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0"/>
                    </a:gradFill>
                  </a:rPr>
                  <a:t>성인지 감수성과 직장 내 성희롱의 예방 필요성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ECB0B21-9271-4253-A49A-8140ADC0D514}"/>
                  </a:ext>
                </a:extLst>
              </p:cNvPr>
              <p:cNvSpPr txBox="1"/>
              <p:nvPr/>
            </p:nvSpPr>
            <p:spPr>
              <a:xfrm>
                <a:off x="3504910" y="2444483"/>
                <a:ext cx="35907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altLang="ko-KR" sz="2800" b="1" dirty="0">
                    <a:gradFill>
                      <a:gsLst>
                        <a:gs pos="100000">
                          <a:srgbClr val="0A6CD8"/>
                        </a:gs>
                        <a:gs pos="100000">
                          <a:srgbClr val="0B79F3"/>
                        </a:gs>
                      </a:gsLst>
                      <a:lin ang="5400000" scaled="0"/>
                    </a:gra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Ⅰ</a:t>
                </a:r>
                <a:endParaRPr lang="ko-KR" altLang="en-US" sz="2800" b="1" dirty="0">
                  <a:gradFill>
                    <a:gsLst>
                      <a:gs pos="100000">
                        <a:srgbClr val="0A6CD8"/>
                      </a:gs>
                      <a:gs pos="100000">
                        <a:srgbClr val="0B79F3"/>
                      </a:gs>
                    </a:gsLst>
                    <a:lin ang="5400000" scaled="0"/>
                  </a:gradFill>
                  <a:latin typeface="Bodoni Bk BT" pitchFamily="2" charset="0"/>
                </a:endParaRPr>
              </a:p>
            </p:txBody>
          </p:sp>
        </p:grpSp>
        <p:grpSp>
          <p:nvGrpSpPr>
            <p:cNvPr id="36" name="그룹 35">
              <a:extLst>
                <a:ext uri="{FF2B5EF4-FFF2-40B4-BE49-F238E27FC236}">
                  <a16:creationId xmlns:a16="http://schemas.microsoft.com/office/drawing/2014/main" id="{4F91B3DB-1608-45E5-938B-E6088404498E}"/>
                </a:ext>
              </a:extLst>
            </p:cNvPr>
            <p:cNvGrpSpPr/>
            <p:nvPr/>
          </p:nvGrpSpPr>
          <p:grpSpPr>
            <a:xfrm>
              <a:off x="3504910" y="3076014"/>
              <a:ext cx="5242318" cy="430887"/>
              <a:chOff x="3504910" y="3094010"/>
              <a:chExt cx="5242318" cy="430887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0A72702-375D-4517-8628-569556B903A6}"/>
                  </a:ext>
                </a:extLst>
              </p:cNvPr>
              <p:cNvSpPr txBox="1"/>
              <p:nvPr/>
            </p:nvSpPr>
            <p:spPr>
              <a:xfrm>
                <a:off x="4125770" y="3140176"/>
                <a:ext cx="462145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>
                <a:defPPr>
                  <a:defRPr lang="en-US"/>
                </a:defPPr>
                <a:lvl1pPr>
                  <a:defRPr sz="2200" b="1" spc="-15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0"/>
                    </a:gradFill>
                  </a:defRPr>
                </a:lvl1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2200" b="1" i="0" u="none" strike="noStrike" kern="1200" cap="none" spc="-150" normalizeH="0" baseline="0" noProof="0" dirty="0">
                    <a:ln>
                      <a:noFill/>
                    </a:ln>
                    <a:gradFill>
                      <a:gsLst>
                        <a:gs pos="100000">
                          <a:prstClr val="black">
                            <a:lumMod val="95000"/>
                            <a:lumOff val="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Century Gothic"/>
                    <a:ea typeface="맑은 고딕"/>
                    <a:cs typeface="+mn-cs"/>
                  </a:rPr>
                  <a:t>직장 내 성희롱 관련 실태 및 법령의 이해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B467D81-5E9E-4F39-BA29-D0F6E9A6E60F}"/>
                  </a:ext>
                </a:extLst>
              </p:cNvPr>
              <p:cNvSpPr txBox="1"/>
              <p:nvPr/>
            </p:nvSpPr>
            <p:spPr>
              <a:xfrm>
                <a:off x="3504910" y="3094010"/>
                <a:ext cx="35907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altLang="ko-KR" sz="2800" b="1" dirty="0">
                    <a:gradFill>
                      <a:gsLst>
                        <a:gs pos="100000">
                          <a:srgbClr val="0A6CD8"/>
                        </a:gs>
                        <a:gs pos="100000">
                          <a:srgbClr val="0B79F3"/>
                        </a:gs>
                      </a:gsLst>
                      <a:lin ang="5400000" scaled="0"/>
                    </a:gra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Ⅱ</a:t>
                </a:r>
                <a:endParaRPr lang="ko-KR" altLang="en-US" sz="2800" b="1" dirty="0">
                  <a:gradFill>
                    <a:gsLst>
                      <a:gs pos="100000">
                        <a:srgbClr val="0A6CD8"/>
                      </a:gs>
                      <a:gs pos="100000">
                        <a:srgbClr val="0B79F3"/>
                      </a:gs>
                    </a:gsLst>
                    <a:lin ang="5400000" scaled="0"/>
                  </a:gradFill>
                  <a:latin typeface="Bodoni Bk BT" pitchFamily="2" charset="0"/>
                </a:endParaRPr>
              </a:p>
            </p:txBody>
          </p:sp>
        </p:grpSp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AB4FEBA7-BF33-4709-966B-03B46C0551DD}"/>
                </a:ext>
              </a:extLst>
            </p:cNvPr>
            <p:cNvGrpSpPr/>
            <p:nvPr/>
          </p:nvGrpSpPr>
          <p:grpSpPr>
            <a:xfrm>
              <a:off x="3504910" y="3749109"/>
              <a:ext cx="4657221" cy="430887"/>
              <a:chOff x="3504910" y="3743537"/>
              <a:chExt cx="4657221" cy="430887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6E9F38C-5F32-47BF-A5E4-618EC6CCE4B7}"/>
                  </a:ext>
                </a:extLst>
              </p:cNvPr>
              <p:cNvSpPr txBox="1"/>
              <p:nvPr/>
            </p:nvSpPr>
            <p:spPr>
              <a:xfrm>
                <a:off x="4125770" y="3789703"/>
                <a:ext cx="403636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>
                <a:defPPr>
                  <a:defRPr lang="en-US"/>
                </a:defPPr>
                <a:lvl1pPr>
                  <a:defRPr sz="2200" b="1" spc="-15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0"/>
                    </a:gradFill>
                  </a:defRPr>
                </a:lvl1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2200" b="1" i="0" u="none" strike="noStrike" kern="1200" cap="none" spc="-150" normalizeH="0" baseline="0" noProof="0" dirty="0">
                    <a:ln>
                      <a:noFill/>
                    </a:ln>
                    <a:gradFill>
                      <a:gsLst>
                        <a:gs pos="100000">
                          <a:prstClr val="black">
                            <a:lumMod val="95000"/>
                            <a:lumOff val="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Century Gothic"/>
                    <a:ea typeface="맑은 고딕"/>
                    <a:cs typeface="+mn-cs"/>
                  </a:rPr>
                  <a:t>직장 내 성희롱 판단 및 유형별 사례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2A3320D-4CC7-4D84-9552-3B21A3195C6E}"/>
                  </a:ext>
                </a:extLst>
              </p:cNvPr>
              <p:cNvSpPr txBox="1"/>
              <p:nvPr/>
            </p:nvSpPr>
            <p:spPr>
              <a:xfrm>
                <a:off x="3504910" y="3743537"/>
                <a:ext cx="35907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altLang="ko-KR" sz="2800" b="1" dirty="0">
                    <a:gradFill>
                      <a:gsLst>
                        <a:gs pos="100000">
                          <a:srgbClr val="0A6CD8"/>
                        </a:gs>
                        <a:gs pos="100000">
                          <a:srgbClr val="0B79F3"/>
                        </a:gs>
                      </a:gsLst>
                      <a:lin ang="5400000" scaled="0"/>
                    </a:gra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Ⅲ</a:t>
                </a:r>
                <a:endParaRPr lang="ko-KR" altLang="en-US" sz="2800" b="1" dirty="0">
                  <a:gradFill>
                    <a:gsLst>
                      <a:gs pos="100000">
                        <a:srgbClr val="0A6CD8"/>
                      </a:gs>
                      <a:gs pos="100000">
                        <a:srgbClr val="0B79F3"/>
                      </a:gs>
                    </a:gsLst>
                    <a:lin ang="5400000" scaled="0"/>
                  </a:gradFill>
                  <a:latin typeface="Bodoni Bk BT" pitchFamily="2" charset="0"/>
                </a:endParaRPr>
              </a:p>
            </p:txBody>
          </p:sp>
        </p:grpSp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50E8CF06-6875-4259-8F75-676FEBC73216}"/>
                </a:ext>
              </a:extLst>
            </p:cNvPr>
            <p:cNvGrpSpPr/>
            <p:nvPr/>
          </p:nvGrpSpPr>
          <p:grpSpPr>
            <a:xfrm>
              <a:off x="3504910" y="4422204"/>
              <a:ext cx="5242318" cy="430887"/>
              <a:chOff x="3504910" y="4393064"/>
              <a:chExt cx="5242318" cy="430887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17C47B3-9399-4FCD-99AB-078B887525BA}"/>
                  </a:ext>
                </a:extLst>
              </p:cNvPr>
              <p:cNvSpPr txBox="1"/>
              <p:nvPr/>
            </p:nvSpPr>
            <p:spPr>
              <a:xfrm>
                <a:off x="4125770" y="4439230"/>
                <a:ext cx="462145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>
                <a:defPPr>
                  <a:defRPr lang="en-US"/>
                </a:defPPr>
                <a:lvl1pPr>
                  <a:defRPr sz="2200" b="1" spc="-15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0"/>
                    </a:gradFill>
                  </a:defRPr>
                </a:lvl1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2200" b="1" i="0" u="none" strike="noStrike" kern="1200" cap="none" spc="-150" normalizeH="0" baseline="0" noProof="0" dirty="0">
                    <a:ln>
                      <a:noFill/>
                    </a:ln>
                    <a:gradFill>
                      <a:gsLst>
                        <a:gs pos="100000">
                          <a:prstClr val="black">
                            <a:lumMod val="95000"/>
                            <a:lumOff val="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Century Gothic"/>
                    <a:ea typeface="맑은 고딕"/>
                    <a:cs typeface="+mn-cs"/>
                  </a:rPr>
                  <a:t>직장 내 성희롱의 구제</a:t>
                </a:r>
                <a:r>
                  <a:rPr kumimoji="0" lang="en-US" altLang="ko-KR" sz="2200" b="1" i="0" u="none" strike="noStrike" kern="1200" cap="none" spc="-150" normalizeH="0" baseline="0" noProof="0" dirty="0">
                    <a:ln>
                      <a:noFill/>
                    </a:ln>
                    <a:gradFill>
                      <a:gsLst>
                        <a:gs pos="100000">
                          <a:prstClr val="black">
                            <a:lumMod val="95000"/>
                            <a:lumOff val="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Century Gothic"/>
                    <a:ea typeface="맑은 고딕"/>
                    <a:cs typeface="+mn-cs"/>
                  </a:rPr>
                  <a:t>, </a:t>
                </a:r>
                <a:r>
                  <a:rPr kumimoji="0" lang="ko-KR" altLang="en-US" sz="2200" b="1" i="0" u="none" strike="noStrike" kern="1200" cap="none" spc="-150" normalizeH="0" baseline="0" noProof="0" dirty="0">
                    <a:ln>
                      <a:noFill/>
                    </a:ln>
                    <a:gradFill>
                      <a:gsLst>
                        <a:gs pos="100000">
                          <a:prstClr val="black">
                            <a:lumMod val="95000"/>
                            <a:lumOff val="5000"/>
                          </a:prst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Century Gothic"/>
                    <a:ea typeface="맑은 고딕"/>
                    <a:cs typeface="+mn-cs"/>
                  </a:rPr>
                  <a:t>대응 및 후속조치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9F5B17F-160C-4B38-B510-7AEC061242CB}"/>
                  </a:ext>
                </a:extLst>
              </p:cNvPr>
              <p:cNvSpPr txBox="1"/>
              <p:nvPr/>
            </p:nvSpPr>
            <p:spPr>
              <a:xfrm>
                <a:off x="3504910" y="4393064"/>
                <a:ext cx="35907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altLang="ko-KR" sz="2800" b="1" dirty="0">
                    <a:gradFill>
                      <a:gsLst>
                        <a:gs pos="100000">
                          <a:srgbClr val="0A6CD8"/>
                        </a:gs>
                        <a:gs pos="100000">
                          <a:srgbClr val="0B79F3"/>
                        </a:gs>
                      </a:gsLst>
                      <a:lin ang="5400000" scaled="0"/>
                    </a:gradFill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Ⅳ</a:t>
                </a:r>
                <a:endParaRPr lang="ko-KR" altLang="en-US" sz="2800" b="1" dirty="0">
                  <a:gradFill>
                    <a:gsLst>
                      <a:gs pos="100000">
                        <a:srgbClr val="0A6CD8"/>
                      </a:gs>
                      <a:gs pos="100000">
                        <a:srgbClr val="0B79F3"/>
                      </a:gs>
                    </a:gsLst>
                    <a:lin ang="5400000" scaled="0"/>
                  </a:gradFill>
                  <a:latin typeface="Bodoni Bk BT" pitchFamily="2" charset="0"/>
                </a:endParaRPr>
              </a:p>
            </p:txBody>
          </p:sp>
        </p:grpSp>
        <p:cxnSp>
          <p:nvCxnSpPr>
            <p:cNvPr id="39" name="직선 연결선 38">
              <a:extLst>
                <a:ext uri="{FF2B5EF4-FFF2-40B4-BE49-F238E27FC236}">
                  <a16:creationId xmlns:a16="http://schemas.microsoft.com/office/drawing/2014/main" id="{4CD683D7-9F6B-4F5A-8FF4-7D90ED9DF0C7}"/>
                </a:ext>
              </a:extLst>
            </p:cNvPr>
            <p:cNvCxnSpPr>
              <a:cxnSpLocks/>
            </p:cNvCxnSpPr>
            <p:nvPr/>
          </p:nvCxnSpPr>
          <p:spPr>
            <a:xfrm>
              <a:off x="3527403" y="2954910"/>
              <a:ext cx="314086" cy="0"/>
            </a:xfrm>
            <a:prstGeom prst="line">
              <a:avLst/>
            </a:prstGeom>
            <a:ln w="41275" cap="rnd">
              <a:solidFill>
                <a:srgbClr val="D3E6FC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>
              <a:extLst>
                <a:ext uri="{FF2B5EF4-FFF2-40B4-BE49-F238E27FC236}">
                  <a16:creationId xmlns:a16="http://schemas.microsoft.com/office/drawing/2014/main" id="{A577FC13-3E8C-46F5-8DE3-D3D696A1CA7D}"/>
                </a:ext>
              </a:extLst>
            </p:cNvPr>
            <p:cNvCxnSpPr>
              <a:cxnSpLocks/>
            </p:cNvCxnSpPr>
            <p:nvPr/>
          </p:nvCxnSpPr>
          <p:spPr>
            <a:xfrm>
              <a:off x="3527403" y="3628005"/>
              <a:ext cx="314086" cy="0"/>
            </a:xfrm>
            <a:prstGeom prst="line">
              <a:avLst/>
            </a:prstGeom>
            <a:ln w="41275" cap="rnd">
              <a:solidFill>
                <a:srgbClr val="D3E6FC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연결선 40">
              <a:extLst>
                <a:ext uri="{FF2B5EF4-FFF2-40B4-BE49-F238E27FC236}">
                  <a16:creationId xmlns:a16="http://schemas.microsoft.com/office/drawing/2014/main" id="{59F56AF0-252F-4C1F-9D2A-3A6CBA81EE7E}"/>
                </a:ext>
              </a:extLst>
            </p:cNvPr>
            <p:cNvCxnSpPr>
              <a:cxnSpLocks/>
            </p:cNvCxnSpPr>
            <p:nvPr/>
          </p:nvCxnSpPr>
          <p:spPr>
            <a:xfrm>
              <a:off x="3527403" y="4301100"/>
              <a:ext cx="314086" cy="0"/>
            </a:xfrm>
            <a:prstGeom prst="line">
              <a:avLst/>
            </a:prstGeom>
            <a:ln w="41275" cap="rnd">
              <a:solidFill>
                <a:srgbClr val="D3E6FC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직선 연결선 41">
              <a:extLst>
                <a:ext uri="{FF2B5EF4-FFF2-40B4-BE49-F238E27FC236}">
                  <a16:creationId xmlns:a16="http://schemas.microsoft.com/office/drawing/2014/main" id="{0CD8578A-78B9-4A03-9939-89AAE6F0CB69}"/>
                </a:ext>
              </a:extLst>
            </p:cNvPr>
            <p:cNvCxnSpPr>
              <a:cxnSpLocks/>
            </p:cNvCxnSpPr>
            <p:nvPr/>
          </p:nvCxnSpPr>
          <p:spPr>
            <a:xfrm>
              <a:off x="3527403" y="4974195"/>
              <a:ext cx="314086" cy="0"/>
            </a:xfrm>
            <a:prstGeom prst="line">
              <a:avLst/>
            </a:prstGeom>
            <a:ln w="41275" cap="rnd">
              <a:solidFill>
                <a:srgbClr val="D3E6FC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AA11E4A4-D501-400F-B8A5-D911BEE03CD7}"/>
                </a:ext>
              </a:extLst>
            </p:cNvPr>
            <p:cNvGrpSpPr/>
            <p:nvPr/>
          </p:nvGrpSpPr>
          <p:grpSpPr>
            <a:xfrm>
              <a:off x="3504910" y="5095295"/>
              <a:ext cx="2050739" cy="430887"/>
              <a:chOff x="3504910" y="5095295"/>
              <a:chExt cx="2050739" cy="430887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9145D8C-BBE8-4C0D-852C-0AF68A1ACF5C}"/>
                  </a:ext>
                </a:extLst>
              </p:cNvPr>
              <p:cNvSpPr txBox="1"/>
              <p:nvPr/>
            </p:nvSpPr>
            <p:spPr>
              <a:xfrm>
                <a:off x="4125770" y="5141461"/>
                <a:ext cx="142987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>
                <a:defPPr>
                  <a:defRPr lang="en-US"/>
                </a:defPPr>
                <a:lvl1pPr>
                  <a:defRPr sz="2200" b="1" spc="-15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0"/>
                    </a:gradFill>
                  </a:defRPr>
                </a:lvl1pPr>
              </a:lstStyle>
              <a:p>
                <a:r>
                  <a:rPr lang="ko-KR" altLang="en-US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rgbClr val="0B79F3"/>
                        </a:gs>
                      </a:gsLst>
                      <a:lin ang="5400000" scaled="0"/>
                    </a:gradFill>
                    <a:latin typeface="Yu Gothic UI" panose="020B0500000000000000" pitchFamily="34" charset="-128"/>
                  </a:rPr>
                  <a:t>요약 및 정리</a:t>
                </a:r>
                <a:endParaRPr lang="ko-KR" altLang="en-US" dirty="0">
                  <a:gradFill>
                    <a:gsLst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FBA45B8-880D-4AEF-86B3-5BBEC24F540C}"/>
                  </a:ext>
                </a:extLst>
              </p:cNvPr>
              <p:cNvSpPr txBox="1"/>
              <p:nvPr/>
            </p:nvSpPr>
            <p:spPr>
              <a:xfrm>
                <a:off x="3504910" y="5095295"/>
                <a:ext cx="35907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altLang="ko-KR" sz="2800" b="1" dirty="0">
                    <a:gradFill>
                      <a:gsLst>
                        <a:gs pos="100000">
                          <a:srgbClr val="0A6CD8"/>
                        </a:gs>
                        <a:gs pos="100000">
                          <a:srgbClr val="0B79F3"/>
                        </a:gs>
                      </a:gsLst>
                      <a:lin ang="5400000" scaled="0"/>
                    </a:gra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Ⅴ</a:t>
                </a:r>
                <a:endParaRPr lang="ko-KR" altLang="en-US" sz="2800" b="1" dirty="0">
                  <a:gradFill>
                    <a:gsLst>
                      <a:gs pos="100000">
                        <a:srgbClr val="0A6CD8"/>
                      </a:gs>
                      <a:gs pos="100000">
                        <a:srgbClr val="0B79F3"/>
                      </a:gs>
                    </a:gsLst>
                    <a:lin ang="5400000" scaled="0"/>
                  </a:gradFill>
                  <a:latin typeface="Bodoni Bk BT" pitchFamily="2" charset="0"/>
                </a:endParaRPr>
              </a:p>
            </p:txBody>
          </p:sp>
        </p:grpSp>
        <p:cxnSp>
          <p:nvCxnSpPr>
            <p:cNvPr id="44" name="직선 연결선 43">
              <a:extLst>
                <a:ext uri="{FF2B5EF4-FFF2-40B4-BE49-F238E27FC236}">
                  <a16:creationId xmlns:a16="http://schemas.microsoft.com/office/drawing/2014/main" id="{941F403D-F261-4005-B082-D1E5E8694AA3}"/>
                </a:ext>
              </a:extLst>
            </p:cNvPr>
            <p:cNvCxnSpPr>
              <a:cxnSpLocks/>
            </p:cNvCxnSpPr>
            <p:nvPr/>
          </p:nvCxnSpPr>
          <p:spPr>
            <a:xfrm>
              <a:off x="3527403" y="5628527"/>
              <a:ext cx="314086" cy="0"/>
            </a:xfrm>
            <a:prstGeom prst="line">
              <a:avLst/>
            </a:prstGeom>
            <a:ln w="41275" cap="rnd">
              <a:solidFill>
                <a:srgbClr val="D3E6FC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9616103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278" y="607258"/>
            <a:ext cx="7116372" cy="332399"/>
          </a:xfrm>
        </p:spPr>
        <p:txBody>
          <a:bodyPr/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Ⅱ.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+mj-ea"/>
              </a:rPr>
              <a:t>직장 내 성희롱 관련 실태 및 법령의 이해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78" y="380897"/>
            <a:ext cx="7116372" cy="138499"/>
          </a:xfrm>
        </p:spPr>
        <p:txBody>
          <a:bodyPr/>
          <a:lstStyle/>
          <a:p>
            <a:r>
              <a:rPr lang="ko-KR" altLang="en-US" dirty="0"/>
              <a:t>직장 내 성희롱 예방교육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79F14013-8AA1-487E-A5F4-BA09C777D736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FE13026F-F54D-4F00-BB96-907BE5B22096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23" name="그래픽 22">
              <a:extLst>
                <a:ext uri="{FF2B5EF4-FFF2-40B4-BE49-F238E27FC236}">
                  <a16:creationId xmlns:a16="http://schemas.microsoft.com/office/drawing/2014/main" id="{21F4D598-4392-43E3-8DC8-61D3B600C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742EBB8-F055-4C4B-8794-BBC94B8BD181}"/>
                </a:ext>
              </a:extLst>
            </p:cNvPr>
            <p:cNvSpPr txBox="1"/>
            <p:nvPr/>
          </p:nvSpPr>
          <p:spPr>
            <a:xfrm>
              <a:off x="1218333" y="1321064"/>
              <a:ext cx="4013919" cy="30777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 관련 법령의 이해</a:t>
              </a: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(</a:t>
              </a:r>
              <a:r>
                <a: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종합</a:t>
              </a: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)</a:t>
              </a:r>
              <a:endParaRPr lang="ko-KR" altLang="en-US" sz="2000" b="1" spc="-100" dirty="0"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044DCE6-3845-43FE-9CA1-7DE94478E818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2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4A378E6B-C0E7-8AF5-D528-89F8EE6EF2C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2300" y="1768594"/>
          <a:ext cx="8664577" cy="4708511"/>
        </p:xfrm>
        <a:graphic>
          <a:graphicData uri="http://schemas.openxmlformats.org/drawingml/2006/table">
            <a:tbl>
              <a:tblPr/>
              <a:tblGrid>
                <a:gridCol w="1599905">
                  <a:extLst>
                    <a:ext uri="{9D8B030D-6E8A-4147-A177-3AD203B41FA5}">
                      <a16:colId xmlns:a16="http://schemas.microsoft.com/office/drawing/2014/main" val="2257773769"/>
                    </a:ext>
                  </a:extLst>
                </a:gridCol>
                <a:gridCol w="2232837">
                  <a:extLst>
                    <a:ext uri="{9D8B030D-6E8A-4147-A177-3AD203B41FA5}">
                      <a16:colId xmlns:a16="http://schemas.microsoft.com/office/drawing/2014/main" val="3964796367"/>
                    </a:ext>
                  </a:extLst>
                </a:gridCol>
                <a:gridCol w="4831835">
                  <a:extLst>
                    <a:ext uri="{9D8B030D-6E8A-4147-A177-3AD203B41FA5}">
                      <a16:colId xmlns:a16="http://schemas.microsoft.com/office/drawing/2014/main" val="874145022"/>
                    </a:ext>
                  </a:extLst>
                </a:gridCol>
              </a:tblGrid>
              <a:tr h="28273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1200" spc="-100" baseline="0" dirty="0">
                          <a:gradFill>
                            <a:gsLst>
                              <a:gs pos="100000">
                                <a:schemeClr val="bg1"/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j-ea"/>
                          <a:ea typeface="+mj-ea"/>
                          <a:cs typeface="+mn-cs"/>
                        </a:rPr>
                        <a:t>관련법령</a:t>
                      </a:r>
                    </a:p>
                  </a:txBody>
                  <a:tcPr marL="360000" marR="360000" marT="14149" marB="14149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1200" spc="-100" baseline="0" dirty="0">
                          <a:gradFill>
                            <a:gsLst>
                              <a:gs pos="100000">
                                <a:schemeClr val="bg1"/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j-ea"/>
                          <a:ea typeface="+mj-ea"/>
                          <a:cs typeface="+mn-cs"/>
                        </a:rPr>
                        <a:t>조  항</a:t>
                      </a:r>
                    </a:p>
                  </a:txBody>
                  <a:tcPr marL="14149" marR="14149" marT="14149" marB="14149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1200" spc="-100" baseline="0" dirty="0">
                          <a:gradFill>
                            <a:gsLst>
                              <a:gs pos="100000">
                                <a:schemeClr val="bg1"/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j-ea"/>
                          <a:ea typeface="+mj-ea"/>
                          <a:cs typeface="+mn-cs"/>
                        </a:rPr>
                        <a:t>내  용</a:t>
                      </a:r>
                    </a:p>
                  </a:txBody>
                  <a:tcPr marL="14149" marR="14149" marT="14149" marB="14149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752146"/>
                  </a:ext>
                </a:extLst>
              </a:tr>
              <a:tr h="377892">
                <a:tc rowSpan="6">
                  <a:txBody>
                    <a:bodyPr/>
                    <a:lstStyle/>
                    <a:p>
                      <a:pPr marL="14288" marR="0" indent="-14288" algn="dist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1200" spc="-15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rgbClr val="044286"/>
                              </a:gs>
                            </a:gsLst>
                            <a:lin ang="5400000" scaled="1"/>
                          </a:gradFill>
                          <a:latin typeface="+mj-ea"/>
                          <a:ea typeface="+mj-ea"/>
                          <a:cs typeface="+mn-cs"/>
                        </a:rPr>
                        <a:t>남녀고용</a:t>
                      </a:r>
                      <a:endParaRPr lang="en-US" altLang="ko-KR" sz="1400" b="1" kern="1200" spc="-150" baseline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srgbClr val="044286"/>
                            </a:gs>
                          </a:gsLst>
                          <a:lin ang="5400000" scaled="1"/>
                        </a:gradFill>
                        <a:latin typeface="+mj-ea"/>
                        <a:ea typeface="+mj-ea"/>
                        <a:cs typeface="+mn-cs"/>
                      </a:endParaRPr>
                    </a:p>
                    <a:p>
                      <a:pPr marL="14288" marR="0" indent="-14288" algn="dist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1200" spc="-15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rgbClr val="044286"/>
                              </a:gs>
                            </a:gsLst>
                            <a:lin ang="5400000" scaled="1"/>
                          </a:gradFill>
                          <a:latin typeface="+mj-ea"/>
                          <a:ea typeface="+mj-ea"/>
                          <a:cs typeface="+mn-cs"/>
                        </a:rPr>
                        <a:t>평등법</a:t>
                      </a:r>
                    </a:p>
                  </a:txBody>
                  <a:tcPr marL="288000" marR="288000" marT="0" marB="0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4288" marR="0" indent="-14288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j-ea"/>
                          <a:ea typeface="+mj-ea"/>
                          <a:cs typeface="+mn-cs"/>
                        </a:rPr>
                        <a:t>제</a:t>
                      </a:r>
                      <a:r>
                        <a:rPr lang="en-US" altLang="ko-KR" sz="1400" b="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j-ea"/>
                          <a:ea typeface="+mj-ea"/>
                          <a:cs typeface="+mn-cs"/>
                        </a:rPr>
                        <a:t>2</a:t>
                      </a:r>
                      <a:r>
                        <a:rPr lang="ko-KR" altLang="en-US" sz="1400" b="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j-ea"/>
                          <a:ea typeface="+mj-ea"/>
                          <a:cs typeface="+mn-cs"/>
                        </a:rPr>
                        <a:t>조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4288" marR="0" indent="-14288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j-ea"/>
                          <a:ea typeface="+mj-ea"/>
                          <a:cs typeface="+mn-cs"/>
                        </a:rPr>
                        <a:t>직장 내 성희롱의 정의</a:t>
                      </a:r>
                    </a:p>
                  </a:txBody>
                  <a:tcPr marL="7200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100723"/>
                  </a:ext>
                </a:extLst>
              </a:tr>
              <a:tr h="37789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4288" marR="0" indent="-14288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j-ea"/>
                          <a:ea typeface="+mj-ea"/>
                          <a:cs typeface="+mn-cs"/>
                        </a:rPr>
                        <a:t>제</a:t>
                      </a:r>
                      <a:r>
                        <a:rPr lang="en-US" altLang="ko-KR" sz="1400" b="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j-ea"/>
                          <a:ea typeface="+mj-ea"/>
                          <a:cs typeface="+mn-cs"/>
                        </a:rPr>
                        <a:t>12</a:t>
                      </a:r>
                      <a:r>
                        <a:rPr lang="ko-KR" altLang="en-US" sz="1400" b="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j-ea"/>
                          <a:ea typeface="+mj-ea"/>
                          <a:cs typeface="+mn-cs"/>
                        </a:rPr>
                        <a:t>조</a:t>
                      </a:r>
                      <a:endParaRPr lang="en-US" altLang="ko-KR" sz="1400" b="0" kern="1200" spc="-100" baseline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5400000" scaled="1"/>
                        </a:gra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4288" marR="0" indent="-14288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j-ea"/>
                          <a:ea typeface="+mj-ea"/>
                          <a:cs typeface="+mn-cs"/>
                        </a:rPr>
                        <a:t>직장 내 성희롱 금지</a:t>
                      </a:r>
                    </a:p>
                  </a:txBody>
                  <a:tcPr marL="7200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5320211"/>
                  </a:ext>
                </a:extLst>
              </a:tr>
              <a:tr h="37789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4288" marR="0" indent="-14288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j-ea"/>
                          <a:ea typeface="+mj-ea"/>
                          <a:cs typeface="+mn-cs"/>
                        </a:rPr>
                        <a:t>제</a:t>
                      </a:r>
                      <a:r>
                        <a:rPr lang="en-US" altLang="ko-KR" sz="1400" b="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j-ea"/>
                          <a:ea typeface="+mj-ea"/>
                          <a:cs typeface="+mn-cs"/>
                        </a:rPr>
                        <a:t>13</a:t>
                      </a:r>
                      <a:r>
                        <a:rPr lang="ko-KR" altLang="en-US" sz="1400" b="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j-ea"/>
                          <a:ea typeface="+mj-ea"/>
                          <a:cs typeface="+mn-cs"/>
                        </a:rPr>
                        <a:t>조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4288" marR="0" indent="-14288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j-ea"/>
                          <a:ea typeface="+mj-ea"/>
                          <a:cs typeface="+mn-cs"/>
                        </a:rPr>
                        <a:t>직장 내 성희롱 예방교육 등</a:t>
                      </a:r>
                    </a:p>
                  </a:txBody>
                  <a:tcPr marL="7200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046802"/>
                  </a:ext>
                </a:extLst>
              </a:tr>
              <a:tr h="37789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4288" marR="0" indent="-14288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j-ea"/>
                          <a:ea typeface="+mj-ea"/>
                          <a:cs typeface="+mn-cs"/>
                        </a:rPr>
                        <a:t>제</a:t>
                      </a:r>
                      <a:r>
                        <a:rPr lang="en-US" altLang="ko-KR" sz="1400" b="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j-ea"/>
                          <a:ea typeface="+mj-ea"/>
                          <a:cs typeface="+mn-cs"/>
                        </a:rPr>
                        <a:t>14</a:t>
                      </a:r>
                      <a:r>
                        <a:rPr lang="ko-KR" altLang="en-US" sz="1400" b="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j-ea"/>
                          <a:ea typeface="+mj-ea"/>
                          <a:cs typeface="+mn-cs"/>
                        </a:rPr>
                        <a:t>조</a:t>
                      </a:r>
                      <a:endParaRPr lang="en-US" altLang="ko-KR" sz="1400" b="0" kern="1200" spc="-100" baseline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5400000" scaled="1"/>
                        </a:gra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4288" marR="0" indent="-14288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j-ea"/>
                          <a:ea typeface="+mj-ea"/>
                          <a:cs typeface="+mn-cs"/>
                        </a:rPr>
                        <a:t>직장 내 성희롱 발생시 사업주의 조치</a:t>
                      </a:r>
                    </a:p>
                  </a:txBody>
                  <a:tcPr marL="7200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7613672"/>
                  </a:ext>
                </a:extLst>
              </a:tr>
              <a:tr h="37789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4288" marR="0" indent="-14288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j-ea"/>
                          <a:ea typeface="+mj-ea"/>
                          <a:cs typeface="+mn-cs"/>
                        </a:rPr>
                        <a:t>제</a:t>
                      </a:r>
                      <a:r>
                        <a:rPr lang="en-US" altLang="ko-KR" sz="1400" b="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j-ea"/>
                          <a:ea typeface="+mj-ea"/>
                          <a:cs typeface="+mn-cs"/>
                        </a:rPr>
                        <a:t>14</a:t>
                      </a:r>
                      <a:r>
                        <a:rPr lang="ko-KR" altLang="en-US" sz="1400" b="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j-ea"/>
                          <a:ea typeface="+mj-ea"/>
                          <a:cs typeface="+mn-cs"/>
                        </a:rPr>
                        <a:t>조의</a:t>
                      </a:r>
                      <a:r>
                        <a:rPr lang="en-US" altLang="ko-KR" sz="1400" b="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j-ea"/>
                          <a:ea typeface="+mj-ea"/>
                          <a:cs typeface="+mn-cs"/>
                        </a:rPr>
                        <a:t>2</a:t>
                      </a:r>
                      <a:endParaRPr lang="ko-KR" altLang="en-US" sz="1400" b="0" kern="1200" spc="-100" baseline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5400000" scaled="1"/>
                        </a:gra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4288" marR="0" indent="-14288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j-ea"/>
                          <a:ea typeface="+mj-ea"/>
                          <a:cs typeface="+mn-cs"/>
                        </a:rPr>
                        <a:t>고객 등에 의한 성희롱 방지 조치</a:t>
                      </a:r>
                    </a:p>
                  </a:txBody>
                  <a:tcPr marL="7200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404335"/>
                  </a:ext>
                </a:extLst>
              </a:tr>
              <a:tr h="377892">
                <a:tc vMerge="1">
                  <a:txBody>
                    <a:bodyPr/>
                    <a:lstStyle/>
                    <a:p>
                      <a:pPr marL="0" marR="0" indent="0" algn="dist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1" kern="1200" spc="-150" dirty="0">
                        <a:gradFill>
                          <a:gsLst>
                            <a:gs pos="100000">
                              <a:srgbClr val="044286"/>
                            </a:gs>
                            <a:gs pos="100000">
                              <a:srgbClr val="044286"/>
                            </a:gs>
                          </a:gsLst>
                          <a:lin ang="5400000" scaled="1"/>
                        </a:gra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360000" marR="360000" marT="14149" marB="14149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4288" marR="0" indent="-14288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j-ea"/>
                          <a:ea typeface="+mj-ea"/>
                          <a:cs typeface="+mn-cs"/>
                        </a:rPr>
                        <a:t>제</a:t>
                      </a:r>
                      <a:r>
                        <a:rPr lang="en-US" altLang="ko-KR" sz="1400" b="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j-ea"/>
                          <a:ea typeface="+mj-ea"/>
                          <a:cs typeface="+mn-cs"/>
                        </a:rPr>
                        <a:t>26</a:t>
                      </a:r>
                      <a:r>
                        <a:rPr lang="ko-KR" altLang="en-US" sz="1400" b="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j-ea"/>
                          <a:ea typeface="+mj-ea"/>
                          <a:cs typeface="+mn-cs"/>
                        </a:rPr>
                        <a:t>조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4288" marR="0" indent="-14288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5400000" scaled="1"/>
                          </a:gradFill>
                          <a:latin typeface="+mj-ea"/>
                          <a:ea typeface="+mj-ea"/>
                          <a:cs typeface="+mn-cs"/>
                        </a:rPr>
                        <a:t>노동위원회 시정신청 제도</a:t>
                      </a:r>
                    </a:p>
                  </a:txBody>
                  <a:tcPr marL="7200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592142"/>
                  </a:ext>
                </a:extLst>
              </a:tr>
              <a:tr h="377892">
                <a:tc>
                  <a:txBody>
                    <a:bodyPr/>
                    <a:lstStyle/>
                    <a:p>
                      <a:pPr marL="14288" marR="0" lvl="0" indent="-14288" algn="di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1" i="0" u="none" strike="noStrike" kern="1200" cap="none" spc="-15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rgbClr val="044286"/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근로자참여법</a:t>
                      </a:r>
                    </a:p>
                  </a:txBody>
                  <a:tcPr marL="288000" marR="288000" marT="0" marB="0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4288" marR="0" lvl="0" indent="-142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제</a:t>
                      </a:r>
                      <a:r>
                        <a:rPr kumimoji="0" lang="en-US" altLang="ko-KR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20</a:t>
                      </a:r>
                      <a:r>
                        <a:rPr kumimoji="0" lang="ko-KR" altLang="en-US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조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4288" marR="0" lvl="0" indent="-142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노사협의회 협의사항으로서 직장 내 성희롱 예방사항 규율</a:t>
                      </a:r>
                    </a:p>
                  </a:txBody>
                  <a:tcPr marL="7200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101057"/>
                  </a:ext>
                </a:extLst>
              </a:tr>
              <a:tr h="377892">
                <a:tc>
                  <a:txBody>
                    <a:bodyPr/>
                    <a:lstStyle/>
                    <a:p>
                      <a:pPr marL="14288" marR="0" lvl="0" indent="-14288" algn="di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1" i="0" u="none" strike="noStrike" kern="1200" cap="none" spc="-15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rgbClr val="044286"/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고용보험법</a:t>
                      </a:r>
                    </a:p>
                  </a:txBody>
                  <a:tcPr marL="288000" marR="288000" marT="0" marB="0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4288" marR="0" lvl="0" indent="-142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제</a:t>
                      </a:r>
                      <a:r>
                        <a:rPr kumimoji="0" lang="en-US" altLang="ko-KR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58</a:t>
                      </a:r>
                      <a:r>
                        <a:rPr kumimoji="0" lang="ko-KR" altLang="en-US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조 </a:t>
                      </a:r>
                      <a:r>
                        <a:rPr kumimoji="0" lang="en-US" altLang="ko-KR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(</a:t>
                      </a:r>
                      <a:r>
                        <a:rPr kumimoji="0" lang="ko-KR" altLang="en-US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시행규칙 제</a:t>
                      </a:r>
                      <a:r>
                        <a:rPr kumimoji="0" lang="en-US" altLang="ko-KR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101</a:t>
                      </a:r>
                      <a:r>
                        <a:rPr kumimoji="0" lang="ko-KR" altLang="en-US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조</a:t>
                      </a:r>
                      <a:r>
                        <a:rPr kumimoji="0" lang="en-US" altLang="ko-KR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)</a:t>
                      </a:r>
                      <a:endParaRPr kumimoji="0" lang="ko-KR" altLang="en-US" sz="1400" b="0" i="0" u="none" strike="noStrike" kern="1200" cap="none" spc="-100" normalizeH="0" baseline="0" noProof="0" dirty="0">
                        <a:ln>
                          <a:noFill/>
                        </a:ln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4288" marR="0" lvl="0" indent="-142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실업급여 수급 사유로서 직장 내 성희롱을 당한 경우 규정</a:t>
                      </a:r>
                    </a:p>
                  </a:txBody>
                  <a:tcPr marL="7200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370796"/>
                  </a:ext>
                </a:extLst>
              </a:tr>
              <a:tr h="646855">
                <a:tc>
                  <a:txBody>
                    <a:bodyPr/>
                    <a:lstStyle/>
                    <a:p>
                      <a:pPr marL="14288" marR="0" lvl="0" indent="-14288" algn="di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1" i="0" u="none" strike="noStrike" kern="1200" cap="none" spc="-15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rgbClr val="044286"/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형법</a:t>
                      </a:r>
                    </a:p>
                  </a:txBody>
                  <a:tcPr marL="288000" marR="288000" marT="0" marB="0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4288" marR="0" lvl="0" indent="-142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형법 제</a:t>
                      </a:r>
                      <a:r>
                        <a:rPr kumimoji="0" lang="en-US" altLang="ko-KR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297</a:t>
                      </a:r>
                      <a:r>
                        <a:rPr kumimoji="0" lang="ko-KR" altLang="en-US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조</a:t>
                      </a:r>
                      <a:r>
                        <a:rPr kumimoji="0" lang="en-US" altLang="ko-KR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kumimoji="0" lang="ko-KR" altLang="en-US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제</a:t>
                      </a:r>
                      <a:r>
                        <a:rPr kumimoji="0" lang="en-US" altLang="ko-KR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297</a:t>
                      </a:r>
                      <a:r>
                        <a:rPr kumimoji="0" lang="ko-KR" altLang="en-US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조의</a:t>
                      </a:r>
                      <a:r>
                        <a:rPr kumimoji="0" lang="en-US" altLang="ko-KR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2, </a:t>
                      </a:r>
                    </a:p>
                    <a:p>
                      <a:pPr marL="14288" marR="0" lvl="0" indent="-142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제</a:t>
                      </a:r>
                      <a:r>
                        <a:rPr kumimoji="0" lang="en-US" altLang="ko-KR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298</a:t>
                      </a:r>
                      <a:r>
                        <a:rPr kumimoji="0" lang="ko-KR" altLang="en-US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조</a:t>
                      </a:r>
                      <a:r>
                        <a:rPr kumimoji="0" lang="en-US" altLang="ko-KR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kumimoji="0" lang="ko-KR" altLang="en-US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제</a:t>
                      </a:r>
                      <a:r>
                        <a:rPr kumimoji="0" lang="en-US" altLang="ko-KR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303</a:t>
                      </a:r>
                      <a:r>
                        <a:rPr kumimoji="0" lang="ko-KR" altLang="en-US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조</a:t>
                      </a:r>
                      <a:r>
                        <a:rPr kumimoji="0" lang="en-US" altLang="ko-KR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kumimoji="0" lang="ko-KR" altLang="en-US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성폭력처벌법 제</a:t>
                      </a:r>
                      <a:r>
                        <a:rPr kumimoji="0" lang="en-US" altLang="ko-KR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10</a:t>
                      </a:r>
                      <a:r>
                        <a:rPr kumimoji="0" lang="ko-KR" altLang="en-US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조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4288" marR="0" lvl="0" indent="-142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강간</a:t>
                      </a:r>
                      <a:r>
                        <a:rPr kumimoji="0" lang="en-US" altLang="ko-KR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kumimoji="0" lang="ko-KR" altLang="en-US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유사강간</a:t>
                      </a:r>
                      <a:r>
                        <a:rPr kumimoji="0" lang="en-US" altLang="ko-KR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kumimoji="0" lang="ko-KR" altLang="en-US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강제추행</a:t>
                      </a:r>
                      <a:r>
                        <a:rPr kumimoji="0" lang="en-US" altLang="ko-KR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kumimoji="0" lang="ko-KR" altLang="en-US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업무상 </a:t>
                      </a:r>
                      <a:r>
                        <a:rPr kumimoji="0" lang="ko-KR" altLang="en-US" sz="1400" b="0" i="0" u="none" strike="noStrike" kern="1200" cap="none" spc="-100" normalizeH="0" baseline="0" noProof="0" dirty="0" err="1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위력등에</a:t>
                      </a:r>
                      <a:r>
                        <a:rPr kumimoji="0" lang="ko-KR" altLang="en-US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의한 간음</a:t>
                      </a:r>
                      <a:r>
                        <a:rPr kumimoji="0" lang="en-US" altLang="ko-KR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kumimoji="0" lang="ko-KR" altLang="en-US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업무상 </a:t>
                      </a:r>
                      <a:r>
                        <a:rPr kumimoji="0" lang="ko-KR" altLang="en-US" sz="1400" b="0" i="0" u="none" strike="noStrike" kern="1200" cap="none" spc="-100" normalizeH="0" baseline="0" noProof="0" dirty="0" err="1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위력등에</a:t>
                      </a:r>
                      <a:r>
                        <a:rPr kumimoji="0" lang="ko-KR" altLang="en-US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의한 추행 </a:t>
                      </a:r>
                    </a:p>
                  </a:txBody>
                  <a:tcPr marL="7200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6694031"/>
                  </a:ext>
                </a:extLst>
              </a:tr>
              <a:tr h="377892">
                <a:tc rowSpan="2">
                  <a:txBody>
                    <a:bodyPr/>
                    <a:lstStyle/>
                    <a:p>
                      <a:pPr marL="14288" marR="0" lvl="0" indent="-14288" algn="di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1" i="0" u="none" strike="noStrike" kern="1200" cap="none" spc="-15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rgbClr val="044286"/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민법</a:t>
                      </a:r>
                    </a:p>
                  </a:txBody>
                  <a:tcPr marL="288000" marR="288000" marT="0" marB="0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4288" marR="0" lvl="0" indent="-142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제</a:t>
                      </a:r>
                      <a:r>
                        <a:rPr kumimoji="0" lang="en-US" altLang="ko-KR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750</a:t>
                      </a:r>
                      <a:r>
                        <a:rPr kumimoji="0" lang="ko-KR" altLang="en-US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조</a:t>
                      </a:r>
                      <a:r>
                        <a:rPr kumimoji="0" lang="en-US" altLang="ko-KR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kumimoji="0" lang="ko-KR" altLang="en-US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제</a:t>
                      </a:r>
                      <a:r>
                        <a:rPr kumimoji="0" lang="en-US" altLang="ko-KR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751</a:t>
                      </a:r>
                      <a:r>
                        <a:rPr kumimoji="0" lang="ko-KR" altLang="en-US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조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4288" marR="0" lvl="0" indent="-142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불법행위</a:t>
                      </a:r>
                      <a:r>
                        <a:rPr kumimoji="0" lang="en-US" altLang="ko-KR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kumimoji="0" lang="ko-KR" altLang="en-US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재산이외의 손해의 배상책임</a:t>
                      </a:r>
                    </a:p>
                  </a:txBody>
                  <a:tcPr marL="7200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498608"/>
                  </a:ext>
                </a:extLst>
              </a:tr>
              <a:tr h="377892">
                <a:tc vMerge="1">
                  <a:txBody>
                    <a:bodyPr/>
                    <a:lstStyle/>
                    <a:p>
                      <a:pPr marL="0" marR="0" lvl="0" indent="0" algn="di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400" b="1" i="0" u="none" strike="noStrike" kern="1200" cap="none" spc="-150" normalizeH="0" baseline="0" noProof="0" dirty="0">
                        <a:ln>
                          <a:noFill/>
                        </a:ln>
                        <a:gradFill>
                          <a:gsLst>
                            <a:gs pos="100000">
                              <a:srgbClr val="044286"/>
                            </a:gs>
                            <a:gs pos="100000">
                              <a:srgbClr val="044286"/>
                            </a:gs>
                          </a:gsLst>
                          <a:lin ang="5400000" scaled="1"/>
                        </a:gra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360000" marR="360000" marT="14149" marB="14149" anchor="ctr">
                    <a:lnL>
                      <a:noFill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4288" marR="0" lvl="0" indent="-142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제</a:t>
                      </a:r>
                      <a:r>
                        <a:rPr kumimoji="0" lang="en-US" altLang="ko-KR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756</a:t>
                      </a:r>
                      <a:r>
                        <a:rPr kumimoji="0" lang="ko-KR" altLang="en-US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조</a:t>
                      </a:r>
                      <a:r>
                        <a:rPr kumimoji="0" lang="en-US" altLang="ko-KR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kumimoji="0" lang="ko-KR" altLang="en-US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제</a:t>
                      </a:r>
                      <a:r>
                        <a:rPr kumimoji="0" lang="en-US" altLang="ko-KR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760</a:t>
                      </a:r>
                      <a:r>
                        <a:rPr kumimoji="0" lang="ko-KR" altLang="en-US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조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4288" marR="0" lvl="0" indent="-142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사용자의 배상책임</a:t>
                      </a:r>
                      <a:r>
                        <a:rPr kumimoji="0" lang="en-US" altLang="ko-KR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kumimoji="0" lang="ko-KR" altLang="en-US" sz="1400" b="0" i="0" u="none" strike="noStrike" kern="1200" cap="none" spc="-10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공동불법행위자의 책임</a:t>
                      </a:r>
                    </a:p>
                  </a:txBody>
                  <a:tcPr marL="7200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930364"/>
                  </a:ext>
                </a:extLst>
              </a:tr>
            </a:tbl>
          </a:graphicData>
        </a:graphic>
      </p:graphicFrame>
      <p:sp>
        <p:nvSpPr>
          <p:cNvPr id="3" name="직사각형 2">
            <a:extLst>
              <a:ext uri="{FF2B5EF4-FFF2-40B4-BE49-F238E27FC236}">
                <a16:creationId xmlns:a16="http://schemas.microsoft.com/office/drawing/2014/main" id="{4C962654-1252-4D42-8504-AAFA201B3D8B}"/>
              </a:ext>
            </a:extLst>
          </p:cNvPr>
          <p:cNvSpPr/>
          <p:nvPr/>
        </p:nvSpPr>
        <p:spPr>
          <a:xfrm>
            <a:off x="511969" y="4267200"/>
            <a:ext cx="8882062" cy="22847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44066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4BF35FC9-9312-4CD1-BAC9-E145667BB0AB}"/>
              </a:ext>
            </a:extLst>
          </p:cNvPr>
          <p:cNvGrpSpPr/>
          <p:nvPr/>
        </p:nvGrpSpPr>
        <p:grpSpPr>
          <a:xfrm>
            <a:off x="4388305" y="5184463"/>
            <a:ext cx="1129390" cy="558314"/>
            <a:chOff x="7542333" y="2330450"/>
            <a:chExt cx="1495282" cy="739192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1D040383-D0C3-4A6D-B5A4-B0F2787DA677}"/>
                </a:ext>
              </a:extLst>
            </p:cNvPr>
            <p:cNvGrpSpPr/>
            <p:nvPr/>
          </p:nvGrpSpPr>
          <p:grpSpPr>
            <a:xfrm>
              <a:off x="7542333" y="2332294"/>
              <a:ext cx="499552" cy="737348"/>
              <a:chOff x="7561383" y="2332294"/>
              <a:chExt cx="499552" cy="737348"/>
            </a:xfrm>
          </p:grpSpPr>
          <p:sp>
            <p:nvSpPr>
              <p:cNvPr id="12" name="Freeform 84">
                <a:extLst>
                  <a:ext uri="{FF2B5EF4-FFF2-40B4-BE49-F238E27FC236}">
                    <a16:creationId xmlns:a16="http://schemas.microsoft.com/office/drawing/2014/main" id="{72B663C7-0A15-45E8-BC9F-DB0C2696BE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4381" y="2332294"/>
                <a:ext cx="346554" cy="737348"/>
              </a:xfrm>
              <a:custGeom>
                <a:avLst/>
                <a:gdLst>
                  <a:gd name="T0" fmla="*/ 62 w 158"/>
                  <a:gd name="T1" fmla="*/ 167 h 336"/>
                  <a:gd name="T2" fmla="*/ 146 w 158"/>
                  <a:gd name="T3" fmla="*/ 0 h 336"/>
                  <a:gd name="T4" fmla="*/ 82 w 158"/>
                  <a:gd name="T5" fmla="*/ 0 h 336"/>
                  <a:gd name="T6" fmla="*/ 4 w 158"/>
                  <a:gd name="T7" fmla="*/ 155 h 336"/>
                  <a:gd name="T8" fmla="*/ 5 w 158"/>
                  <a:gd name="T9" fmla="*/ 181 h 336"/>
                  <a:gd name="T10" fmla="*/ 93 w 158"/>
                  <a:gd name="T11" fmla="*/ 336 h 336"/>
                  <a:gd name="T12" fmla="*/ 93 w 158"/>
                  <a:gd name="T13" fmla="*/ 336 h 336"/>
                  <a:gd name="T14" fmla="*/ 158 w 158"/>
                  <a:gd name="T15" fmla="*/ 336 h 336"/>
                  <a:gd name="T16" fmla="*/ 158 w 158"/>
                  <a:gd name="T17" fmla="*/ 336 h 336"/>
                  <a:gd name="T18" fmla="*/ 62 w 158"/>
                  <a:gd name="T19" fmla="*/ 167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8" h="336">
                    <a:moveTo>
                      <a:pt x="62" y="167"/>
                    </a:moveTo>
                    <a:cubicBezTo>
                      <a:pt x="146" y="0"/>
                      <a:pt x="146" y="0"/>
                      <a:pt x="14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0" y="163"/>
                      <a:pt x="0" y="173"/>
                      <a:pt x="5" y="181"/>
                    </a:cubicBezTo>
                    <a:cubicBezTo>
                      <a:pt x="93" y="336"/>
                      <a:pt x="93" y="336"/>
                      <a:pt x="93" y="336"/>
                    </a:cubicBezTo>
                    <a:cubicBezTo>
                      <a:pt x="93" y="336"/>
                      <a:pt x="93" y="336"/>
                      <a:pt x="93" y="336"/>
                    </a:cubicBezTo>
                    <a:cubicBezTo>
                      <a:pt x="158" y="336"/>
                      <a:pt x="158" y="336"/>
                      <a:pt x="158" y="336"/>
                    </a:cubicBezTo>
                    <a:cubicBezTo>
                      <a:pt x="158" y="336"/>
                      <a:pt x="158" y="336"/>
                      <a:pt x="158" y="336"/>
                    </a:cubicBezTo>
                    <a:lnTo>
                      <a:pt x="62" y="167"/>
                    </a:lnTo>
                    <a:close/>
                  </a:path>
                </a:pathLst>
              </a:custGeom>
              <a:solidFill>
                <a:srgbClr val="62C0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" name="Freeform 85">
                <a:extLst>
                  <a:ext uri="{FF2B5EF4-FFF2-40B4-BE49-F238E27FC236}">
                    <a16:creationId xmlns:a16="http://schemas.microsoft.com/office/drawing/2014/main" id="{F5EFD12B-3418-492D-8C9D-125B92ACD9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61383" y="2332294"/>
                <a:ext cx="124428" cy="737348"/>
              </a:xfrm>
              <a:custGeom>
                <a:avLst/>
                <a:gdLst>
                  <a:gd name="T0" fmla="*/ 135 w 135"/>
                  <a:gd name="T1" fmla="*/ 800 h 800"/>
                  <a:gd name="T2" fmla="*/ 135 w 135"/>
                  <a:gd name="T3" fmla="*/ 0 h 800"/>
                  <a:gd name="T4" fmla="*/ 0 w 135"/>
                  <a:gd name="T5" fmla="*/ 0 h 800"/>
                  <a:gd name="T6" fmla="*/ 0 w 135"/>
                  <a:gd name="T7" fmla="*/ 800 h 800"/>
                  <a:gd name="T8" fmla="*/ 0 w 135"/>
                  <a:gd name="T9" fmla="*/ 800 h 800"/>
                  <a:gd name="T10" fmla="*/ 135 w 135"/>
                  <a:gd name="T11" fmla="*/ 800 h 800"/>
                  <a:gd name="T12" fmla="*/ 135 w 135"/>
                  <a:gd name="T13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5" h="800">
                    <a:moveTo>
                      <a:pt x="135" y="800"/>
                    </a:moveTo>
                    <a:lnTo>
                      <a:pt x="135" y="0"/>
                    </a:lnTo>
                    <a:lnTo>
                      <a:pt x="0" y="0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135" y="800"/>
                    </a:lnTo>
                    <a:lnTo>
                      <a:pt x="135" y="800"/>
                    </a:lnTo>
                    <a:close/>
                  </a:path>
                </a:pathLst>
              </a:custGeom>
              <a:solidFill>
                <a:srgbClr val="9070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9" name="Freeform 86">
              <a:extLst>
                <a:ext uri="{FF2B5EF4-FFF2-40B4-BE49-F238E27FC236}">
                  <a16:creationId xmlns:a16="http://schemas.microsoft.com/office/drawing/2014/main" id="{59358E30-1699-4D97-BE2B-B421FDB80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5832" y="2332294"/>
              <a:ext cx="329042" cy="737348"/>
            </a:xfrm>
            <a:custGeom>
              <a:avLst/>
              <a:gdLst>
                <a:gd name="T0" fmla="*/ 357 w 357"/>
                <a:gd name="T1" fmla="*/ 667 h 800"/>
                <a:gd name="T2" fmla="*/ 136 w 357"/>
                <a:gd name="T3" fmla="*/ 667 h 800"/>
                <a:gd name="T4" fmla="*/ 136 w 357"/>
                <a:gd name="T5" fmla="*/ 0 h 800"/>
                <a:gd name="T6" fmla="*/ 0 w 357"/>
                <a:gd name="T7" fmla="*/ 0 h 800"/>
                <a:gd name="T8" fmla="*/ 0 w 357"/>
                <a:gd name="T9" fmla="*/ 800 h 800"/>
                <a:gd name="T10" fmla="*/ 0 w 357"/>
                <a:gd name="T11" fmla="*/ 800 h 800"/>
                <a:gd name="T12" fmla="*/ 36 w 357"/>
                <a:gd name="T13" fmla="*/ 800 h 800"/>
                <a:gd name="T14" fmla="*/ 136 w 357"/>
                <a:gd name="T15" fmla="*/ 800 h 800"/>
                <a:gd name="T16" fmla="*/ 357 w 357"/>
                <a:gd name="T17" fmla="*/ 800 h 800"/>
                <a:gd name="T18" fmla="*/ 357 w 357"/>
                <a:gd name="T19" fmla="*/ 800 h 800"/>
                <a:gd name="T20" fmla="*/ 357 w 357"/>
                <a:gd name="T21" fmla="*/ 667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7" h="800">
                  <a:moveTo>
                    <a:pt x="357" y="667"/>
                  </a:moveTo>
                  <a:lnTo>
                    <a:pt x="136" y="667"/>
                  </a:lnTo>
                  <a:lnTo>
                    <a:pt x="136" y="0"/>
                  </a:lnTo>
                  <a:lnTo>
                    <a:pt x="0" y="0"/>
                  </a:lnTo>
                  <a:lnTo>
                    <a:pt x="0" y="800"/>
                  </a:lnTo>
                  <a:lnTo>
                    <a:pt x="0" y="800"/>
                  </a:lnTo>
                  <a:lnTo>
                    <a:pt x="36" y="800"/>
                  </a:lnTo>
                  <a:lnTo>
                    <a:pt x="136" y="800"/>
                  </a:lnTo>
                  <a:lnTo>
                    <a:pt x="357" y="800"/>
                  </a:lnTo>
                  <a:lnTo>
                    <a:pt x="357" y="800"/>
                  </a:lnTo>
                  <a:lnTo>
                    <a:pt x="357" y="667"/>
                  </a:lnTo>
                  <a:close/>
                </a:path>
              </a:pathLst>
            </a:custGeom>
            <a:solidFill>
              <a:srgbClr val="D70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Freeform 87">
              <a:extLst>
                <a:ext uri="{FF2B5EF4-FFF2-40B4-BE49-F238E27FC236}">
                  <a16:creationId xmlns:a16="http://schemas.microsoft.com/office/drawing/2014/main" id="{273E10DE-8ED8-4980-8C6E-D5BFA3FD2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2266" y="2332294"/>
              <a:ext cx="125349" cy="737348"/>
            </a:xfrm>
            <a:custGeom>
              <a:avLst/>
              <a:gdLst>
                <a:gd name="T0" fmla="*/ 0 w 136"/>
                <a:gd name="T1" fmla="*/ 800 h 800"/>
                <a:gd name="T2" fmla="*/ 0 w 136"/>
                <a:gd name="T3" fmla="*/ 800 h 800"/>
                <a:gd name="T4" fmla="*/ 136 w 136"/>
                <a:gd name="T5" fmla="*/ 800 h 800"/>
                <a:gd name="T6" fmla="*/ 136 w 136"/>
                <a:gd name="T7" fmla="*/ 800 h 800"/>
                <a:gd name="T8" fmla="*/ 136 w 136"/>
                <a:gd name="T9" fmla="*/ 0 h 800"/>
                <a:gd name="T10" fmla="*/ 0 w 136"/>
                <a:gd name="T11" fmla="*/ 0 h 800"/>
                <a:gd name="T12" fmla="*/ 0 w 136"/>
                <a:gd name="T13" fmla="*/ 8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800">
                  <a:moveTo>
                    <a:pt x="0" y="800"/>
                  </a:moveTo>
                  <a:lnTo>
                    <a:pt x="0" y="800"/>
                  </a:lnTo>
                  <a:lnTo>
                    <a:pt x="136" y="800"/>
                  </a:lnTo>
                  <a:lnTo>
                    <a:pt x="136" y="800"/>
                  </a:lnTo>
                  <a:lnTo>
                    <a:pt x="136" y="0"/>
                  </a:lnTo>
                  <a:lnTo>
                    <a:pt x="0" y="0"/>
                  </a:lnTo>
                  <a:lnTo>
                    <a:pt x="0" y="800"/>
                  </a:lnTo>
                  <a:close/>
                </a:path>
              </a:pathLst>
            </a:custGeom>
            <a:solidFill>
              <a:srgbClr val="0047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" name="Freeform 88">
              <a:extLst>
                <a:ext uri="{FF2B5EF4-FFF2-40B4-BE49-F238E27FC236}">
                  <a16:creationId xmlns:a16="http://schemas.microsoft.com/office/drawing/2014/main" id="{697F1FAA-8A7D-4308-A75E-5D9C15A03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5156" y="2330450"/>
              <a:ext cx="359456" cy="739191"/>
            </a:xfrm>
            <a:custGeom>
              <a:avLst/>
              <a:gdLst>
                <a:gd name="T0" fmla="*/ 164 w 164"/>
                <a:gd name="T1" fmla="*/ 281 h 337"/>
                <a:gd name="T2" fmla="*/ 99 w 164"/>
                <a:gd name="T3" fmla="*/ 281 h 337"/>
                <a:gd name="T4" fmla="*/ 93 w 164"/>
                <a:gd name="T5" fmla="*/ 274 h 337"/>
                <a:gd name="T6" fmla="*/ 93 w 164"/>
                <a:gd name="T7" fmla="*/ 209 h 337"/>
                <a:gd name="T8" fmla="*/ 85 w 164"/>
                <a:gd name="T9" fmla="*/ 190 h 337"/>
                <a:gd name="T10" fmla="*/ 67 w 164"/>
                <a:gd name="T11" fmla="*/ 171 h 337"/>
                <a:gd name="T12" fmla="*/ 86 w 164"/>
                <a:gd name="T13" fmla="*/ 145 h 337"/>
                <a:gd name="T14" fmla="*/ 91 w 164"/>
                <a:gd name="T15" fmla="*/ 129 h 337"/>
                <a:gd name="T16" fmla="*/ 91 w 164"/>
                <a:gd name="T17" fmla="*/ 63 h 337"/>
                <a:gd name="T18" fmla="*/ 98 w 164"/>
                <a:gd name="T19" fmla="*/ 56 h 337"/>
                <a:gd name="T20" fmla="*/ 164 w 164"/>
                <a:gd name="T21" fmla="*/ 56 h 337"/>
                <a:gd name="T22" fmla="*/ 164 w 164"/>
                <a:gd name="T23" fmla="*/ 1 h 337"/>
                <a:gd name="T24" fmla="*/ 164 w 164"/>
                <a:gd name="T25" fmla="*/ 0 h 337"/>
                <a:gd name="T26" fmla="*/ 98 w 164"/>
                <a:gd name="T27" fmla="*/ 0 h 337"/>
                <a:gd name="T28" fmla="*/ 83 w 164"/>
                <a:gd name="T29" fmla="*/ 1 h 337"/>
                <a:gd name="T30" fmla="*/ 35 w 164"/>
                <a:gd name="T31" fmla="*/ 63 h 337"/>
                <a:gd name="T32" fmla="*/ 35 w 164"/>
                <a:gd name="T33" fmla="*/ 120 h 337"/>
                <a:gd name="T34" fmla="*/ 8 w 164"/>
                <a:gd name="T35" fmla="*/ 157 h 337"/>
                <a:gd name="T36" fmla="*/ 10 w 164"/>
                <a:gd name="T37" fmla="*/ 193 h 337"/>
                <a:gd name="T38" fmla="*/ 36 w 164"/>
                <a:gd name="T39" fmla="*/ 220 h 337"/>
                <a:gd name="T40" fmla="*/ 36 w 164"/>
                <a:gd name="T41" fmla="*/ 274 h 337"/>
                <a:gd name="T42" fmla="*/ 91 w 164"/>
                <a:gd name="T43" fmla="*/ 337 h 337"/>
                <a:gd name="T44" fmla="*/ 94 w 164"/>
                <a:gd name="T45" fmla="*/ 337 h 337"/>
                <a:gd name="T46" fmla="*/ 99 w 164"/>
                <a:gd name="T47" fmla="*/ 337 h 337"/>
                <a:gd name="T48" fmla="*/ 164 w 164"/>
                <a:gd name="T49" fmla="*/ 337 h 337"/>
                <a:gd name="T50" fmla="*/ 164 w 164"/>
                <a:gd name="T51" fmla="*/ 337 h 337"/>
                <a:gd name="T52" fmla="*/ 164 w 164"/>
                <a:gd name="T53" fmla="*/ 337 h 337"/>
                <a:gd name="T54" fmla="*/ 164 w 164"/>
                <a:gd name="T55" fmla="*/ 281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4" h="337">
                  <a:moveTo>
                    <a:pt x="164" y="281"/>
                  </a:moveTo>
                  <a:cubicBezTo>
                    <a:pt x="99" y="281"/>
                    <a:pt x="99" y="281"/>
                    <a:pt x="99" y="281"/>
                  </a:cubicBezTo>
                  <a:cubicBezTo>
                    <a:pt x="95" y="281"/>
                    <a:pt x="93" y="278"/>
                    <a:pt x="93" y="274"/>
                  </a:cubicBezTo>
                  <a:cubicBezTo>
                    <a:pt x="93" y="209"/>
                    <a:pt x="93" y="209"/>
                    <a:pt x="93" y="209"/>
                  </a:cubicBezTo>
                  <a:cubicBezTo>
                    <a:pt x="93" y="202"/>
                    <a:pt x="90" y="195"/>
                    <a:pt x="85" y="190"/>
                  </a:cubicBezTo>
                  <a:cubicBezTo>
                    <a:pt x="67" y="171"/>
                    <a:pt x="67" y="171"/>
                    <a:pt x="67" y="171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9" y="140"/>
                    <a:pt x="91" y="135"/>
                    <a:pt x="91" y="129"/>
                  </a:cubicBezTo>
                  <a:cubicBezTo>
                    <a:pt x="91" y="63"/>
                    <a:pt x="91" y="63"/>
                    <a:pt x="91" y="63"/>
                  </a:cubicBezTo>
                  <a:cubicBezTo>
                    <a:pt x="91" y="59"/>
                    <a:pt x="94" y="56"/>
                    <a:pt x="98" y="56"/>
                  </a:cubicBezTo>
                  <a:cubicBezTo>
                    <a:pt x="164" y="56"/>
                    <a:pt x="164" y="56"/>
                    <a:pt x="164" y="56"/>
                  </a:cubicBezTo>
                  <a:cubicBezTo>
                    <a:pt x="164" y="1"/>
                    <a:pt x="164" y="1"/>
                    <a:pt x="164" y="1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3" y="0"/>
                    <a:pt x="88" y="0"/>
                    <a:pt x="83" y="1"/>
                  </a:cubicBezTo>
                  <a:cubicBezTo>
                    <a:pt x="55" y="8"/>
                    <a:pt x="35" y="33"/>
                    <a:pt x="35" y="63"/>
                  </a:cubicBezTo>
                  <a:cubicBezTo>
                    <a:pt x="35" y="120"/>
                    <a:pt x="35" y="120"/>
                    <a:pt x="35" y="120"/>
                  </a:cubicBezTo>
                  <a:cubicBezTo>
                    <a:pt x="8" y="157"/>
                    <a:pt x="8" y="157"/>
                    <a:pt x="8" y="157"/>
                  </a:cubicBezTo>
                  <a:cubicBezTo>
                    <a:pt x="0" y="168"/>
                    <a:pt x="1" y="183"/>
                    <a:pt x="10" y="193"/>
                  </a:cubicBezTo>
                  <a:cubicBezTo>
                    <a:pt x="36" y="220"/>
                    <a:pt x="36" y="220"/>
                    <a:pt x="36" y="220"/>
                  </a:cubicBezTo>
                  <a:cubicBezTo>
                    <a:pt x="36" y="274"/>
                    <a:pt x="36" y="274"/>
                    <a:pt x="36" y="274"/>
                  </a:cubicBezTo>
                  <a:cubicBezTo>
                    <a:pt x="36" y="306"/>
                    <a:pt x="60" y="333"/>
                    <a:pt x="91" y="337"/>
                  </a:cubicBezTo>
                  <a:cubicBezTo>
                    <a:pt x="92" y="337"/>
                    <a:pt x="93" y="337"/>
                    <a:pt x="94" y="337"/>
                  </a:cubicBezTo>
                  <a:cubicBezTo>
                    <a:pt x="96" y="337"/>
                    <a:pt x="98" y="337"/>
                    <a:pt x="99" y="337"/>
                  </a:cubicBezTo>
                  <a:cubicBezTo>
                    <a:pt x="164" y="337"/>
                    <a:pt x="164" y="337"/>
                    <a:pt x="164" y="337"/>
                  </a:cubicBezTo>
                  <a:cubicBezTo>
                    <a:pt x="164" y="337"/>
                    <a:pt x="164" y="337"/>
                    <a:pt x="164" y="337"/>
                  </a:cubicBezTo>
                  <a:cubicBezTo>
                    <a:pt x="164" y="337"/>
                    <a:pt x="164" y="337"/>
                    <a:pt x="164" y="337"/>
                  </a:cubicBezTo>
                  <a:lnTo>
                    <a:pt x="164" y="281"/>
                  </a:lnTo>
                  <a:close/>
                </a:path>
              </a:pathLst>
            </a:custGeom>
            <a:solidFill>
              <a:srgbClr val="ED9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C8FA2E53-0205-4042-8386-88A0393806C6}"/>
              </a:ext>
            </a:extLst>
          </p:cNvPr>
          <p:cNvGrpSpPr/>
          <p:nvPr/>
        </p:nvGrpSpPr>
        <p:grpSpPr>
          <a:xfrm>
            <a:off x="1312584" y="2468058"/>
            <a:ext cx="7280840" cy="1667885"/>
            <a:chOff x="1312584" y="2628179"/>
            <a:chExt cx="7280840" cy="166788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C810279-015C-4CE5-B692-FA8B209B936C}"/>
                </a:ext>
              </a:extLst>
            </p:cNvPr>
            <p:cNvSpPr txBox="1"/>
            <p:nvPr/>
          </p:nvSpPr>
          <p:spPr>
            <a:xfrm>
              <a:off x="1312584" y="2628179"/>
              <a:ext cx="7280840" cy="124649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gradFill>
                    <a:gsLst>
                      <a:gs pos="100000">
                        <a:srgbClr val="0A6CD8"/>
                      </a:gs>
                      <a:gs pos="100000">
                        <a:srgbClr val="0B79F3"/>
                      </a:gs>
                    </a:gsLst>
                    <a:lin ang="5400000" scaled="0"/>
                  </a:gradFill>
                  <a:latin typeface="Bodoni Bk BT" pitchFamily="2" charset="0"/>
                </a:defRPr>
              </a:lvl1pPr>
            </a:lstStyle>
            <a:p>
              <a:pPr>
                <a:spcBef>
                  <a:spcPts val="600"/>
                </a:spcBef>
              </a:pPr>
              <a:r>
                <a:rPr lang="en-US" altLang="ko-KR" sz="4000" b="1" dirty="0">
                  <a:gradFill>
                    <a:gsLst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rgbClr val="0B79F3"/>
                      </a:gs>
                    </a:gsLst>
                    <a:lin ang="5400000" scaled="0"/>
                  </a:gradFill>
                  <a:latin typeface="Yu Gothic UI" panose="020B0500000000000000" pitchFamily="34" charset="-128"/>
                  <a:ea typeface="Yu Gothic UI" panose="020B0500000000000000" pitchFamily="34" charset="-128"/>
                </a:rPr>
                <a:t>Ⅲ</a:t>
              </a:r>
            </a:p>
            <a:p>
              <a:pPr>
                <a:spcBef>
                  <a:spcPts val="600"/>
                </a:spcBef>
              </a:pPr>
              <a:r>
                <a:rPr lang="ko-KR" altLang="en-US" sz="3600" spc="-100" dirty="0"/>
                <a:t>직장 내 성희롱의 판단 및 유형별 사례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DC90B08-972B-4AC5-9456-1828D3C1A0F7}"/>
                </a:ext>
              </a:extLst>
            </p:cNvPr>
            <p:cNvSpPr txBox="1"/>
            <p:nvPr/>
          </p:nvSpPr>
          <p:spPr>
            <a:xfrm>
              <a:off x="4128256" y="4080620"/>
              <a:ext cx="1649491" cy="21544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-2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50000"/>
                          <a:lumOff val="50000"/>
                        </a:schemeClr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직장 내 성희롱 예방교육</a:t>
              </a:r>
            </a:p>
          </p:txBody>
        </p:sp>
      </p:grpSp>
      <p:pic>
        <p:nvPicPr>
          <p:cNvPr id="17" name="그림 16">
            <a:extLst>
              <a:ext uri="{FF2B5EF4-FFF2-40B4-BE49-F238E27FC236}">
                <a16:creationId xmlns:a16="http://schemas.microsoft.com/office/drawing/2014/main" id="{1EBD5746-86D1-4EF3-A1D9-02E87AD8F0C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11" y="4826001"/>
            <a:ext cx="3618242" cy="94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8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278" y="607258"/>
            <a:ext cx="7116372" cy="332399"/>
          </a:xfrm>
        </p:spPr>
        <p:txBody>
          <a:bodyPr/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Ⅲ.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직장 내 성희롱의</a:t>
            </a:r>
            <a:r>
              <a:rPr lang="en-US" altLang="ko-KR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판단 및 유형별 사례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78" y="380897"/>
            <a:ext cx="7116372" cy="138499"/>
          </a:xfrm>
        </p:spPr>
        <p:txBody>
          <a:bodyPr/>
          <a:lstStyle/>
          <a:p>
            <a:r>
              <a:rPr lang="ko-KR" altLang="en-US" dirty="0"/>
              <a:t>직장 내 성희롱 예방교육</a:t>
            </a:r>
          </a:p>
        </p:txBody>
      </p: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899421C6-7FD1-44DC-A52A-971BC530A492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41" name="사각형: 둥근 모서리 40">
              <a:extLst>
                <a:ext uri="{FF2B5EF4-FFF2-40B4-BE49-F238E27FC236}">
                  <a16:creationId xmlns:a16="http://schemas.microsoft.com/office/drawing/2014/main" id="{C90B4AE7-57E8-4A9E-8392-8F8921F9ACA6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42" name="그래픽 41">
              <a:extLst>
                <a:ext uri="{FF2B5EF4-FFF2-40B4-BE49-F238E27FC236}">
                  <a16:creationId xmlns:a16="http://schemas.microsoft.com/office/drawing/2014/main" id="{8EB78DA9-22A4-4384-B8E2-B17A3A8D5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97FD08B-BDCE-46F2-BD36-50ECDBEB66E1}"/>
                </a:ext>
              </a:extLst>
            </p:cNvPr>
            <p:cNvSpPr txBox="1"/>
            <p:nvPr/>
          </p:nvSpPr>
          <p:spPr>
            <a:xfrm>
              <a:off x="1218333" y="1331455"/>
              <a:ext cx="4122924" cy="30777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성희롱의 성립요건 및 판단기준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090A7E3-B359-4BFC-A3E1-860AEEC29184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1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4AD36F56-DA65-4B39-AE64-6055292D8C37}"/>
              </a:ext>
            </a:extLst>
          </p:cNvPr>
          <p:cNvSpPr/>
          <p:nvPr/>
        </p:nvSpPr>
        <p:spPr>
          <a:xfrm>
            <a:off x="506498" y="5231466"/>
            <a:ext cx="8893004" cy="1293160"/>
          </a:xfrm>
          <a:prstGeom prst="rect">
            <a:avLst/>
          </a:prstGeom>
          <a:solidFill>
            <a:srgbClr val="F7F7F7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dist="381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553640F-8B51-42F5-9B2F-406C1464D9B6}"/>
              </a:ext>
            </a:extLst>
          </p:cNvPr>
          <p:cNvSpPr txBox="1"/>
          <p:nvPr/>
        </p:nvSpPr>
        <p:spPr>
          <a:xfrm>
            <a:off x="660318" y="5593253"/>
            <a:ext cx="8697574" cy="76944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>
              <a:defRPr sz="2000" b="1" kern="0" spc="-10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schemeClr val="bg1">
                      <a:alpha val="73000"/>
                    </a:schemeClr>
                  </a:outerShdw>
                </a:effectLst>
                <a:latin typeface="Century Gothic" panose="020B0502020202020204" pitchFamily="34" charset="0"/>
                <a:ea typeface="+mj-ea"/>
              </a:defRPr>
            </a:lvl1pPr>
          </a:lstStyle>
          <a:p>
            <a:pPr>
              <a:spcBef>
                <a:spcPts val="300"/>
              </a:spcBef>
            </a:pPr>
            <a:r>
              <a:rPr lang="ko-KR" altLang="en-US" sz="1500" b="0" spc="-130" dirty="0">
                <a:effectLst/>
              </a:rPr>
              <a:t>직장 내 성희롱 해당여부의 판단은 ▲당사자의 관계</a:t>
            </a:r>
            <a:r>
              <a:rPr lang="en-US" altLang="ko-KR" sz="1500" b="0" spc="-130" dirty="0">
                <a:effectLst/>
              </a:rPr>
              <a:t>, ▲</a:t>
            </a:r>
            <a:r>
              <a:rPr lang="ko-KR" altLang="en-US" sz="1500" b="0" spc="-130" dirty="0">
                <a:effectLst/>
              </a:rPr>
              <a:t>행위가 행해진 장소 및 상황</a:t>
            </a:r>
            <a:r>
              <a:rPr lang="en-US" altLang="ko-KR" sz="1500" b="0" spc="-130" dirty="0">
                <a:effectLst/>
              </a:rPr>
              <a:t>, ▲</a:t>
            </a:r>
            <a:r>
              <a:rPr lang="ko-KR" altLang="en-US" sz="1500" b="0" spc="-130" dirty="0">
                <a:effectLst/>
              </a:rPr>
              <a:t>행위에 대한 상대방의 명시적</a:t>
            </a:r>
            <a:endParaRPr lang="en-US" altLang="ko-KR" sz="1500" b="0" spc="-130" dirty="0">
              <a:effectLst/>
            </a:endParaRPr>
          </a:p>
          <a:p>
            <a:pPr>
              <a:spcBef>
                <a:spcPts val="300"/>
              </a:spcBef>
            </a:pPr>
            <a:r>
              <a:rPr lang="ko-KR" altLang="en-US" sz="1500" b="0" dirty="0">
                <a:effectLst/>
              </a:rPr>
              <a:t>또는 추정적인 반응의 내용</a:t>
            </a:r>
            <a:r>
              <a:rPr lang="en-US" altLang="ko-KR" sz="1500" b="0" dirty="0">
                <a:effectLst/>
              </a:rPr>
              <a:t>, ▲ </a:t>
            </a:r>
            <a:r>
              <a:rPr lang="ko-KR" altLang="en-US" sz="1500" b="0" dirty="0">
                <a:effectLst/>
              </a:rPr>
              <a:t>행위의 내용 및 정도</a:t>
            </a:r>
            <a:r>
              <a:rPr lang="en-US" altLang="ko-KR" sz="1500" b="0" dirty="0">
                <a:effectLst/>
              </a:rPr>
              <a:t>, ▲ </a:t>
            </a:r>
            <a:r>
              <a:rPr lang="ko-KR" altLang="en-US" sz="1500" b="0" dirty="0">
                <a:effectLst/>
              </a:rPr>
              <a:t>행위가 일회적 또는 단기간의 것인지 아니면</a:t>
            </a:r>
            <a:r>
              <a:rPr lang="en-US" altLang="ko-KR" sz="1500" b="0" dirty="0">
                <a:effectLst/>
              </a:rPr>
              <a:t> </a:t>
            </a:r>
            <a:r>
              <a:rPr lang="ko-KR" altLang="en-US" sz="1500" b="0" dirty="0">
                <a:effectLst/>
              </a:rPr>
              <a:t>계속적인 것</a:t>
            </a:r>
            <a:endParaRPr lang="en-US" altLang="ko-KR" sz="1500" b="0" dirty="0">
              <a:effectLst/>
            </a:endParaRPr>
          </a:p>
          <a:p>
            <a:pPr>
              <a:spcBef>
                <a:spcPts val="300"/>
              </a:spcBef>
            </a:pPr>
            <a:r>
              <a:rPr lang="ko-KR" altLang="en-US" sz="1500" b="0" dirty="0">
                <a:effectLst/>
              </a:rPr>
              <a:t>인지</a:t>
            </a:r>
            <a:r>
              <a:rPr lang="en-US" altLang="ko-KR" sz="1500" b="0" dirty="0">
                <a:effectLst/>
              </a:rPr>
              <a:t> </a:t>
            </a:r>
            <a:r>
              <a:rPr lang="ko-KR" altLang="en-US" sz="1500" b="0" dirty="0">
                <a:effectLst/>
              </a:rPr>
              <a:t>여부 등의 구체적 사정을 참작하여 판단 </a:t>
            </a:r>
            <a:r>
              <a:rPr lang="en-US" altLang="ko-KR" sz="1500" b="0" dirty="0">
                <a:effectLst/>
              </a:rPr>
              <a:t>(</a:t>
            </a:r>
            <a:r>
              <a:rPr lang="ko-KR" altLang="en-US" sz="1500" b="0" dirty="0">
                <a:effectLst/>
              </a:rPr>
              <a:t>대법원 </a:t>
            </a:r>
            <a:r>
              <a:rPr lang="en-US" altLang="ko-KR" sz="1500" b="0" spc="0" dirty="0">
                <a:effectLst/>
              </a:rPr>
              <a:t>2018. 4. 12.,</a:t>
            </a:r>
            <a:r>
              <a:rPr lang="en-US" altLang="ko-KR" sz="1500" b="0" dirty="0">
                <a:effectLst/>
              </a:rPr>
              <a:t> </a:t>
            </a:r>
            <a:r>
              <a:rPr lang="ko-KR" altLang="en-US" sz="1500" b="0" dirty="0">
                <a:effectLst/>
              </a:rPr>
              <a:t>선고</a:t>
            </a:r>
            <a:r>
              <a:rPr lang="en-US" altLang="ko-KR" sz="1500" b="0" dirty="0">
                <a:effectLst/>
              </a:rPr>
              <a:t>, </a:t>
            </a:r>
            <a:r>
              <a:rPr lang="en-US" altLang="ko-KR" sz="1500" b="0" spc="0" dirty="0">
                <a:effectLst/>
              </a:rPr>
              <a:t>2017</a:t>
            </a:r>
            <a:r>
              <a:rPr lang="ko-KR" altLang="en-US" sz="1500" b="0" spc="0" dirty="0">
                <a:effectLst/>
              </a:rPr>
              <a:t>두</a:t>
            </a:r>
            <a:r>
              <a:rPr lang="en-US" altLang="ko-KR" sz="1500" b="0" spc="0" dirty="0">
                <a:effectLst/>
              </a:rPr>
              <a:t>74702)</a:t>
            </a:r>
          </a:p>
        </p:txBody>
      </p:sp>
      <p:graphicFrame>
        <p:nvGraphicFramePr>
          <p:cNvPr id="21" name="표 20">
            <a:extLst>
              <a:ext uri="{FF2B5EF4-FFF2-40B4-BE49-F238E27FC236}">
                <a16:creationId xmlns:a16="http://schemas.microsoft.com/office/drawing/2014/main" id="{9CF3BACC-1117-4A2B-9EE0-10E1B66E483B}"/>
              </a:ext>
            </a:extLst>
          </p:cNvPr>
          <p:cNvGraphicFramePr>
            <a:graphicFrameLocks noGrp="1"/>
          </p:cNvGraphicFramePr>
          <p:nvPr/>
        </p:nvGraphicFramePr>
        <p:xfrm>
          <a:off x="507502" y="1801521"/>
          <a:ext cx="8892000" cy="2952000"/>
        </p:xfrm>
        <a:graphic>
          <a:graphicData uri="http://schemas.openxmlformats.org/drawingml/2006/table">
            <a:tbl>
              <a:tblPr/>
              <a:tblGrid>
                <a:gridCol w="1872000">
                  <a:extLst>
                    <a:ext uri="{9D8B030D-6E8A-4147-A177-3AD203B41FA5}">
                      <a16:colId xmlns:a16="http://schemas.microsoft.com/office/drawing/2014/main" val="4271084309"/>
                    </a:ext>
                  </a:extLst>
                </a:gridCol>
                <a:gridCol w="7020000">
                  <a:extLst>
                    <a:ext uri="{9D8B030D-6E8A-4147-A177-3AD203B41FA5}">
                      <a16:colId xmlns:a16="http://schemas.microsoft.com/office/drawing/2014/main" val="1501928082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150" baseline="0" dirty="0">
                          <a:gradFill>
                            <a:gsLst>
                              <a:gs pos="100000">
                                <a:schemeClr val="bg1"/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  <a:cs typeface="+mn-cs"/>
                        </a:rPr>
                        <a:t>요건 구분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1200" spc="-150" dirty="0">
                          <a:gradFill>
                            <a:gsLst>
                              <a:gs pos="100000">
                                <a:schemeClr val="bg1"/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latin typeface="+mj-ea"/>
                          <a:ea typeface="+mn-ea"/>
                          <a:cs typeface="+mn-cs"/>
                        </a:rPr>
                        <a:t>내용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75424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noProof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latin typeface="+mj-ea"/>
                          <a:ea typeface="+mj-ea"/>
                          <a:cs typeface="+mn-cs"/>
                        </a:rPr>
                        <a:t>행위자</a:t>
                      </a:r>
                      <a:endParaRPr lang="en-US" altLang="ko-KR" sz="1200" b="1" kern="1200" spc="-150" noProof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prstClr val="white">
                                <a:lumMod val="95000"/>
                              </a:prstClr>
                            </a:gs>
                          </a:gsLst>
                          <a:lin ang="16200000" scaled="1"/>
                        </a:gra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7200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34925" marR="0" lvl="0" indent="-349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120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lt"/>
                          <a:ea typeface="+mn-ea"/>
                          <a:cs typeface="+mn-cs"/>
                        </a:rPr>
                        <a:t> 사업주</a:t>
                      </a:r>
                      <a:r>
                        <a:rPr lang="en-US" altLang="ko-KR" sz="120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lt"/>
                          <a:ea typeface="+mn-ea"/>
                          <a:cs typeface="+mn-cs"/>
                        </a:rPr>
                        <a:t>상급자</a:t>
                      </a:r>
                      <a:r>
                        <a:rPr lang="en-US" altLang="ko-KR" sz="120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lt"/>
                          <a:ea typeface="+mn-ea"/>
                          <a:cs typeface="+mn-cs"/>
                        </a:rPr>
                        <a:t>근로자 </a:t>
                      </a:r>
                      <a:r>
                        <a:rPr lang="en-US" altLang="ko-KR" sz="120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lt"/>
                          <a:ea typeface="+mn-ea"/>
                          <a:cs typeface="+mn-cs"/>
                        </a:rPr>
                        <a:t>(=</a:t>
                      </a:r>
                      <a:r>
                        <a:rPr lang="ko-KR" altLang="en-US" sz="120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lt"/>
                          <a:ea typeface="+mn-ea"/>
                          <a:cs typeface="+mn-cs"/>
                        </a:rPr>
                        <a:t>남녀고용평등법상 행위자의 범위</a:t>
                      </a:r>
                      <a:r>
                        <a:rPr lang="en-US" altLang="ko-KR" sz="120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108000" marR="0" marT="36000" marB="3600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631203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-15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피해자</a:t>
                      </a:r>
                      <a:endParaRPr kumimoji="0" lang="en-US" altLang="ko-KR" sz="1200" b="1" i="0" u="none" strike="noStrike" kern="1200" cap="none" spc="-150" normalizeH="0" baseline="0" noProof="0" dirty="0">
                        <a:ln>
                          <a:noFill/>
                        </a:ln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prstClr val="white">
                                <a:lumMod val="95000"/>
                              </a:prstClr>
                            </a:gs>
                          </a:gsLst>
                          <a:lin ang="16200000" scaled="1"/>
                        </a:gra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7200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34925" lvl="0" indent="-34925" algn="l" fontAlgn="base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lt"/>
                          <a:ea typeface="+mn-ea"/>
                          <a:cs typeface="+mn-cs"/>
                        </a:rPr>
                        <a:t> 남녀고용평등법상 ‘근로자’ </a:t>
                      </a:r>
                      <a:r>
                        <a:rPr lang="en-US" altLang="ko-KR" sz="120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20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lt"/>
                          <a:ea typeface="+mn-ea"/>
                          <a:cs typeface="+mn-cs"/>
                        </a:rPr>
                        <a:t>고용형태</a:t>
                      </a:r>
                      <a:r>
                        <a:rPr lang="en-US" altLang="ko-KR" sz="120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lt"/>
                          <a:ea typeface="+mn-ea"/>
                          <a:cs typeface="+mn-cs"/>
                        </a:rPr>
                        <a:t>근로계약기간</a:t>
                      </a:r>
                      <a:r>
                        <a:rPr lang="en-US" altLang="ko-KR" sz="120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lt"/>
                          <a:ea typeface="+mn-ea"/>
                          <a:cs typeface="+mn-cs"/>
                        </a:rPr>
                        <a:t>성별 무관</a:t>
                      </a:r>
                      <a:r>
                        <a:rPr lang="en-US" altLang="ko-KR" sz="120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ko-KR" altLang="en-US" sz="1200" b="0" i="0" u="none" strike="noStrike" kern="1200" cap="none" spc="-100" normalizeH="0" baseline="0" noProof="0" dirty="0">
                        <a:ln>
                          <a:noFill/>
                        </a:ln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prstClr val="white">
                                <a:lumMod val="95000"/>
                              </a:prstClr>
                            </a:gs>
                          </a:gsLst>
                          <a:lin ang="16200000" scaled="1"/>
                        </a:gra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08000" marR="0" marT="36000" marB="3600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972763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-15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업무관련성</a:t>
                      </a:r>
                      <a:endParaRPr kumimoji="0" lang="en-US" altLang="ko-KR" sz="1200" b="1" i="0" u="none" strike="noStrike" kern="1200" cap="none" spc="-150" normalizeH="0" baseline="0" noProof="0" dirty="0">
                        <a:ln>
                          <a:noFill/>
                        </a:ln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prstClr val="white">
                                <a:lumMod val="95000"/>
                              </a:prstClr>
                            </a:gs>
                          </a:gsLst>
                          <a:lin ang="16200000" scaled="1"/>
                        </a:gra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7200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34925" marR="0" lvl="0" indent="-349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120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lt"/>
                          <a:ea typeface="+mn-ea"/>
                          <a:cs typeface="+mn-cs"/>
                        </a:rPr>
                        <a:t> 행위자가 직장 내 지위를 이용하거나 업무와 관련이 있는 경우</a:t>
                      </a:r>
                      <a:endParaRPr kumimoji="0" lang="ko-KR" altLang="en-US" sz="1200" b="0" i="0" u="none" strike="noStrike" kern="1200" cap="none" spc="-100" normalizeH="0" baseline="0" noProof="0" dirty="0">
                        <a:ln>
                          <a:noFill/>
                        </a:ln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prstClr val="white">
                                <a:lumMod val="95000"/>
                              </a:prstClr>
                            </a:gs>
                          </a:gsLst>
                          <a:lin ang="16200000" scaled="1"/>
                        </a:gra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08000" marR="0" marT="36000" marB="3600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9745748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-15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성적 언동 또는</a:t>
                      </a:r>
                      <a:r>
                        <a:rPr kumimoji="0" lang="en-US" altLang="ko-KR" sz="1200" b="1" i="0" u="none" strike="noStrike" kern="1200" cap="none" spc="-15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</a:t>
                      </a:r>
                      <a:r>
                        <a:rPr kumimoji="0" lang="ko-KR" altLang="en-US" sz="1200" b="1" i="0" u="none" strike="noStrike" kern="1200" cap="none" spc="-15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그 밖의 요구</a:t>
                      </a:r>
                      <a:endParaRPr kumimoji="0" lang="en-US" altLang="ko-KR" sz="1200" b="1" i="0" u="none" strike="noStrike" kern="1200" cap="none" spc="-150" normalizeH="0" baseline="0" noProof="0" dirty="0">
                        <a:ln>
                          <a:noFill/>
                        </a:ln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prstClr val="white">
                                <a:lumMod val="95000"/>
                              </a:prstClr>
                            </a:gs>
                          </a:gsLst>
                          <a:lin ang="16200000" scaled="1"/>
                        </a:gra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7200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34925" lvl="0" indent="-34925" algn="l" fontAlgn="base" latinLnBrk="1"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lt"/>
                          <a:ea typeface="+mn-ea"/>
                          <a:cs typeface="+mn-cs"/>
                        </a:rPr>
                        <a:t> 성적인</a:t>
                      </a:r>
                      <a:r>
                        <a:rPr lang="en-US" altLang="ko-KR" sz="1200" kern="1200" spc="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lt"/>
                          <a:ea typeface="+mn-ea"/>
                          <a:cs typeface="+mn-cs"/>
                        </a:rPr>
                        <a:t>(Sexual)</a:t>
                      </a:r>
                      <a:r>
                        <a:rPr lang="en-US" altLang="ko-KR" sz="120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lt"/>
                          <a:ea typeface="+mn-ea"/>
                          <a:cs typeface="+mn-cs"/>
                        </a:rPr>
                        <a:t>의미가 내포되어 있는 경우로서 단순 일정 성별을 비하하는 발언이나 행위는 해당하지 않음</a:t>
                      </a:r>
                      <a:r>
                        <a:rPr lang="en-US" altLang="ko-KR" sz="120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ko-KR" altLang="en-US" sz="1200" kern="1200" spc="-100" baseline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prstClr val="white">
                                <a:lumMod val="95000"/>
                              </a:prstClr>
                            </a:gs>
                          </a:gsLst>
                          <a:lin ang="16200000" scaled="1"/>
                        </a:gra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925" lvl="0" indent="-34925" algn="l" fontAlgn="base" latinLnBrk="1">
                        <a:spcBef>
                          <a:spcPts val="5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20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lt"/>
                          <a:ea typeface="+mn-ea"/>
                          <a:cs typeface="+mn-cs"/>
                        </a:rPr>
                        <a:t> 행위자의 성적 동기나 의도는 필요하지 않음</a:t>
                      </a:r>
                      <a:r>
                        <a:rPr lang="en-US" altLang="ko-KR" sz="120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kumimoji="0" lang="ko-KR" altLang="en-US" sz="1200" b="0" i="0" u="none" strike="noStrike" kern="1200" cap="none" spc="-100" normalizeH="0" baseline="0" noProof="0" dirty="0">
                        <a:ln>
                          <a:noFill/>
                        </a:ln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prstClr val="white">
                                <a:lumMod val="95000"/>
                              </a:prstClr>
                            </a:gs>
                          </a:gsLst>
                          <a:lin ang="16200000" scaled="1"/>
                        </a:gra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08000" marR="0" marT="36000" marB="3600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4727406"/>
                  </a:ext>
                </a:extLst>
              </a:tr>
              <a:tr h="97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-15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성적 굴욕감이나 혐오감 또는</a:t>
                      </a:r>
                      <a:r>
                        <a:rPr kumimoji="0" lang="en-US" altLang="ko-KR" sz="1200" b="1" i="0" u="none" strike="noStrike" kern="1200" cap="none" spc="-15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</a:t>
                      </a:r>
                      <a:r>
                        <a:rPr kumimoji="0" lang="ko-KR" altLang="en-US" sz="1200" b="1" i="0" u="none" strike="noStrike" kern="1200" cap="none" spc="-15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근로조건</a:t>
                      </a:r>
                      <a:r>
                        <a:rPr kumimoji="0" lang="en-US" altLang="ko-KR" sz="1200" b="1" i="0" u="none" strike="noStrike" kern="1200" cap="none" spc="-15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</a:t>
                      </a:r>
                      <a:r>
                        <a:rPr kumimoji="0" lang="ko-KR" altLang="en-US" sz="1200" b="1" i="0" u="none" strike="noStrike" kern="1200" cap="none" spc="-150" normalizeH="0" baseline="0" noProof="0" dirty="0">
                          <a:ln>
                            <a:noFill/>
                          </a:ln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및 고용상 불이익</a:t>
                      </a:r>
                      <a:endParaRPr kumimoji="0" lang="en-US" altLang="ko-KR" sz="1200" b="1" i="0" u="none" strike="noStrike" kern="1200" cap="none" spc="-150" normalizeH="0" baseline="0" noProof="0" dirty="0">
                        <a:ln>
                          <a:noFill/>
                        </a:ln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prstClr val="white">
                                <a:lumMod val="95000"/>
                              </a:prstClr>
                            </a:gs>
                          </a:gsLst>
                          <a:lin ang="16200000" scaled="1"/>
                        </a:gra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7200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34925" marR="0" lvl="0" indent="-349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120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lt"/>
                          <a:ea typeface="+mn-ea"/>
                          <a:cs typeface="+mn-cs"/>
                        </a:rPr>
                        <a:t> 일반적이고 평균적인 사람이 아니라 피해자와 같은 처지에 있는 평균적인 사람의 입장에서 성적 굴욕감이나</a:t>
                      </a:r>
                      <a:endParaRPr lang="en-US" altLang="ko-KR" sz="1200" kern="1200" spc="-100" baseline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prstClr val="white">
                                <a:lumMod val="95000"/>
                              </a:prstClr>
                            </a:gs>
                          </a:gsLst>
                          <a:lin ang="16200000" scaled="1"/>
                        </a:gra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925" marR="0" lvl="0" indent="730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120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lt"/>
                          <a:ea typeface="+mn-ea"/>
                          <a:cs typeface="+mn-cs"/>
                        </a:rPr>
                        <a:t>혐오감을 느낀 경우</a:t>
                      </a:r>
                      <a:endParaRPr lang="en-US" altLang="ko-KR" sz="1200" kern="1200" spc="-100" baseline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prstClr val="white">
                                <a:lumMod val="95000"/>
                              </a:prstClr>
                            </a:gs>
                          </a:gsLst>
                          <a:lin ang="16200000" scaled="1"/>
                        </a:gra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925" marR="0" lvl="0" indent="-349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120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lt"/>
                          <a:ea typeface="+mn-ea"/>
                          <a:cs typeface="+mn-cs"/>
                        </a:rPr>
                        <a:t> 성적 요구에 불응한 것을 이유로 한</a:t>
                      </a:r>
                      <a:r>
                        <a:rPr lang="en-US" altLang="ko-KR" sz="120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lt"/>
                          <a:ea typeface="+mn-ea"/>
                          <a:cs typeface="+mn-cs"/>
                        </a:rPr>
                        <a:t>고용상의 불이익은 물론 교육훈련 기회 제한</a:t>
                      </a:r>
                      <a:r>
                        <a:rPr lang="en-US" altLang="ko-KR" sz="120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lt"/>
                          <a:ea typeface="+mn-ea"/>
                          <a:cs typeface="+mn-cs"/>
                        </a:rPr>
                        <a:t>복지</a:t>
                      </a:r>
                      <a:r>
                        <a:rPr lang="en-US" altLang="ko-KR" sz="120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lt"/>
                          <a:ea typeface="+mn-ea"/>
                          <a:cs typeface="+mn-cs"/>
                        </a:rPr>
                        <a:t>인사 평가 등 인사상의</a:t>
                      </a:r>
                      <a:endParaRPr lang="en-US" altLang="ko-KR" sz="1200" kern="1200" spc="-100" baseline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prstClr val="white">
                                <a:lumMod val="95000"/>
                              </a:prstClr>
                            </a:gs>
                          </a:gsLst>
                          <a:lin ang="16200000" scaled="1"/>
                        </a:gra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925" marR="0" lvl="0" indent="8413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ko-KR" altLang="en-US" sz="1200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white">
                                  <a:lumMod val="9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lt"/>
                          <a:ea typeface="+mn-ea"/>
                          <a:cs typeface="+mn-cs"/>
                        </a:rPr>
                        <a:t>불이익도 포함</a:t>
                      </a:r>
                      <a:endParaRPr kumimoji="0" lang="ko-KR" altLang="en-US" sz="1200" b="0" i="0" u="none" strike="noStrike" kern="1200" cap="none" spc="-100" normalizeH="0" baseline="0" noProof="0" dirty="0">
                        <a:ln>
                          <a:noFill/>
                        </a:ln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prstClr val="white">
                                <a:lumMod val="95000"/>
                              </a:prstClr>
                            </a:gs>
                          </a:gsLst>
                          <a:lin ang="16200000" scaled="1"/>
                        </a:gra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08000" marR="0" marT="36000" marB="3600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0332912"/>
                  </a:ext>
                </a:extLst>
              </a:tr>
            </a:tbl>
          </a:graphicData>
        </a:graphic>
      </p:graphicFrame>
      <p:grpSp>
        <p:nvGrpSpPr>
          <p:cNvPr id="6" name="그룹 5">
            <a:extLst>
              <a:ext uri="{FF2B5EF4-FFF2-40B4-BE49-F238E27FC236}">
                <a16:creationId xmlns:a16="http://schemas.microsoft.com/office/drawing/2014/main" id="{5A48683D-E447-4C91-9DEB-2852CD83082B}"/>
              </a:ext>
            </a:extLst>
          </p:cNvPr>
          <p:cNvGrpSpPr/>
          <p:nvPr/>
        </p:nvGrpSpPr>
        <p:grpSpPr>
          <a:xfrm>
            <a:off x="3229696" y="5166508"/>
            <a:ext cx="3446608" cy="306062"/>
            <a:chOff x="4368202" y="5220483"/>
            <a:chExt cx="3446608" cy="306062"/>
          </a:xfrm>
        </p:grpSpPr>
        <p:sp>
          <p:nvSpPr>
            <p:cNvPr id="38" name="자유형: 도형 37">
              <a:extLst>
                <a:ext uri="{FF2B5EF4-FFF2-40B4-BE49-F238E27FC236}">
                  <a16:creationId xmlns:a16="http://schemas.microsoft.com/office/drawing/2014/main" id="{6236E9C5-D073-43E7-8ED2-20B47CE54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8202" y="5221214"/>
              <a:ext cx="3446608" cy="64845"/>
            </a:xfrm>
            <a:custGeom>
              <a:avLst/>
              <a:gdLst>
                <a:gd name="connsiteX0" fmla="*/ 50217 w 3446608"/>
                <a:gd name="connsiteY0" fmla="*/ 0 h 64845"/>
                <a:gd name="connsiteX1" fmla="*/ 503128 w 3446608"/>
                <a:gd name="connsiteY1" fmla="*/ 0 h 64845"/>
                <a:gd name="connsiteX2" fmla="*/ 1097967 w 3446608"/>
                <a:gd name="connsiteY2" fmla="*/ 0 h 64845"/>
                <a:gd name="connsiteX3" fmla="*/ 1123784 w 3446608"/>
                <a:gd name="connsiteY3" fmla="*/ 0 h 64845"/>
                <a:gd name="connsiteX4" fmla="*/ 1232163 w 3446608"/>
                <a:gd name="connsiteY4" fmla="*/ 0 h 64845"/>
                <a:gd name="connsiteX5" fmla="*/ 1550878 w 3446608"/>
                <a:gd name="connsiteY5" fmla="*/ 0 h 64845"/>
                <a:gd name="connsiteX6" fmla="*/ 2145717 w 3446608"/>
                <a:gd name="connsiteY6" fmla="*/ 0 h 64845"/>
                <a:gd name="connsiteX7" fmla="*/ 2171534 w 3446608"/>
                <a:gd name="connsiteY7" fmla="*/ 0 h 64845"/>
                <a:gd name="connsiteX8" fmla="*/ 2279913 w 3446608"/>
                <a:gd name="connsiteY8" fmla="*/ 0 h 64845"/>
                <a:gd name="connsiteX9" fmla="*/ 2322666 w 3446608"/>
                <a:gd name="connsiteY9" fmla="*/ 0 h 64845"/>
                <a:gd name="connsiteX10" fmla="*/ 2456862 w 3446608"/>
                <a:gd name="connsiteY10" fmla="*/ 0 h 64845"/>
                <a:gd name="connsiteX11" fmla="*/ 2598629 w 3446608"/>
                <a:gd name="connsiteY11" fmla="*/ 0 h 64845"/>
                <a:gd name="connsiteX12" fmla="*/ 2775578 w 3446608"/>
                <a:gd name="connsiteY12" fmla="*/ 0 h 64845"/>
                <a:gd name="connsiteX13" fmla="*/ 3219285 w 3446608"/>
                <a:gd name="connsiteY13" fmla="*/ 0 h 64845"/>
                <a:gd name="connsiteX14" fmla="*/ 3396234 w 3446608"/>
                <a:gd name="connsiteY14" fmla="*/ 0 h 64845"/>
                <a:gd name="connsiteX15" fmla="*/ 3446296 w 3446608"/>
                <a:gd name="connsiteY15" fmla="*/ 64845 h 64845"/>
                <a:gd name="connsiteX16" fmla="*/ 3299585 w 3446608"/>
                <a:gd name="connsiteY16" fmla="*/ 64845 h 64845"/>
                <a:gd name="connsiteX17" fmla="*/ 3269347 w 3446608"/>
                <a:gd name="connsiteY17" fmla="*/ 64845 h 64845"/>
                <a:gd name="connsiteX18" fmla="*/ 3122636 w 3446608"/>
                <a:gd name="connsiteY18" fmla="*/ 64845 h 64845"/>
                <a:gd name="connsiteX19" fmla="*/ 2951145 w 3446608"/>
                <a:gd name="connsiteY19" fmla="*/ 64845 h 64845"/>
                <a:gd name="connsiteX20" fmla="*/ 2774196 w 3446608"/>
                <a:gd name="connsiteY20" fmla="*/ 64845 h 64845"/>
                <a:gd name="connsiteX21" fmla="*/ 2272604 w 3446608"/>
                <a:gd name="connsiteY21" fmla="*/ 64845 h 64845"/>
                <a:gd name="connsiteX22" fmla="*/ 2221597 w 3446608"/>
                <a:gd name="connsiteY22" fmla="*/ 64845 h 64845"/>
                <a:gd name="connsiteX23" fmla="*/ 2159703 w 3446608"/>
                <a:gd name="connsiteY23" fmla="*/ 64845 h 64845"/>
                <a:gd name="connsiteX24" fmla="*/ 2095654 w 3446608"/>
                <a:gd name="connsiteY24" fmla="*/ 64845 h 64845"/>
                <a:gd name="connsiteX25" fmla="*/ 1726445 w 3446608"/>
                <a:gd name="connsiteY25" fmla="*/ 64845 h 64845"/>
                <a:gd name="connsiteX26" fmla="*/ 1173847 w 3446608"/>
                <a:gd name="connsiteY26" fmla="*/ 64845 h 64845"/>
                <a:gd name="connsiteX27" fmla="*/ 1047904 w 3446608"/>
                <a:gd name="connsiteY27" fmla="*/ 64845 h 64845"/>
                <a:gd name="connsiteX28" fmla="*/ 1027135 w 3446608"/>
                <a:gd name="connsiteY28" fmla="*/ 64845 h 64845"/>
                <a:gd name="connsiteX29" fmla="*/ 154 w 3446608"/>
                <a:gd name="connsiteY29" fmla="*/ 64845 h 64845"/>
                <a:gd name="connsiteX30" fmla="*/ 50217 w 3446608"/>
                <a:gd name="connsiteY30" fmla="*/ 0 h 6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46608" h="64845">
                  <a:moveTo>
                    <a:pt x="50217" y="0"/>
                  </a:moveTo>
                  <a:cubicBezTo>
                    <a:pt x="50217" y="0"/>
                    <a:pt x="50217" y="0"/>
                    <a:pt x="503128" y="0"/>
                  </a:cubicBezTo>
                  <a:lnTo>
                    <a:pt x="1097967" y="0"/>
                  </a:lnTo>
                  <a:lnTo>
                    <a:pt x="1123784" y="0"/>
                  </a:lnTo>
                  <a:lnTo>
                    <a:pt x="1232163" y="0"/>
                  </a:lnTo>
                  <a:cubicBezTo>
                    <a:pt x="1299261" y="0"/>
                    <a:pt x="1399908" y="0"/>
                    <a:pt x="1550878" y="0"/>
                  </a:cubicBezTo>
                  <a:lnTo>
                    <a:pt x="2145717" y="0"/>
                  </a:lnTo>
                  <a:lnTo>
                    <a:pt x="2171534" y="0"/>
                  </a:lnTo>
                  <a:lnTo>
                    <a:pt x="2279913" y="0"/>
                  </a:lnTo>
                  <a:lnTo>
                    <a:pt x="2322666" y="0"/>
                  </a:lnTo>
                  <a:cubicBezTo>
                    <a:pt x="2322666" y="0"/>
                    <a:pt x="2322666" y="0"/>
                    <a:pt x="2456862" y="0"/>
                  </a:cubicBezTo>
                  <a:lnTo>
                    <a:pt x="2598629" y="0"/>
                  </a:lnTo>
                  <a:lnTo>
                    <a:pt x="2775578" y="0"/>
                  </a:lnTo>
                  <a:lnTo>
                    <a:pt x="3219285" y="0"/>
                  </a:lnTo>
                  <a:lnTo>
                    <a:pt x="3396234" y="0"/>
                  </a:lnTo>
                  <a:cubicBezTo>
                    <a:pt x="3453713" y="0"/>
                    <a:pt x="3446296" y="64845"/>
                    <a:pt x="3446296" y="64845"/>
                  </a:cubicBezTo>
                  <a:cubicBezTo>
                    <a:pt x="3446296" y="64845"/>
                    <a:pt x="3446296" y="64845"/>
                    <a:pt x="3299585" y="64845"/>
                  </a:cubicBezTo>
                  <a:lnTo>
                    <a:pt x="3269347" y="64845"/>
                  </a:lnTo>
                  <a:lnTo>
                    <a:pt x="3122636" y="64845"/>
                  </a:lnTo>
                  <a:lnTo>
                    <a:pt x="2951145" y="64845"/>
                  </a:lnTo>
                  <a:lnTo>
                    <a:pt x="2774196" y="64845"/>
                  </a:lnTo>
                  <a:lnTo>
                    <a:pt x="2272604" y="64845"/>
                  </a:lnTo>
                  <a:lnTo>
                    <a:pt x="2221597" y="64845"/>
                  </a:lnTo>
                  <a:cubicBezTo>
                    <a:pt x="2221597" y="64845"/>
                    <a:pt x="2221597" y="64845"/>
                    <a:pt x="2159703" y="64845"/>
                  </a:cubicBezTo>
                  <a:lnTo>
                    <a:pt x="2095654" y="64845"/>
                  </a:lnTo>
                  <a:lnTo>
                    <a:pt x="1726445" y="64845"/>
                  </a:lnTo>
                  <a:lnTo>
                    <a:pt x="1173847" y="64845"/>
                  </a:lnTo>
                  <a:lnTo>
                    <a:pt x="1047904" y="64845"/>
                  </a:lnTo>
                  <a:lnTo>
                    <a:pt x="1027135" y="64845"/>
                  </a:lnTo>
                  <a:cubicBezTo>
                    <a:pt x="880424" y="64845"/>
                    <a:pt x="587001" y="64845"/>
                    <a:pt x="154" y="64845"/>
                  </a:cubicBezTo>
                  <a:cubicBezTo>
                    <a:pt x="154" y="64845"/>
                    <a:pt x="-5408" y="0"/>
                    <a:pt x="50217" y="0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400">
                <a:defRPr/>
              </a:pPr>
              <a:endParaRPr lang="ko-KR" altLang="en-US" sz="1800">
                <a:solidFill>
                  <a:prstClr val="black"/>
                </a:solidFill>
                <a:latin typeface="Arial" panose="020B0604020202020204" pitchFamily="34" charset="0"/>
                <a:ea typeface="G마켓 산스 TTF Medium" panose="02000000000000000000" pitchFamily="2" charset="-127"/>
              </a:endParaRPr>
            </a:p>
          </p:txBody>
        </p:sp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0F3DEA32-0E27-4DD2-AB1F-865461636B87}"/>
                </a:ext>
              </a:extLst>
            </p:cNvPr>
            <p:cNvSpPr/>
            <p:nvPr/>
          </p:nvSpPr>
          <p:spPr>
            <a:xfrm flipH="1">
              <a:off x="4403487" y="5220483"/>
              <a:ext cx="3376038" cy="306062"/>
            </a:xfrm>
            <a:custGeom>
              <a:avLst/>
              <a:gdLst>
                <a:gd name="connsiteX0" fmla="*/ 3376038 w 3376038"/>
                <a:gd name="connsiteY0" fmla="*/ 0 h 306062"/>
                <a:gd name="connsiteX1" fmla="*/ 3100047 w 3376038"/>
                <a:gd name="connsiteY1" fmla="*/ 0 h 306062"/>
                <a:gd name="connsiteX2" fmla="*/ 3100047 w 3376038"/>
                <a:gd name="connsiteY2" fmla="*/ 13 h 306062"/>
                <a:gd name="connsiteX3" fmla="*/ 2799646 w 3376038"/>
                <a:gd name="connsiteY3" fmla="*/ 13 h 306062"/>
                <a:gd name="connsiteX4" fmla="*/ 2799671 w 3376038"/>
                <a:gd name="connsiteY4" fmla="*/ 0 h 306062"/>
                <a:gd name="connsiteX5" fmla="*/ 2523680 w 3376038"/>
                <a:gd name="connsiteY5" fmla="*/ 0 h 306062"/>
                <a:gd name="connsiteX6" fmla="*/ 2523680 w 3376038"/>
                <a:gd name="connsiteY6" fmla="*/ 6 h 306062"/>
                <a:gd name="connsiteX7" fmla="*/ 2305468 w 3376038"/>
                <a:gd name="connsiteY7" fmla="*/ 6 h 306062"/>
                <a:gd name="connsiteX8" fmla="*/ 2305482 w 3376038"/>
                <a:gd name="connsiteY8" fmla="*/ 13 h 306062"/>
                <a:gd name="connsiteX9" fmla="*/ 2223279 w 3376038"/>
                <a:gd name="connsiteY9" fmla="*/ 13 h 306062"/>
                <a:gd name="connsiteX10" fmla="*/ 2223304 w 3376038"/>
                <a:gd name="connsiteY10" fmla="*/ 0 h 306062"/>
                <a:gd name="connsiteX11" fmla="*/ 1947312 w 3376038"/>
                <a:gd name="connsiteY11" fmla="*/ 0 h 306062"/>
                <a:gd name="connsiteX12" fmla="*/ 1947312 w 3376038"/>
                <a:gd name="connsiteY12" fmla="*/ 6 h 306062"/>
                <a:gd name="connsiteX13" fmla="*/ 1729101 w 3376038"/>
                <a:gd name="connsiteY13" fmla="*/ 6 h 306062"/>
                <a:gd name="connsiteX14" fmla="*/ 1729115 w 3376038"/>
                <a:gd name="connsiteY14" fmla="*/ 13 h 306062"/>
                <a:gd name="connsiteX15" fmla="*/ 1646912 w 3376038"/>
                <a:gd name="connsiteY15" fmla="*/ 13 h 306062"/>
                <a:gd name="connsiteX16" fmla="*/ 1646937 w 3376038"/>
                <a:gd name="connsiteY16" fmla="*/ 0 h 306062"/>
                <a:gd name="connsiteX17" fmla="*/ 1370945 w 3376038"/>
                <a:gd name="connsiteY17" fmla="*/ 0 h 306062"/>
                <a:gd name="connsiteX18" fmla="*/ 1370945 w 3376038"/>
                <a:gd name="connsiteY18" fmla="*/ 6 h 306062"/>
                <a:gd name="connsiteX19" fmla="*/ 1152734 w 3376038"/>
                <a:gd name="connsiteY19" fmla="*/ 6 h 306062"/>
                <a:gd name="connsiteX20" fmla="*/ 1152748 w 3376038"/>
                <a:gd name="connsiteY20" fmla="*/ 13 h 306062"/>
                <a:gd name="connsiteX21" fmla="*/ 1070545 w 3376038"/>
                <a:gd name="connsiteY21" fmla="*/ 13 h 306062"/>
                <a:gd name="connsiteX22" fmla="*/ 1070570 w 3376038"/>
                <a:gd name="connsiteY22" fmla="*/ 0 h 306062"/>
                <a:gd name="connsiteX23" fmla="*/ 794578 w 3376038"/>
                <a:gd name="connsiteY23" fmla="*/ 0 h 306062"/>
                <a:gd name="connsiteX24" fmla="*/ 794578 w 3376038"/>
                <a:gd name="connsiteY24" fmla="*/ 6 h 306062"/>
                <a:gd name="connsiteX25" fmla="*/ 576367 w 3376038"/>
                <a:gd name="connsiteY25" fmla="*/ 6 h 306062"/>
                <a:gd name="connsiteX26" fmla="*/ 576381 w 3376038"/>
                <a:gd name="connsiteY26" fmla="*/ 13 h 306062"/>
                <a:gd name="connsiteX27" fmla="*/ 275989 w 3376038"/>
                <a:gd name="connsiteY27" fmla="*/ 13 h 306062"/>
                <a:gd name="connsiteX28" fmla="*/ 275989 w 3376038"/>
                <a:gd name="connsiteY28" fmla="*/ 6 h 306062"/>
                <a:gd name="connsiteX29" fmla="*/ 0 w 3376038"/>
                <a:gd name="connsiteY29" fmla="*/ 6 h 306062"/>
                <a:gd name="connsiteX30" fmla="*/ 126153 w 3376038"/>
                <a:gd name="connsiteY30" fmla="*/ 248712 h 306062"/>
                <a:gd name="connsiteX31" fmla="*/ 218430 w 3376038"/>
                <a:gd name="connsiteY31" fmla="*/ 305056 h 306062"/>
                <a:gd name="connsiteX32" fmla="*/ 248896 w 3376038"/>
                <a:gd name="connsiteY32" fmla="*/ 305056 h 306062"/>
                <a:gd name="connsiteX33" fmla="*/ 248896 w 3376038"/>
                <a:gd name="connsiteY33" fmla="*/ 306062 h 306062"/>
                <a:gd name="connsiteX34" fmla="*/ 805633 w 3376038"/>
                <a:gd name="connsiteY34" fmla="*/ 306062 h 306062"/>
                <a:gd name="connsiteX35" fmla="*/ 805633 w 3376038"/>
                <a:gd name="connsiteY35" fmla="*/ 305056 h 306062"/>
                <a:gd name="connsiteX36" fmla="*/ 825263 w 3376038"/>
                <a:gd name="connsiteY36" fmla="*/ 305056 h 306062"/>
                <a:gd name="connsiteX37" fmla="*/ 825263 w 3376038"/>
                <a:gd name="connsiteY37" fmla="*/ 306062 h 306062"/>
                <a:gd name="connsiteX38" fmla="*/ 1382000 w 3376038"/>
                <a:gd name="connsiteY38" fmla="*/ 306062 h 306062"/>
                <a:gd name="connsiteX39" fmla="*/ 1382000 w 3376038"/>
                <a:gd name="connsiteY39" fmla="*/ 305056 h 306062"/>
                <a:gd name="connsiteX40" fmla="*/ 1401630 w 3376038"/>
                <a:gd name="connsiteY40" fmla="*/ 305056 h 306062"/>
                <a:gd name="connsiteX41" fmla="*/ 1401630 w 3376038"/>
                <a:gd name="connsiteY41" fmla="*/ 306062 h 306062"/>
                <a:gd name="connsiteX42" fmla="*/ 1958367 w 3376038"/>
                <a:gd name="connsiteY42" fmla="*/ 306062 h 306062"/>
                <a:gd name="connsiteX43" fmla="*/ 1958367 w 3376038"/>
                <a:gd name="connsiteY43" fmla="*/ 305056 h 306062"/>
                <a:gd name="connsiteX44" fmla="*/ 1977997 w 3376038"/>
                <a:gd name="connsiteY44" fmla="*/ 305056 h 306062"/>
                <a:gd name="connsiteX45" fmla="*/ 1977997 w 3376038"/>
                <a:gd name="connsiteY45" fmla="*/ 306062 h 306062"/>
                <a:gd name="connsiteX46" fmla="*/ 2534734 w 3376038"/>
                <a:gd name="connsiteY46" fmla="*/ 306062 h 306062"/>
                <a:gd name="connsiteX47" fmla="*/ 2534734 w 3376038"/>
                <a:gd name="connsiteY47" fmla="*/ 305056 h 306062"/>
                <a:gd name="connsiteX48" fmla="*/ 2554365 w 3376038"/>
                <a:gd name="connsiteY48" fmla="*/ 305056 h 306062"/>
                <a:gd name="connsiteX49" fmla="*/ 2554365 w 3376038"/>
                <a:gd name="connsiteY49" fmla="*/ 306062 h 306062"/>
                <a:gd name="connsiteX50" fmla="*/ 3111101 w 3376038"/>
                <a:gd name="connsiteY50" fmla="*/ 306062 h 306062"/>
                <a:gd name="connsiteX51" fmla="*/ 3111101 w 3376038"/>
                <a:gd name="connsiteY51" fmla="*/ 305051 h 306062"/>
                <a:gd name="connsiteX52" fmla="*/ 3157605 w 3376038"/>
                <a:gd name="connsiteY52" fmla="*/ 305051 h 306062"/>
                <a:gd name="connsiteX53" fmla="*/ 3249884 w 3376038"/>
                <a:gd name="connsiteY53" fmla="*/ 248707 h 306062"/>
                <a:gd name="connsiteX54" fmla="*/ 3376038 w 3376038"/>
                <a:gd name="connsiteY54" fmla="*/ 0 h 30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376038" h="306062">
                  <a:moveTo>
                    <a:pt x="3376038" y="0"/>
                  </a:moveTo>
                  <a:lnTo>
                    <a:pt x="3100047" y="0"/>
                  </a:lnTo>
                  <a:lnTo>
                    <a:pt x="3100047" y="13"/>
                  </a:lnTo>
                  <a:lnTo>
                    <a:pt x="2799646" y="13"/>
                  </a:lnTo>
                  <a:lnTo>
                    <a:pt x="2799671" y="0"/>
                  </a:lnTo>
                  <a:lnTo>
                    <a:pt x="2523680" y="0"/>
                  </a:lnTo>
                  <a:lnTo>
                    <a:pt x="2523680" y="6"/>
                  </a:lnTo>
                  <a:lnTo>
                    <a:pt x="2305468" y="6"/>
                  </a:lnTo>
                  <a:lnTo>
                    <a:pt x="2305482" y="13"/>
                  </a:lnTo>
                  <a:lnTo>
                    <a:pt x="2223279" y="13"/>
                  </a:lnTo>
                  <a:lnTo>
                    <a:pt x="2223304" y="0"/>
                  </a:lnTo>
                  <a:lnTo>
                    <a:pt x="1947312" y="0"/>
                  </a:lnTo>
                  <a:lnTo>
                    <a:pt x="1947312" y="6"/>
                  </a:lnTo>
                  <a:lnTo>
                    <a:pt x="1729101" y="6"/>
                  </a:lnTo>
                  <a:lnTo>
                    <a:pt x="1729115" y="13"/>
                  </a:lnTo>
                  <a:lnTo>
                    <a:pt x="1646912" y="13"/>
                  </a:lnTo>
                  <a:lnTo>
                    <a:pt x="1646937" y="0"/>
                  </a:lnTo>
                  <a:lnTo>
                    <a:pt x="1370945" y="0"/>
                  </a:lnTo>
                  <a:lnTo>
                    <a:pt x="1370945" y="6"/>
                  </a:lnTo>
                  <a:lnTo>
                    <a:pt x="1152734" y="6"/>
                  </a:lnTo>
                  <a:lnTo>
                    <a:pt x="1152748" y="13"/>
                  </a:lnTo>
                  <a:lnTo>
                    <a:pt x="1070545" y="13"/>
                  </a:lnTo>
                  <a:lnTo>
                    <a:pt x="1070570" y="0"/>
                  </a:lnTo>
                  <a:lnTo>
                    <a:pt x="794578" y="0"/>
                  </a:lnTo>
                  <a:lnTo>
                    <a:pt x="794578" y="6"/>
                  </a:lnTo>
                  <a:lnTo>
                    <a:pt x="576367" y="6"/>
                  </a:lnTo>
                  <a:lnTo>
                    <a:pt x="576381" y="13"/>
                  </a:lnTo>
                  <a:lnTo>
                    <a:pt x="275989" y="13"/>
                  </a:lnTo>
                  <a:lnTo>
                    <a:pt x="275989" y="6"/>
                  </a:lnTo>
                  <a:lnTo>
                    <a:pt x="0" y="6"/>
                  </a:lnTo>
                  <a:cubicBezTo>
                    <a:pt x="74862" y="17026"/>
                    <a:pt x="95379" y="183492"/>
                    <a:pt x="126153" y="248712"/>
                  </a:cubicBezTo>
                  <a:cubicBezTo>
                    <a:pt x="156929" y="313936"/>
                    <a:pt x="218430" y="305056"/>
                    <a:pt x="218430" y="305056"/>
                  </a:cubicBezTo>
                  <a:lnTo>
                    <a:pt x="248896" y="305056"/>
                  </a:lnTo>
                  <a:lnTo>
                    <a:pt x="248896" y="306062"/>
                  </a:lnTo>
                  <a:lnTo>
                    <a:pt x="805633" y="306062"/>
                  </a:lnTo>
                  <a:lnTo>
                    <a:pt x="805633" y="305056"/>
                  </a:lnTo>
                  <a:lnTo>
                    <a:pt x="825263" y="305056"/>
                  </a:lnTo>
                  <a:lnTo>
                    <a:pt x="825263" y="306062"/>
                  </a:lnTo>
                  <a:lnTo>
                    <a:pt x="1382000" y="306062"/>
                  </a:lnTo>
                  <a:lnTo>
                    <a:pt x="1382000" y="305056"/>
                  </a:lnTo>
                  <a:lnTo>
                    <a:pt x="1401630" y="305056"/>
                  </a:lnTo>
                  <a:lnTo>
                    <a:pt x="1401630" y="306062"/>
                  </a:lnTo>
                  <a:lnTo>
                    <a:pt x="1958367" y="306062"/>
                  </a:lnTo>
                  <a:lnTo>
                    <a:pt x="1958367" y="305056"/>
                  </a:lnTo>
                  <a:lnTo>
                    <a:pt x="1977997" y="305056"/>
                  </a:lnTo>
                  <a:lnTo>
                    <a:pt x="1977997" y="306062"/>
                  </a:lnTo>
                  <a:lnTo>
                    <a:pt x="2534734" y="306062"/>
                  </a:lnTo>
                  <a:lnTo>
                    <a:pt x="2534734" y="305056"/>
                  </a:lnTo>
                  <a:lnTo>
                    <a:pt x="2554365" y="305056"/>
                  </a:lnTo>
                  <a:lnTo>
                    <a:pt x="2554365" y="306062"/>
                  </a:lnTo>
                  <a:lnTo>
                    <a:pt x="3111101" y="306062"/>
                  </a:lnTo>
                  <a:lnTo>
                    <a:pt x="3111101" y="305051"/>
                  </a:lnTo>
                  <a:lnTo>
                    <a:pt x="3157605" y="305051"/>
                  </a:lnTo>
                  <a:cubicBezTo>
                    <a:pt x="3157605" y="305051"/>
                    <a:pt x="3219107" y="313931"/>
                    <a:pt x="3249884" y="248707"/>
                  </a:cubicBezTo>
                  <a:cubicBezTo>
                    <a:pt x="3280657" y="183487"/>
                    <a:pt x="3301175" y="17021"/>
                    <a:pt x="3376038" y="0"/>
                  </a:cubicBezTo>
                  <a:close/>
                </a:path>
              </a:pathLst>
            </a:custGeom>
            <a:solidFill>
              <a:srgbClr val="1248A8"/>
            </a:solidFill>
            <a:ln w="9525">
              <a:noFill/>
              <a:round/>
              <a:headEnd/>
              <a:tailEnd/>
            </a:ln>
            <a:effectLst>
              <a:outerShdw blurRad="127000" dist="25400" dir="4800000" algn="t" rotWithShape="0">
                <a:prstClr val="black">
                  <a:alpha val="38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400"/>
              <a:endParaRPr lang="ko-KR" altLang="en-US" dirty="0">
                <a:solidFill>
                  <a:prstClr val="black"/>
                </a:solidFill>
                <a:latin typeface="Arial" panose="020B0604020202020204" pitchFamily="34" charset="0"/>
                <a:ea typeface="G마켓 산스 TTF Medium" panose="02000000000000000000" pitchFamily="2" charset="-127"/>
              </a:endParaRPr>
            </a:p>
          </p:txBody>
        </p:sp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A34C7169-BE83-459E-A2FF-B47B77A66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98475" y="5262016"/>
              <a:ext cx="2786062" cy="222996"/>
            </a:xfrm>
            <a:prstGeom prst="rect">
              <a:avLst/>
            </a:prstGeom>
          </p:spPr>
        </p:pic>
      </p:grpSp>
      <p:sp>
        <p:nvSpPr>
          <p:cNvPr id="45" name="Slide Number Placeholder 5">
            <a:extLst>
              <a:ext uri="{FF2B5EF4-FFF2-40B4-BE49-F238E27FC236}">
                <a16:creationId xmlns:a16="http://schemas.microsoft.com/office/drawing/2014/main" id="{6F6FCC18-7BA1-4ED6-B0D0-FA22CB9A036B}"/>
              </a:ext>
            </a:extLst>
          </p:cNvPr>
          <p:cNvSpPr txBox="1">
            <a:spLocks/>
          </p:cNvSpPr>
          <p:nvPr/>
        </p:nvSpPr>
        <p:spPr>
          <a:xfrm>
            <a:off x="4872048" y="6615956"/>
            <a:ext cx="16190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5F9ED72-484E-4722-A3BA-6EB04958AF04}" type="slidenum">
              <a:rPr lang="ko-KR" altLang="en-US" sz="1000" smtClean="0">
                <a:gradFill>
                  <a:gsLst>
                    <a:gs pos="100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rPr>
              <a:pPr algn="ctr"/>
              <a:t>22</a:t>
            </a:fld>
            <a:endParaRPr lang="ko-KR" altLang="en-US" sz="1000">
              <a:gradFill>
                <a:gsLst>
                  <a:gs pos="100000">
                    <a:schemeClr val="bg1">
                      <a:lumMod val="6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</a:gradFill>
            </a:endParaRPr>
          </a:p>
        </p:txBody>
      </p:sp>
      <p:sp>
        <p:nvSpPr>
          <p:cNvPr id="46" name="그래픽 29">
            <a:extLst>
              <a:ext uri="{FF2B5EF4-FFF2-40B4-BE49-F238E27FC236}">
                <a16:creationId xmlns:a16="http://schemas.microsoft.com/office/drawing/2014/main" id="{8078BC4D-128A-42B4-9107-8D29C8F2A5FB}"/>
              </a:ext>
            </a:extLst>
          </p:cNvPr>
          <p:cNvSpPr/>
          <p:nvPr/>
        </p:nvSpPr>
        <p:spPr>
          <a:xfrm rot="5400000">
            <a:off x="4779272" y="4664237"/>
            <a:ext cx="347456" cy="375727"/>
          </a:xfrm>
          <a:custGeom>
            <a:avLst/>
            <a:gdLst>
              <a:gd name="connsiteX0" fmla="*/ 189706 w 423899"/>
              <a:gd name="connsiteY0" fmla="*/ 434963 h 434963"/>
              <a:gd name="connsiteX1" fmla="*/ 125741 w 423899"/>
              <a:gd name="connsiteY1" fmla="*/ 365120 h 434963"/>
              <a:gd name="connsiteX2" fmla="*/ 235692 w 423899"/>
              <a:gd name="connsiteY2" fmla="*/ 264505 h 434963"/>
              <a:gd name="connsiteX3" fmla="*/ 0 w 423899"/>
              <a:gd name="connsiteY3" fmla="*/ 264505 h 434963"/>
              <a:gd name="connsiteX4" fmla="*/ 0 w 423899"/>
              <a:gd name="connsiteY4" fmla="*/ 169882 h 434963"/>
              <a:gd name="connsiteX5" fmla="*/ 231658 w 423899"/>
              <a:gd name="connsiteY5" fmla="*/ 169882 h 434963"/>
              <a:gd name="connsiteX6" fmla="*/ 124127 w 423899"/>
              <a:gd name="connsiteY6" fmla="*/ 69036 h 434963"/>
              <a:gd name="connsiteX7" fmla="*/ 188899 w 423899"/>
              <a:gd name="connsiteY7" fmla="*/ 0 h 434963"/>
              <a:gd name="connsiteX8" fmla="*/ 423899 w 423899"/>
              <a:gd name="connsiteY8" fmla="*/ 220709 h 434963"/>
              <a:gd name="connsiteX9" fmla="*/ 189706 w 423899"/>
              <a:gd name="connsiteY9" fmla="*/ 434963 h 43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3899" h="434963">
                <a:moveTo>
                  <a:pt x="189706" y="434963"/>
                </a:moveTo>
                <a:lnTo>
                  <a:pt x="125741" y="365120"/>
                </a:lnTo>
                <a:lnTo>
                  <a:pt x="235692" y="264505"/>
                </a:lnTo>
                <a:lnTo>
                  <a:pt x="0" y="264505"/>
                </a:lnTo>
                <a:lnTo>
                  <a:pt x="0" y="169882"/>
                </a:lnTo>
                <a:lnTo>
                  <a:pt x="231658" y="169882"/>
                </a:lnTo>
                <a:lnTo>
                  <a:pt x="124127" y="69036"/>
                </a:lnTo>
                <a:lnTo>
                  <a:pt x="188899" y="0"/>
                </a:lnTo>
                <a:lnTo>
                  <a:pt x="423899" y="220709"/>
                </a:lnTo>
                <a:lnTo>
                  <a:pt x="189706" y="434963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5875" cap="flat">
            <a:solidFill>
              <a:schemeClr val="bg1"/>
            </a:solidFill>
            <a:prstDash val="solid"/>
            <a:miter/>
          </a:ln>
          <a:effectLst>
            <a:outerShdw dist="101600" dir="5400000" algn="t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스퀘어 Bold"/>
              <a:ea typeface="나눔스퀘어 Bol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85799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278" y="607258"/>
            <a:ext cx="7116372" cy="332399"/>
          </a:xfrm>
        </p:spPr>
        <p:txBody>
          <a:bodyPr/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Ⅲ.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직장 내 성희롱의</a:t>
            </a:r>
            <a:r>
              <a:rPr lang="en-US" altLang="ko-KR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판단 및 유형별 사례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78" y="380897"/>
            <a:ext cx="7116372" cy="138499"/>
          </a:xfrm>
        </p:spPr>
        <p:txBody>
          <a:bodyPr/>
          <a:lstStyle/>
          <a:p>
            <a:r>
              <a:rPr lang="ko-KR" altLang="en-US" dirty="0"/>
              <a:t>직장 내 성희롱 예방교육</a:t>
            </a:r>
          </a:p>
        </p:txBody>
      </p: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899421C6-7FD1-44DC-A52A-971BC530A492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41" name="사각형: 둥근 모서리 40">
              <a:extLst>
                <a:ext uri="{FF2B5EF4-FFF2-40B4-BE49-F238E27FC236}">
                  <a16:creationId xmlns:a16="http://schemas.microsoft.com/office/drawing/2014/main" id="{C90B4AE7-57E8-4A9E-8392-8F8921F9ACA6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42" name="그래픽 41">
              <a:extLst>
                <a:ext uri="{FF2B5EF4-FFF2-40B4-BE49-F238E27FC236}">
                  <a16:creationId xmlns:a16="http://schemas.microsoft.com/office/drawing/2014/main" id="{8EB78DA9-22A4-4384-B8E2-B17A3A8D5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97FD08B-BDCE-46F2-BD36-50ECDBEB66E1}"/>
                </a:ext>
              </a:extLst>
            </p:cNvPr>
            <p:cNvSpPr txBox="1"/>
            <p:nvPr/>
          </p:nvSpPr>
          <p:spPr>
            <a:xfrm>
              <a:off x="1218333" y="1331455"/>
              <a:ext cx="4122924" cy="30777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성희롱의 성립요건 및 판단기준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090A7E3-B359-4BFC-A3E1-860AEEC29184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1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CCC2F862-F424-4346-9243-0FFF001BC945}"/>
              </a:ext>
            </a:extLst>
          </p:cNvPr>
          <p:cNvGrpSpPr/>
          <p:nvPr/>
        </p:nvGrpSpPr>
        <p:grpSpPr>
          <a:xfrm>
            <a:off x="774833" y="2626835"/>
            <a:ext cx="8637206" cy="261610"/>
            <a:chOff x="639939" y="2627647"/>
            <a:chExt cx="8637206" cy="261610"/>
          </a:xfrm>
        </p:grpSpPr>
        <p:pic>
          <p:nvPicPr>
            <p:cNvPr id="19" name="그래픽 18">
              <a:extLst>
                <a:ext uri="{FF2B5EF4-FFF2-40B4-BE49-F238E27FC236}">
                  <a16:creationId xmlns:a16="http://schemas.microsoft.com/office/drawing/2014/main" id="{E3669A5F-DDAB-4FB2-8B1A-64821FC7E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39939" y="2694516"/>
              <a:ext cx="138994" cy="13899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D870298-5C52-4AD7-9A67-8C4DA482E8EA}"/>
                </a:ext>
              </a:extLst>
            </p:cNvPr>
            <p:cNvSpPr txBox="1"/>
            <p:nvPr/>
          </p:nvSpPr>
          <p:spPr>
            <a:xfrm>
              <a:off x="841502" y="2627647"/>
              <a:ext cx="8435643" cy="26161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남녀고용평등법상 직장 내 성희롱 행위자의 해당할 수 있는 범위는 </a:t>
              </a: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srgbClr val="007EF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‘사업주</a:t>
              </a:r>
              <a:r>
                <a:rPr kumimoji="0" lang="en-US" altLang="ko-KR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srgbClr val="007EF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srgbClr val="007EF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상급자</a:t>
              </a:r>
              <a:r>
                <a:rPr kumimoji="0" lang="en-US" altLang="ko-KR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srgbClr val="007EF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srgbClr val="007EF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근로자’ </a:t>
              </a:r>
              <a:r>
                <a:rPr kumimoji="0" lang="ko-KR" altLang="en-US" sz="17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이며</a:t>
              </a:r>
              <a:r>
                <a:rPr kumimoji="0" lang="en-US" altLang="ko-KR" sz="17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</a:t>
              </a: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A0436BB4-96B3-42D0-B272-348CFA122440}"/>
              </a:ext>
            </a:extLst>
          </p:cNvPr>
          <p:cNvGrpSpPr/>
          <p:nvPr/>
        </p:nvGrpSpPr>
        <p:grpSpPr>
          <a:xfrm>
            <a:off x="503948" y="1978748"/>
            <a:ext cx="8767423" cy="422110"/>
            <a:chOff x="693902" y="2001050"/>
            <a:chExt cx="8767423" cy="422110"/>
          </a:xfrm>
        </p:grpSpPr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F96BC7E2-D7B6-4998-8C15-712F211E0EA3}"/>
                </a:ext>
              </a:extLst>
            </p:cNvPr>
            <p:cNvSpPr/>
            <p:nvPr/>
          </p:nvSpPr>
          <p:spPr>
            <a:xfrm rot="16200000">
              <a:off x="4866559" y="-2171607"/>
              <a:ext cx="422110" cy="8767423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69000">
                  <a:srgbClr val="E5F1F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5934740-DEAA-4A13-A35C-2C8EF9531D18}"/>
                </a:ext>
              </a:extLst>
            </p:cNvPr>
            <p:cNvSpPr txBox="1"/>
            <p:nvPr/>
          </p:nvSpPr>
          <p:spPr>
            <a:xfrm>
              <a:off x="1151761" y="2058217"/>
              <a:ext cx="692497" cy="307777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1200" cap="none" spc="-20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064BBA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행위자</a:t>
              </a:r>
            </a:p>
          </p:txBody>
        </p: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FF0D5B86-5D9A-4643-BD72-F4DBB9593DE2}"/>
                </a:ext>
              </a:extLst>
            </p:cNvPr>
            <p:cNvGrpSpPr/>
            <p:nvPr/>
          </p:nvGrpSpPr>
          <p:grpSpPr>
            <a:xfrm>
              <a:off x="729932" y="2035969"/>
              <a:ext cx="352272" cy="352272"/>
              <a:chOff x="729932" y="2035969"/>
              <a:chExt cx="352272" cy="352272"/>
            </a:xfrm>
          </p:grpSpPr>
          <p:sp>
            <p:nvSpPr>
              <p:cNvPr id="26" name="타원 25">
                <a:extLst>
                  <a:ext uri="{FF2B5EF4-FFF2-40B4-BE49-F238E27FC236}">
                    <a16:creationId xmlns:a16="http://schemas.microsoft.com/office/drawing/2014/main" id="{1B13C799-BB42-4B80-8FC3-8A876402CE4D}"/>
                  </a:ext>
                </a:extLst>
              </p:cNvPr>
              <p:cNvSpPr/>
              <p:nvPr/>
            </p:nvSpPr>
            <p:spPr>
              <a:xfrm>
                <a:off x="729932" y="2035969"/>
                <a:ext cx="352272" cy="352272"/>
              </a:xfrm>
              <a:prstGeom prst="ellipse">
                <a:avLst/>
              </a:prstGeom>
              <a:solidFill>
                <a:srgbClr val="224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27" name="Freeform 5">
                <a:extLst>
                  <a:ext uri="{FF2B5EF4-FFF2-40B4-BE49-F238E27FC236}">
                    <a16:creationId xmlns:a16="http://schemas.microsoft.com/office/drawing/2014/main" id="{777A4E1B-11A7-40C5-BB06-31EA5B2CD2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6773" y="2123044"/>
                <a:ext cx="178590" cy="178124"/>
              </a:xfrm>
              <a:custGeom>
                <a:avLst/>
                <a:gdLst>
                  <a:gd name="T0" fmla="*/ 119 w 158"/>
                  <a:gd name="T1" fmla="*/ 25 h 158"/>
                  <a:gd name="T2" fmla="*/ 26 w 158"/>
                  <a:gd name="T3" fmla="*/ 25 h 158"/>
                  <a:gd name="T4" fmla="*/ 26 w 158"/>
                  <a:gd name="T5" fmla="*/ 119 h 158"/>
                  <a:gd name="T6" fmla="*/ 110 w 158"/>
                  <a:gd name="T7" fmla="*/ 126 h 158"/>
                  <a:gd name="T8" fmla="*/ 136 w 158"/>
                  <a:gd name="T9" fmla="*/ 153 h 158"/>
                  <a:gd name="T10" fmla="*/ 154 w 158"/>
                  <a:gd name="T11" fmla="*/ 153 h 158"/>
                  <a:gd name="T12" fmla="*/ 154 w 158"/>
                  <a:gd name="T13" fmla="*/ 136 h 158"/>
                  <a:gd name="T14" fmla="*/ 127 w 158"/>
                  <a:gd name="T15" fmla="*/ 109 h 158"/>
                  <a:gd name="T16" fmla="*/ 119 w 158"/>
                  <a:gd name="T17" fmla="*/ 25 h 158"/>
                  <a:gd name="T18" fmla="*/ 102 w 158"/>
                  <a:gd name="T19" fmla="*/ 101 h 158"/>
                  <a:gd name="T20" fmla="*/ 43 w 158"/>
                  <a:gd name="T21" fmla="*/ 101 h 158"/>
                  <a:gd name="T22" fmla="*/ 43 w 158"/>
                  <a:gd name="T23" fmla="*/ 43 h 158"/>
                  <a:gd name="T24" fmla="*/ 102 w 158"/>
                  <a:gd name="T25" fmla="*/ 43 h 158"/>
                  <a:gd name="T26" fmla="*/ 102 w 158"/>
                  <a:gd name="T27" fmla="*/ 101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8" h="158">
                    <a:moveTo>
                      <a:pt x="119" y="25"/>
                    </a:moveTo>
                    <a:cubicBezTo>
                      <a:pt x="93" y="0"/>
                      <a:pt x="51" y="0"/>
                      <a:pt x="26" y="25"/>
                    </a:cubicBezTo>
                    <a:cubicBezTo>
                      <a:pt x="0" y="51"/>
                      <a:pt x="0" y="93"/>
                      <a:pt x="26" y="119"/>
                    </a:cubicBezTo>
                    <a:cubicBezTo>
                      <a:pt x="49" y="141"/>
                      <a:pt x="84" y="144"/>
                      <a:pt x="110" y="126"/>
                    </a:cubicBezTo>
                    <a:cubicBezTo>
                      <a:pt x="136" y="153"/>
                      <a:pt x="136" y="153"/>
                      <a:pt x="136" y="153"/>
                    </a:cubicBezTo>
                    <a:cubicBezTo>
                      <a:pt x="141" y="158"/>
                      <a:pt x="149" y="158"/>
                      <a:pt x="154" y="153"/>
                    </a:cubicBezTo>
                    <a:cubicBezTo>
                      <a:pt x="158" y="148"/>
                      <a:pt x="158" y="141"/>
                      <a:pt x="154" y="136"/>
                    </a:cubicBezTo>
                    <a:cubicBezTo>
                      <a:pt x="127" y="109"/>
                      <a:pt x="127" y="109"/>
                      <a:pt x="127" y="109"/>
                    </a:cubicBezTo>
                    <a:cubicBezTo>
                      <a:pt x="144" y="84"/>
                      <a:pt x="142" y="48"/>
                      <a:pt x="119" y="25"/>
                    </a:cubicBezTo>
                    <a:close/>
                    <a:moveTo>
                      <a:pt x="102" y="101"/>
                    </a:moveTo>
                    <a:cubicBezTo>
                      <a:pt x="86" y="118"/>
                      <a:pt x="59" y="118"/>
                      <a:pt x="43" y="101"/>
                    </a:cubicBezTo>
                    <a:cubicBezTo>
                      <a:pt x="27" y="85"/>
                      <a:pt x="27" y="59"/>
                      <a:pt x="43" y="43"/>
                    </a:cubicBezTo>
                    <a:cubicBezTo>
                      <a:pt x="59" y="26"/>
                      <a:pt x="86" y="26"/>
                      <a:pt x="102" y="43"/>
                    </a:cubicBezTo>
                    <a:cubicBezTo>
                      <a:pt x="118" y="59"/>
                      <a:pt x="118" y="85"/>
                      <a:pt x="102" y="10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</p:grp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E0AEA468-89F3-4634-B05A-18E2DD80093F}"/>
              </a:ext>
            </a:extLst>
          </p:cNvPr>
          <p:cNvGrpSpPr/>
          <p:nvPr/>
        </p:nvGrpSpPr>
        <p:grpSpPr>
          <a:xfrm>
            <a:off x="774833" y="3047448"/>
            <a:ext cx="8604504" cy="1169551"/>
            <a:chOff x="639939" y="2627647"/>
            <a:chExt cx="8604504" cy="1169551"/>
          </a:xfrm>
        </p:grpSpPr>
        <p:pic>
          <p:nvPicPr>
            <p:cNvPr id="29" name="그래픽 28">
              <a:extLst>
                <a:ext uri="{FF2B5EF4-FFF2-40B4-BE49-F238E27FC236}">
                  <a16:creationId xmlns:a16="http://schemas.microsoft.com/office/drawing/2014/main" id="{C7766758-E34D-48D2-BCC1-52E6DF0E2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39939" y="2694516"/>
              <a:ext cx="138994" cy="13899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B66E55B-06A3-41D8-8440-C6ABA9F4DC43}"/>
                </a:ext>
              </a:extLst>
            </p:cNvPr>
            <p:cNvSpPr txBox="1"/>
            <p:nvPr/>
          </p:nvSpPr>
          <p:spPr>
            <a:xfrm>
              <a:off x="841502" y="2627647"/>
              <a:ext cx="8402941" cy="1169551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사용자의 범위에는 사업주나 사업체의 대표자는 물론 등기임원과 같은 사업의 경영담당자</a:t>
              </a:r>
              <a:r>
                <a:rPr kumimoji="0" lang="en-US" altLang="ko-KR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인사</a:t>
              </a:r>
              <a:endParaRPr kumimoji="0" lang="en-US" altLang="ko-KR" sz="1700" b="1" i="0" u="none" strike="noStrike" kern="0" cap="none" spc="-12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노무담당이사</a:t>
              </a:r>
              <a:r>
                <a:rPr kumimoji="0" lang="en-US" altLang="ko-KR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공장장 등과 같이 근로자에 관한 사항에 대해 사업주를 위하여 행위자는 </a:t>
              </a:r>
              <a:r>
                <a:rPr kumimoji="0" lang="ko-KR" altLang="en-US" sz="17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자가</a:t>
              </a:r>
              <a:endParaRPr kumimoji="0" lang="en-US" altLang="ko-KR" sz="1700" b="1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7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포함됨</a:t>
              </a:r>
              <a:r>
                <a:rPr kumimoji="0" lang="en-US" altLang="ko-KR" sz="17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5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※ [</a:t>
              </a:r>
              <a:r>
                <a:rPr kumimoji="0" lang="ko-KR" altLang="en-US" sz="15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비교</a:t>
              </a:r>
              <a:r>
                <a:rPr kumimoji="0" lang="en-US" altLang="ko-KR" sz="15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] </a:t>
              </a:r>
              <a:r>
                <a:rPr kumimoji="0" lang="ko-KR" altLang="en-US" sz="15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인권위원회법상 성희롱의 행위자 범위는 ‘사용자</a:t>
              </a:r>
              <a:r>
                <a:rPr kumimoji="0" lang="en-US" altLang="ko-KR" sz="15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5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근로자</a:t>
              </a:r>
              <a:r>
                <a:rPr kumimoji="0" lang="en-US" altLang="ko-KR" sz="15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5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공공기관 </a:t>
              </a:r>
              <a:r>
                <a:rPr kumimoji="0" lang="ko-KR" altLang="en-US" sz="1500" i="0" u="none" strike="noStrike" kern="0" cap="none" spc="-100" normalizeH="0" noProof="0" dirty="0" err="1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종사자’임</a:t>
              </a:r>
              <a:r>
                <a:rPr kumimoji="0" lang="en-US" altLang="ko-KR" sz="15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8656898F-6C17-4A00-BD60-D641009E99EF}"/>
              </a:ext>
            </a:extLst>
          </p:cNvPr>
          <p:cNvGrpSpPr/>
          <p:nvPr/>
        </p:nvGrpSpPr>
        <p:grpSpPr>
          <a:xfrm>
            <a:off x="774833" y="5191862"/>
            <a:ext cx="8565391" cy="561692"/>
            <a:chOff x="639939" y="2627647"/>
            <a:chExt cx="8565391" cy="561692"/>
          </a:xfrm>
        </p:grpSpPr>
        <p:pic>
          <p:nvPicPr>
            <p:cNvPr id="33" name="그래픽 32">
              <a:extLst>
                <a:ext uri="{FF2B5EF4-FFF2-40B4-BE49-F238E27FC236}">
                  <a16:creationId xmlns:a16="http://schemas.microsoft.com/office/drawing/2014/main" id="{9B36C427-DC6E-4DE5-94FA-2FDB85C27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39939" y="2694516"/>
              <a:ext cx="138994" cy="13899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585818-104E-4EA8-92D4-3EBB396CBE83}"/>
                </a:ext>
              </a:extLst>
            </p:cNvPr>
            <p:cNvSpPr txBox="1"/>
            <p:nvPr/>
          </p:nvSpPr>
          <p:spPr>
            <a:xfrm>
              <a:off x="841502" y="2627647"/>
              <a:ext cx="8363828" cy="561692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7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남녀고용평등법상 직장 내 성희롱 피해자에 해당할 수 있는 범위는 ‘</a:t>
              </a:r>
              <a:r>
                <a:rPr kumimoji="0" lang="ko-KR" altLang="en-US" sz="17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007EF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남녀고용평등법상 </a:t>
              </a: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srgbClr val="007EF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근로자</a:t>
              </a: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’</a:t>
              </a:r>
              <a:endParaRPr kumimoji="0" lang="en-US" altLang="ko-KR" sz="1700" b="1" i="0" u="none" strike="noStrike" kern="0" cap="none" spc="-12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이며</a:t>
              </a:r>
              <a:r>
                <a:rPr kumimoji="0" lang="en-US" altLang="ko-KR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이에는 </a:t>
              </a: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근로기준법상 근로자</a:t>
              </a:r>
              <a:r>
                <a:rPr kumimoji="0" lang="en-US" altLang="ko-KR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파견근로자</a:t>
              </a:r>
              <a:r>
                <a:rPr kumimoji="0" lang="en-US" altLang="ko-KR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협력업체 근로자</a:t>
              </a:r>
              <a:r>
                <a:rPr kumimoji="0" lang="en-US" altLang="ko-KR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구직자가 포함</a:t>
              </a: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됨</a:t>
              </a:r>
              <a:r>
                <a:rPr kumimoji="0" lang="en-US" altLang="ko-KR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46C847BE-F2BA-4709-A3D9-F82739AE916E}"/>
              </a:ext>
            </a:extLst>
          </p:cNvPr>
          <p:cNvGrpSpPr/>
          <p:nvPr/>
        </p:nvGrpSpPr>
        <p:grpSpPr>
          <a:xfrm>
            <a:off x="503948" y="4543775"/>
            <a:ext cx="8767423" cy="422110"/>
            <a:chOff x="693902" y="2001050"/>
            <a:chExt cx="8767423" cy="422110"/>
          </a:xfrm>
        </p:grpSpPr>
        <p:sp>
          <p:nvSpPr>
            <p:cNvPr id="37" name="사각형: 둥근 위쪽 모서리 36">
              <a:extLst>
                <a:ext uri="{FF2B5EF4-FFF2-40B4-BE49-F238E27FC236}">
                  <a16:creationId xmlns:a16="http://schemas.microsoft.com/office/drawing/2014/main" id="{B2C8F497-0931-482F-9925-EF30704B3E8C}"/>
                </a:ext>
              </a:extLst>
            </p:cNvPr>
            <p:cNvSpPr/>
            <p:nvPr/>
          </p:nvSpPr>
          <p:spPr>
            <a:xfrm rot="16200000">
              <a:off x="4866559" y="-2171607"/>
              <a:ext cx="422110" cy="8767423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69000">
                  <a:srgbClr val="E5F1F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A94EB46-7FD6-4A6C-BCCE-29BE98805E8E}"/>
                </a:ext>
              </a:extLst>
            </p:cNvPr>
            <p:cNvSpPr txBox="1"/>
            <p:nvPr/>
          </p:nvSpPr>
          <p:spPr>
            <a:xfrm>
              <a:off x="1151761" y="2058217"/>
              <a:ext cx="692497" cy="307777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1200" cap="none" spc="-20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064BBA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피해자</a:t>
              </a:r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90C3DDCF-C64E-4138-AEC0-1AD08ACB272E}"/>
                </a:ext>
              </a:extLst>
            </p:cNvPr>
            <p:cNvGrpSpPr/>
            <p:nvPr/>
          </p:nvGrpSpPr>
          <p:grpSpPr>
            <a:xfrm>
              <a:off x="729932" y="2035969"/>
              <a:ext cx="352272" cy="352272"/>
              <a:chOff x="729932" y="2035969"/>
              <a:chExt cx="352272" cy="352272"/>
            </a:xfrm>
          </p:grpSpPr>
          <p:sp>
            <p:nvSpPr>
              <p:cNvPr id="48" name="타원 47">
                <a:extLst>
                  <a:ext uri="{FF2B5EF4-FFF2-40B4-BE49-F238E27FC236}">
                    <a16:creationId xmlns:a16="http://schemas.microsoft.com/office/drawing/2014/main" id="{4FDA24A3-856A-4B0F-97E0-6EE6792ED6F9}"/>
                  </a:ext>
                </a:extLst>
              </p:cNvPr>
              <p:cNvSpPr/>
              <p:nvPr/>
            </p:nvSpPr>
            <p:spPr>
              <a:xfrm>
                <a:off x="729932" y="2035969"/>
                <a:ext cx="352272" cy="352272"/>
              </a:xfrm>
              <a:prstGeom prst="ellipse">
                <a:avLst/>
              </a:prstGeom>
              <a:solidFill>
                <a:srgbClr val="224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49" name="Freeform 5">
                <a:extLst>
                  <a:ext uri="{FF2B5EF4-FFF2-40B4-BE49-F238E27FC236}">
                    <a16:creationId xmlns:a16="http://schemas.microsoft.com/office/drawing/2014/main" id="{11F358C3-BF2B-42FB-B414-F2D2B05688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6773" y="2123044"/>
                <a:ext cx="178590" cy="178124"/>
              </a:xfrm>
              <a:custGeom>
                <a:avLst/>
                <a:gdLst>
                  <a:gd name="T0" fmla="*/ 119 w 158"/>
                  <a:gd name="T1" fmla="*/ 25 h 158"/>
                  <a:gd name="T2" fmla="*/ 26 w 158"/>
                  <a:gd name="T3" fmla="*/ 25 h 158"/>
                  <a:gd name="T4" fmla="*/ 26 w 158"/>
                  <a:gd name="T5" fmla="*/ 119 h 158"/>
                  <a:gd name="T6" fmla="*/ 110 w 158"/>
                  <a:gd name="T7" fmla="*/ 126 h 158"/>
                  <a:gd name="T8" fmla="*/ 136 w 158"/>
                  <a:gd name="T9" fmla="*/ 153 h 158"/>
                  <a:gd name="T10" fmla="*/ 154 w 158"/>
                  <a:gd name="T11" fmla="*/ 153 h 158"/>
                  <a:gd name="T12" fmla="*/ 154 w 158"/>
                  <a:gd name="T13" fmla="*/ 136 h 158"/>
                  <a:gd name="T14" fmla="*/ 127 w 158"/>
                  <a:gd name="T15" fmla="*/ 109 h 158"/>
                  <a:gd name="T16" fmla="*/ 119 w 158"/>
                  <a:gd name="T17" fmla="*/ 25 h 158"/>
                  <a:gd name="T18" fmla="*/ 102 w 158"/>
                  <a:gd name="T19" fmla="*/ 101 h 158"/>
                  <a:gd name="T20" fmla="*/ 43 w 158"/>
                  <a:gd name="T21" fmla="*/ 101 h 158"/>
                  <a:gd name="T22" fmla="*/ 43 w 158"/>
                  <a:gd name="T23" fmla="*/ 43 h 158"/>
                  <a:gd name="T24" fmla="*/ 102 w 158"/>
                  <a:gd name="T25" fmla="*/ 43 h 158"/>
                  <a:gd name="T26" fmla="*/ 102 w 158"/>
                  <a:gd name="T27" fmla="*/ 101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8" h="158">
                    <a:moveTo>
                      <a:pt x="119" y="25"/>
                    </a:moveTo>
                    <a:cubicBezTo>
                      <a:pt x="93" y="0"/>
                      <a:pt x="51" y="0"/>
                      <a:pt x="26" y="25"/>
                    </a:cubicBezTo>
                    <a:cubicBezTo>
                      <a:pt x="0" y="51"/>
                      <a:pt x="0" y="93"/>
                      <a:pt x="26" y="119"/>
                    </a:cubicBezTo>
                    <a:cubicBezTo>
                      <a:pt x="49" y="141"/>
                      <a:pt x="84" y="144"/>
                      <a:pt x="110" y="126"/>
                    </a:cubicBezTo>
                    <a:cubicBezTo>
                      <a:pt x="136" y="153"/>
                      <a:pt x="136" y="153"/>
                      <a:pt x="136" y="153"/>
                    </a:cubicBezTo>
                    <a:cubicBezTo>
                      <a:pt x="141" y="158"/>
                      <a:pt x="149" y="158"/>
                      <a:pt x="154" y="153"/>
                    </a:cubicBezTo>
                    <a:cubicBezTo>
                      <a:pt x="158" y="148"/>
                      <a:pt x="158" y="141"/>
                      <a:pt x="154" y="136"/>
                    </a:cubicBezTo>
                    <a:cubicBezTo>
                      <a:pt x="127" y="109"/>
                      <a:pt x="127" y="109"/>
                      <a:pt x="127" y="109"/>
                    </a:cubicBezTo>
                    <a:cubicBezTo>
                      <a:pt x="144" y="84"/>
                      <a:pt x="142" y="48"/>
                      <a:pt x="119" y="25"/>
                    </a:cubicBezTo>
                    <a:close/>
                    <a:moveTo>
                      <a:pt x="102" y="101"/>
                    </a:moveTo>
                    <a:cubicBezTo>
                      <a:pt x="86" y="118"/>
                      <a:pt x="59" y="118"/>
                      <a:pt x="43" y="101"/>
                    </a:cubicBezTo>
                    <a:cubicBezTo>
                      <a:pt x="27" y="85"/>
                      <a:pt x="27" y="59"/>
                      <a:pt x="43" y="43"/>
                    </a:cubicBezTo>
                    <a:cubicBezTo>
                      <a:pt x="59" y="26"/>
                      <a:pt x="86" y="26"/>
                      <a:pt x="102" y="43"/>
                    </a:cubicBezTo>
                    <a:cubicBezTo>
                      <a:pt x="118" y="59"/>
                      <a:pt x="118" y="85"/>
                      <a:pt x="102" y="10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</p:grpSp>
      </p:grp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EB98D96C-03CA-4A4E-8D59-78CD1F16F82E}"/>
              </a:ext>
            </a:extLst>
          </p:cNvPr>
          <p:cNvGrpSpPr/>
          <p:nvPr/>
        </p:nvGrpSpPr>
        <p:grpSpPr>
          <a:xfrm>
            <a:off x="774833" y="5896530"/>
            <a:ext cx="8652594" cy="584775"/>
            <a:chOff x="639939" y="2627647"/>
            <a:chExt cx="8652594" cy="584775"/>
          </a:xfrm>
        </p:grpSpPr>
        <p:pic>
          <p:nvPicPr>
            <p:cNvPr id="51" name="그래픽 50">
              <a:extLst>
                <a:ext uri="{FF2B5EF4-FFF2-40B4-BE49-F238E27FC236}">
                  <a16:creationId xmlns:a16="http://schemas.microsoft.com/office/drawing/2014/main" id="{A460B177-1550-4208-ABCD-61EEECBD4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39939" y="2694516"/>
              <a:ext cx="138994" cy="138994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4C6E881-7B77-4D3E-8604-5B1BEA41200B}"/>
                </a:ext>
              </a:extLst>
            </p:cNvPr>
            <p:cNvSpPr txBox="1"/>
            <p:nvPr/>
          </p:nvSpPr>
          <p:spPr>
            <a:xfrm>
              <a:off x="841502" y="2627647"/>
              <a:ext cx="8451031" cy="584775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7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007EF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정규직</a:t>
              </a:r>
              <a:r>
                <a:rPr kumimoji="0" lang="en-US" altLang="ko-KR" sz="17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007EF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7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007EF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임시직 등 고용형태</a:t>
              </a:r>
              <a:r>
                <a:rPr kumimoji="0" lang="en-US" altLang="ko-KR" sz="17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007EF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7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007EF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근로계약기간</a:t>
              </a:r>
              <a:r>
                <a:rPr kumimoji="0" lang="en-US" altLang="ko-KR" sz="17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007EF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7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007EF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성별에 관계없이 피해자에 해당할 수 있음</a:t>
              </a:r>
              <a:r>
                <a:rPr kumimoji="0" lang="en-US" altLang="ko-KR" sz="17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007EF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  <a:p>
              <a:pPr>
                <a:spcBef>
                  <a:spcPts val="600"/>
                </a:spcBef>
                <a:defRPr/>
              </a:pPr>
              <a:r>
                <a:rPr lang="en-US" altLang="ko-KR" sz="1500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latin typeface="Century Gothic" panose="020B0502020202020204" pitchFamily="34" charset="0"/>
                  <a:ea typeface="맑은 고딕"/>
                </a:rPr>
                <a:t>※ [</a:t>
              </a:r>
              <a:r>
                <a:rPr lang="ko-KR" altLang="en-US" sz="1500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latin typeface="Century Gothic" panose="020B0502020202020204" pitchFamily="34" charset="0"/>
                  <a:ea typeface="맑은 고딕"/>
                </a:rPr>
                <a:t>비교</a:t>
              </a:r>
              <a:r>
                <a:rPr lang="en-US" altLang="ko-KR" sz="1500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latin typeface="Century Gothic" panose="020B0502020202020204" pitchFamily="34" charset="0"/>
                  <a:ea typeface="맑은 고딕"/>
                </a:rPr>
                <a:t>] </a:t>
              </a:r>
              <a:r>
                <a:rPr lang="ko-KR" altLang="en-US" sz="1500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latin typeface="Century Gothic" panose="020B0502020202020204" pitchFamily="34" charset="0"/>
                  <a:ea typeface="맑은 고딕"/>
                </a:rPr>
                <a:t>고객이나 특수형태근로종사자는 남녀고용평등법상 직장 내 성희롱 피해자의 범위에 해당하지 않음</a:t>
              </a:r>
              <a:r>
                <a:rPr lang="en-US" altLang="ko-KR" sz="1500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latin typeface="Century Gothic" panose="020B0502020202020204" pitchFamily="34" charset="0"/>
                  <a:ea typeface="맑은 고딕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170450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278" y="607258"/>
            <a:ext cx="7116372" cy="332399"/>
          </a:xfrm>
        </p:spPr>
        <p:txBody>
          <a:bodyPr/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Ⅲ.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직장 내 성희롱의</a:t>
            </a:r>
            <a:r>
              <a:rPr lang="en-US" altLang="ko-KR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판단 및 유형별 사례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78" y="380897"/>
            <a:ext cx="7116372" cy="138499"/>
          </a:xfrm>
        </p:spPr>
        <p:txBody>
          <a:bodyPr/>
          <a:lstStyle/>
          <a:p>
            <a:r>
              <a:rPr lang="ko-KR" altLang="en-US" dirty="0"/>
              <a:t>직장 내 성희롱 예방교육</a:t>
            </a:r>
          </a:p>
        </p:txBody>
      </p: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899421C6-7FD1-44DC-A52A-971BC530A492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41" name="사각형: 둥근 모서리 40">
              <a:extLst>
                <a:ext uri="{FF2B5EF4-FFF2-40B4-BE49-F238E27FC236}">
                  <a16:creationId xmlns:a16="http://schemas.microsoft.com/office/drawing/2014/main" id="{C90B4AE7-57E8-4A9E-8392-8F8921F9ACA6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42" name="그래픽 41">
              <a:extLst>
                <a:ext uri="{FF2B5EF4-FFF2-40B4-BE49-F238E27FC236}">
                  <a16:creationId xmlns:a16="http://schemas.microsoft.com/office/drawing/2014/main" id="{8EB78DA9-22A4-4384-B8E2-B17A3A8D5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97FD08B-BDCE-46F2-BD36-50ECDBEB66E1}"/>
                </a:ext>
              </a:extLst>
            </p:cNvPr>
            <p:cNvSpPr txBox="1"/>
            <p:nvPr/>
          </p:nvSpPr>
          <p:spPr>
            <a:xfrm>
              <a:off x="1218333" y="1331455"/>
              <a:ext cx="4122924" cy="30777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성희롱의 성립요건 및 판단기준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090A7E3-B359-4BFC-A3E1-860AEEC29184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1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CCC2F862-F424-4346-9243-0FFF001BC945}"/>
              </a:ext>
            </a:extLst>
          </p:cNvPr>
          <p:cNvGrpSpPr/>
          <p:nvPr/>
        </p:nvGrpSpPr>
        <p:grpSpPr>
          <a:xfrm>
            <a:off x="774833" y="2568341"/>
            <a:ext cx="8553529" cy="1679947"/>
            <a:chOff x="639939" y="2619953"/>
            <a:chExt cx="8553529" cy="1679947"/>
          </a:xfrm>
        </p:grpSpPr>
        <p:pic>
          <p:nvPicPr>
            <p:cNvPr id="19" name="그래픽 18">
              <a:extLst>
                <a:ext uri="{FF2B5EF4-FFF2-40B4-BE49-F238E27FC236}">
                  <a16:creationId xmlns:a16="http://schemas.microsoft.com/office/drawing/2014/main" id="{E3669A5F-DDAB-4FB2-8B1A-64821FC7E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39939" y="2694516"/>
              <a:ext cx="138994" cy="13899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D870298-5C52-4AD7-9A67-8C4DA482E8EA}"/>
                </a:ext>
              </a:extLst>
            </p:cNvPr>
            <p:cNvSpPr txBox="1"/>
            <p:nvPr/>
          </p:nvSpPr>
          <p:spPr>
            <a:xfrm>
              <a:off x="841502" y="2619953"/>
              <a:ext cx="8351966" cy="1679947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행위자가 직장 내 지위를 이용하거나 업무와 관련이 있는 경우 업무관련성이 인정되며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업무관련성이 없다면 남녀고용평등법상 직장 내 성희롱에 해당하지 않음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※ </a:t>
              </a: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대법원은 직장 내 성희롱의 성립요건으로서 업무관련성을 ‘</a:t>
              </a:r>
              <a:r>
                <a:rPr kumimoji="0" lang="ko-KR" altLang="en-US" sz="16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포괄적 의미의 </a:t>
              </a:r>
              <a:r>
                <a:rPr kumimoji="0" lang="ko-KR" altLang="en-US" sz="1600" b="1" i="0" u="none" strike="noStrike" kern="0" cap="none" spc="-100" normalizeH="0" noProof="0" dirty="0" err="1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업무관련성</a:t>
              </a:r>
              <a:r>
                <a:rPr kumimoji="0" lang="ko-KR" altLang="en-US" sz="1600" i="0" u="none" strike="noStrike" kern="0" cap="none" spc="-100" normalizeH="0" noProof="0" dirty="0" err="1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’으로</a:t>
              </a: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보는</a:t>
              </a:r>
              <a:endParaRPr kumimoji="0" lang="en-US" altLang="ko-KR" sz="1600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R="0" lvl="0" indent="198438" algn="l" defTabSz="4572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입장에서 “</a:t>
              </a:r>
              <a:r>
                <a:rPr kumimoji="0" lang="ko-KR" altLang="en-US" sz="16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007EF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업무수행의 기회나 업무수행에 편승하여 성적 언동이 이루어진 경우 뿐만 아니라</a:t>
              </a:r>
              <a:endParaRPr kumimoji="0" lang="en-US" altLang="ko-KR" sz="1600" b="1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srgbClr val="007EF0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R="0" lvl="0" indent="198438" algn="l" defTabSz="4572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007EF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권한을 남용하거나 업무수행을 빙자하여 성적 언동을 한 경우도 이에 포함된다</a:t>
              </a:r>
              <a:r>
                <a:rPr kumimoji="0" lang="en-US" altLang="ko-KR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.”</a:t>
              </a: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는 취지로 판시함</a:t>
              </a:r>
              <a:r>
                <a:rPr kumimoji="0" lang="en-US" altLang="ko-KR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  <a:p>
              <a:pPr marR="0" lvl="0" indent="198438" algn="l" defTabSz="4572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(</a:t>
              </a: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대법원 </a:t>
              </a:r>
              <a:r>
                <a:rPr kumimoji="0" lang="en-US" altLang="ko-KR" sz="1600" i="0" u="none" strike="noStrike" kern="0" cap="none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2006. 12. 21.</a:t>
              </a:r>
              <a:r>
                <a:rPr kumimoji="0" lang="en-US" altLang="ko-KR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</a:t>
              </a: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선고 </a:t>
              </a:r>
              <a:r>
                <a:rPr kumimoji="0" lang="en-US" altLang="ko-KR" sz="1600" i="0" u="none" strike="noStrike" kern="0" cap="none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2005</a:t>
              </a:r>
              <a:r>
                <a:rPr kumimoji="0" lang="ko-KR" altLang="en-US" sz="1600" i="0" u="none" strike="noStrike" kern="0" cap="none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두</a:t>
              </a:r>
              <a:r>
                <a:rPr kumimoji="0" lang="en-US" altLang="ko-KR" sz="1600" i="0" u="none" strike="noStrike" kern="0" cap="none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13414</a:t>
              </a:r>
              <a:r>
                <a:rPr kumimoji="0" lang="en-US" altLang="ko-KR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</a:t>
              </a: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판결</a:t>
              </a:r>
              <a:r>
                <a:rPr kumimoji="0" lang="en-US" altLang="ko-KR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)</a:t>
              </a: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A0436BB4-96B3-42D0-B272-348CFA122440}"/>
              </a:ext>
            </a:extLst>
          </p:cNvPr>
          <p:cNvGrpSpPr/>
          <p:nvPr/>
        </p:nvGrpSpPr>
        <p:grpSpPr>
          <a:xfrm>
            <a:off x="503948" y="1927948"/>
            <a:ext cx="8767423" cy="422110"/>
            <a:chOff x="693902" y="2001050"/>
            <a:chExt cx="8767423" cy="422110"/>
          </a:xfrm>
        </p:grpSpPr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F96BC7E2-D7B6-4998-8C15-712F211E0EA3}"/>
                </a:ext>
              </a:extLst>
            </p:cNvPr>
            <p:cNvSpPr/>
            <p:nvPr/>
          </p:nvSpPr>
          <p:spPr>
            <a:xfrm rot="16200000">
              <a:off x="4866559" y="-2171607"/>
              <a:ext cx="422110" cy="8767423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69000">
                  <a:srgbClr val="E5F1F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5934740-DEAA-4A13-A35C-2C8EF9531D18}"/>
                </a:ext>
              </a:extLst>
            </p:cNvPr>
            <p:cNvSpPr txBox="1"/>
            <p:nvPr/>
          </p:nvSpPr>
          <p:spPr>
            <a:xfrm>
              <a:off x="1151761" y="2058217"/>
              <a:ext cx="1154162" cy="307777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1200" cap="none" spc="-20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064BBA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업무관련성</a:t>
              </a:r>
            </a:p>
          </p:txBody>
        </p: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FF0D5B86-5D9A-4643-BD72-F4DBB9593DE2}"/>
                </a:ext>
              </a:extLst>
            </p:cNvPr>
            <p:cNvGrpSpPr/>
            <p:nvPr/>
          </p:nvGrpSpPr>
          <p:grpSpPr>
            <a:xfrm>
              <a:off x="729932" y="2035969"/>
              <a:ext cx="352272" cy="352272"/>
              <a:chOff x="729932" y="2035969"/>
              <a:chExt cx="352272" cy="352272"/>
            </a:xfrm>
          </p:grpSpPr>
          <p:sp>
            <p:nvSpPr>
              <p:cNvPr id="26" name="타원 25">
                <a:extLst>
                  <a:ext uri="{FF2B5EF4-FFF2-40B4-BE49-F238E27FC236}">
                    <a16:creationId xmlns:a16="http://schemas.microsoft.com/office/drawing/2014/main" id="{1B13C799-BB42-4B80-8FC3-8A876402CE4D}"/>
                  </a:ext>
                </a:extLst>
              </p:cNvPr>
              <p:cNvSpPr/>
              <p:nvPr/>
            </p:nvSpPr>
            <p:spPr>
              <a:xfrm>
                <a:off x="729932" y="2035969"/>
                <a:ext cx="352272" cy="352272"/>
              </a:xfrm>
              <a:prstGeom prst="ellipse">
                <a:avLst/>
              </a:prstGeom>
              <a:solidFill>
                <a:srgbClr val="224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27" name="Freeform 5">
                <a:extLst>
                  <a:ext uri="{FF2B5EF4-FFF2-40B4-BE49-F238E27FC236}">
                    <a16:creationId xmlns:a16="http://schemas.microsoft.com/office/drawing/2014/main" id="{777A4E1B-11A7-40C5-BB06-31EA5B2CD2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6773" y="2123044"/>
                <a:ext cx="178590" cy="178124"/>
              </a:xfrm>
              <a:custGeom>
                <a:avLst/>
                <a:gdLst>
                  <a:gd name="T0" fmla="*/ 119 w 158"/>
                  <a:gd name="T1" fmla="*/ 25 h 158"/>
                  <a:gd name="T2" fmla="*/ 26 w 158"/>
                  <a:gd name="T3" fmla="*/ 25 h 158"/>
                  <a:gd name="T4" fmla="*/ 26 w 158"/>
                  <a:gd name="T5" fmla="*/ 119 h 158"/>
                  <a:gd name="T6" fmla="*/ 110 w 158"/>
                  <a:gd name="T7" fmla="*/ 126 h 158"/>
                  <a:gd name="T8" fmla="*/ 136 w 158"/>
                  <a:gd name="T9" fmla="*/ 153 h 158"/>
                  <a:gd name="T10" fmla="*/ 154 w 158"/>
                  <a:gd name="T11" fmla="*/ 153 h 158"/>
                  <a:gd name="T12" fmla="*/ 154 w 158"/>
                  <a:gd name="T13" fmla="*/ 136 h 158"/>
                  <a:gd name="T14" fmla="*/ 127 w 158"/>
                  <a:gd name="T15" fmla="*/ 109 h 158"/>
                  <a:gd name="T16" fmla="*/ 119 w 158"/>
                  <a:gd name="T17" fmla="*/ 25 h 158"/>
                  <a:gd name="T18" fmla="*/ 102 w 158"/>
                  <a:gd name="T19" fmla="*/ 101 h 158"/>
                  <a:gd name="T20" fmla="*/ 43 w 158"/>
                  <a:gd name="T21" fmla="*/ 101 h 158"/>
                  <a:gd name="T22" fmla="*/ 43 w 158"/>
                  <a:gd name="T23" fmla="*/ 43 h 158"/>
                  <a:gd name="T24" fmla="*/ 102 w 158"/>
                  <a:gd name="T25" fmla="*/ 43 h 158"/>
                  <a:gd name="T26" fmla="*/ 102 w 158"/>
                  <a:gd name="T27" fmla="*/ 101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8" h="158">
                    <a:moveTo>
                      <a:pt x="119" y="25"/>
                    </a:moveTo>
                    <a:cubicBezTo>
                      <a:pt x="93" y="0"/>
                      <a:pt x="51" y="0"/>
                      <a:pt x="26" y="25"/>
                    </a:cubicBezTo>
                    <a:cubicBezTo>
                      <a:pt x="0" y="51"/>
                      <a:pt x="0" y="93"/>
                      <a:pt x="26" y="119"/>
                    </a:cubicBezTo>
                    <a:cubicBezTo>
                      <a:pt x="49" y="141"/>
                      <a:pt x="84" y="144"/>
                      <a:pt x="110" y="126"/>
                    </a:cubicBezTo>
                    <a:cubicBezTo>
                      <a:pt x="136" y="153"/>
                      <a:pt x="136" y="153"/>
                      <a:pt x="136" y="153"/>
                    </a:cubicBezTo>
                    <a:cubicBezTo>
                      <a:pt x="141" y="158"/>
                      <a:pt x="149" y="158"/>
                      <a:pt x="154" y="153"/>
                    </a:cubicBezTo>
                    <a:cubicBezTo>
                      <a:pt x="158" y="148"/>
                      <a:pt x="158" y="141"/>
                      <a:pt x="154" y="136"/>
                    </a:cubicBezTo>
                    <a:cubicBezTo>
                      <a:pt x="127" y="109"/>
                      <a:pt x="127" y="109"/>
                      <a:pt x="127" y="109"/>
                    </a:cubicBezTo>
                    <a:cubicBezTo>
                      <a:pt x="144" y="84"/>
                      <a:pt x="142" y="48"/>
                      <a:pt x="119" y="25"/>
                    </a:cubicBezTo>
                    <a:close/>
                    <a:moveTo>
                      <a:pt x="102" y="101"/>
                    </a:moveTo>
                    <a:cubicBezTo>
                      <a:pt x="86" y="118"/>
                      <a:pt x="59" y="118"/>
                      <a:pt x="43" y="101"/>
                    </a:cubicBezTo>
                    <a:cubicBezTo>
                      <a:pt x="27" y="85"/>
                      <a:pt x="27" y="59"/>
                      <a:pt x="43" y="43"/>
                    </a:cubicBezTo>
                    <a:cubicBezTo>
                      <a:pt x="59" y="26"/>
                      <a:pt x="86" y="26"/>
                      <a:pt x="102" y="43"/>
                    </a:cubicBezTo>
                    <a:cubicBezTo>
                      <a:pt x="118" y="59"/>
                      <a:pt x="118" y="85"/>
                      <a:pt x="102" y="10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</p:grp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F70FE347-AB72-4293-B105-C149AE9A593A}"/>
              </a:ext>
            </a:extLst>
          </p:cNvPr>
          <p:cNvGrpSpPr/>
          <p:nvPr/>
        </p:nvGrpSpPr>
        <p:grpSpPr>
          <a:xfrm>
            <a:off x="774833" y="4473846"/>
            <a:ext cx="8665418" cy="592470"/>
            <a:chOff x="639939" y="2619953"/>
            <a:chExt cx="8665418" cy="592470"/>
          </a:xfrm>
        </p:grpSpPr>
        <p:pic>
          <p:nvPicPr>
            <p:cNvPr id="38" name="그래픽 37">
              <a:extLst>
                <a:ext uri="{FF2B5EF4-FFF2-40B4-BE49-F238E27FC236}">
                  <a16:creationId xmlns:a16="http://schemas.microsoft.com/office/drawing/2014/main" id="{9F63D7E7-1AE8-459A-B30C-375F187E4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39939" y="2694516"/>
              <a:ext cx="138994" cy="138994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5E08E8A-1EDC-40AE-B36E-D0199014F77E}"/>
                </a:ext>
              </a:extLst>
            </p:cNvPr>
            <p:cNvSpPr txBox="1"/>
            <p:nvPr/>
          </p:nvSpPr>
          <p:spPr>
            <a:xfrm>
              <a:off x="841502" y="2619953"/>
              <a:ext cx="8463855" cy="59247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업무관련성이 있다면 근무시간 외의 시간에 일어난 경우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사업장 밖에서 일어난 경우로서</a:t>
              </a:r>
              <a:endParaRPr kumimoji="0" lang="en-US" altLang="ko-KR" b="1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회식장소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야유회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출장중인 경우 등에서 발생한 경우도 해당할 수 있음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952C6375-405C-4C7E-80A8-46C341F2A721}"/>
              </a:ext>
            </a:extLst>
          </p:cNvPr>
          <p:cNvGrpSpPr/>
          <p:nvPr/>
        </p:nvGrpSpPr>
        <p:grpSpPr>
          <a:xfrm>
            <a:off x="622300" y="5291875"/>
            <a:ext cx="8649073" cy="1185126"/>
            <a:chOff x="622300" y="5342675"/>
            <a:chExt cx="8649073" cy="1185126"/>
          </a:xfrm>
        </p:grpSpPr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48A5B752-FCFB-4E0D-A202-27FD79C8B644}"/>
                </a:ext>
              </a:extLst>
            </p:cNvPr>
            <p:cNvSpPr/>
            <p:nvPr/>
          </p:nvSpPr>
          <p:spPr>
            <a:xfrm>
              <a:off x="622301" y="5342675"/>
              <a:ext cx="8649072" cy="1185126"/>
            </a:xfrm>
            <a:prstGeom prst="rect">
              <a:avLst/>
            </a:prstGeom>
            <a:solidFill>
              <a:srgbClr val="F7F7F7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dist="38100" dir="2700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53" name="사각형: 둥근 모서리 52">
              <a:extLst>
                <a:ext uri="{FF2B5EF4-FFF2-40B4-BE49-F238E27FC236}">
                  <a16:creationId xmlns:a16="http://schemas.microsoft.com/office/drawing/2014/main" id="{B7D82B82-6AFA-4D9B-8B98-DD26DB0FEBCE}"/>
                </a:ext>
              </a:extLst>
            </p:cNvPr>
            <p:cNvSpPr/>
            <p:nvPr/>
          </p:nvSpPr>
          <p:spPr>
            <a:xfrm>
              <a:off x="622300" y="5342676"/>
              <a:ext cx="4853341" cy="305650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26000" tIns="0" rIns="0" bIns="0" rtlCol="0" anchor="ctr"/>
            <a:lstStyle/>
            <a:p>
              <a:r>
                <a:rPr lang="en-US" altLang="ko-KR" sz="1500" b="1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※ </a:t>
              </a:r>
              <a:r>
                <a:rPr lang="ko-KR" altLang="en-US" sz="1500" b="1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서울지방법원 </a:t>
              </a:r>
              <a:r>
                <a:rPr lang="en-US" altLang="ko-KR" sz="1500" b="1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2002. 11. 26. </a:t>
              </a:r>
              <a:r>
                <a:rPr lang="ko-KR" altLang="en-US" sz="1500" b="1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선고 </a:t>
              </a:r>
              <a:r>
                <a:rPr lang="en-US" altLang="ko-KR" sz="1500" b="1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2000</a:t>
              </a:r>
              <a:r>
                <a:rPr lang="ko-KR" altLang="en-US" sz="1500" b="1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가합</a:t>
              </a:r>
              <a:r>
                <a:rPr lang="en-US" altLang="ko-KR" sz="1500" b="1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57462</a:t>
              </a:r>
              <a:r>
                <a:rPr lang="en-US" altLang="ko-KR" sz="1500" b="1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 </a:t>
              </a:r>
              <a:r>
                <a:rPr lang="ko-KR" altLang="en-US" sz="1500" b="1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판결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151CB83-8DBA-440A-855B-14716D5A5FE3}"/>
                </a:ext>
              </a:extLst>
            </p:cNvPr>
            <p:cNvSpPr txBox="1"/>
            <p:nvPr/>
          </p:nvSpPr>
          <p:spPr>
            <a:xfrm>
              <a:off x="785896" y="5745243"/>
              <a:ext cx="7554953" cy="671979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직장 내 근무시간은 물론 회사가 그 비용을 지원한 공식적인 회식이나 야유회</a:t>
              </a:r>
              <a:r>
                <a:rPr kumimoji="0" lang="en-US" altLang="ko-KR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체육대회나 그 밖에 객관적</a:t>
              </a:r>
              <a:endParaRPr kumimoji="0" lang="en-US" altLang="ko-KR" sz="1400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i="0" u="none" strike="noStrike" kern="0" cap="none" spc="-100" normalizeH="0" noProof="0" dirty="0" err="1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으로</a:t>
              </a:r>
              <a:r>
                <a:rPr lang="en-US" altLang="ko-KR" sz="1400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이에 준하는 것으로 평가될 수 있는 회사의 임원 등 간부들이 공식적으로 주재하는</a:t>
              </a:r>
              <a:r>
                <a:rPr lang="en-US" altLang="ko-KR" sz="1400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회식 등에서</a:t>
              </a:r>
              <a:endParaRPr kumimoji="0" lang="en-US" altLang="ko-KR" sz="1400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일어난 성희롱행위에 대해서도 사용자 책임이 인정될 수 있다</a:t>
              </a:r>
            </a:p>
          </p:txBody>
        </p:sp>
      </p:grpSp>
      <p:pic>
        <p:nvPicPr>
          <p:cNvPr id="28" name="그림 27">
            <a:extLst>
              <a:ext uri="{FF2B5EF4-FFF2-40B4-BE49-F238E27FC236}">
                <a16:creationId xmlns:a16="http://schemas.microsoft.com/office/drawing/2014/main" id="{9FBD13E4-4C3E-4E60-93E8-548BAF023F8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42" y="5512711"/>
            <a:ext cx="1096291" cy="86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06775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278" y="607258"/>
            <a:ext cx="7116372" cy="332399"/>
          </a:xfrm>
        </p:spPr>
        <p:txBody>
          <a:bodyPr/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Ⅲ.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직장 내 성희롱의</a:t>
            </a:r>
            <a:r>
              <a:rPr lang="en-US" altLang="ko-KR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판단 및 유형별 사례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78" y="380897"/>
            <a:ext cx="7116372" cy="138499"/>
          </a:xfrm>
        </p:spPr>
        <p:txBody>
          <a:bodyPr/>
          <a:lstStyle/>
          <a:p>
            <a:r>
              <a:rPr lang="ko-KR" altLang="en-US" dirty="0"/>
              <a:t>직장 내 성희롱 예방교육</a:t>
            </a: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C27AF0CA-5DE6-4F5B-84A4-7F9833F8987E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33" name="사각형: 둥근 모서리 32">
              <a:extLst>
                <a:ext uri="{FF2B5EF4-FFF2-40B4-BE49-F238E27FC236}">
                  <a16:creationId xmlns:a16="http://schemas.microsoft.com/office/drawing/2014/main" id="{5A471D4C-4EE0-46E2-8B94-E2DE00AE93EE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34" name="그래픽 33">
              <a:extLst>
                <a:ext uri="{FF2B5EF4-FFF2-40B4-BE49-F238E27FC236}">
                  <a16:creationId xmlns:a16="http://schemas.microsoft.com/office/drawing/2014/main" id="{428A9196-3A91-4329-9A8F-E78CBC6CE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42399D-DB52-4459-887B-293EEF0B4FC1}"/>
                </a:ext>
              </a:extLst>
            </p:cNvPr>
            <p:cNvSpPr txBox="1"/>
            <p:nvPr/>
          </p:nvSpPr>
          <p:spPr>
            <a:xfrm>
              <a:off x="1218333" y="1331455"/>
              <a:ext cx="4122924" cy="30777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000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성희롱의 성립요건 및 판단기준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ADAA118-893A-4C7F-A06C-EF8CAC7D0B80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1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0480CE00-7D64-4F9F-AEFB-C70C82CFE117}"/>
              </a:ext>
            </a:extLst>
          </p:cNvPr>
          <p:cNvGrpSpPr/>
          <p:nvPr/>
        </p:nvGrpSpPr>
        <p:grpSpPr>
          <a:xfrm>
            <a:off x="774833" y="2459929"/>
            <a:ext cx="8330391" cy="810478"/>
            <a:chOff x="639939" y="2619953"/>
            <a:chExt cx="8330391" cy="810478"/>
          </a:xfrm>
        </p:grpSpPr>
        <p:pic>
          <p:nvPicPr>
            <p:cNvPr id="22" name="그래픽 21">
              <a:extLst>
                <a:ext uri="{FF2B5EF4-FFF2-40B4-BE49-F238E27FC236}">
                  <a16:creationId xmlns:a16="http://schemas.microsoft.com/office/drawing/2014/main" id="{9D29B132-2074-4C8E-8D2B-71A3CFCEB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39939" y="2694516"/>
              <a:ext cx="138994" cy="13899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8E5F1DA-B500-4533-A896-93EE2DFDBBC1}"/>
                </a:ext>
              </a:extLst>
            </p:cNvPr>
            <p:cNvSpPr txBox="1"/>
            <p:nvPr/>
          </p:nvSpPr>
          <p:spPr>
            <a:xfrm>
              <a:off x="841502" y="2619953"/>
              <a:ext cx="8128828" cy="810478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성적 언동이나 그 밖의 요구는 성적인</a:t>
              </a:r>
              <a:r>
                <a:rPr kumimoji="0" lang="en-US" altLang="ko-KR" i="0" u="none" strike="noStrike" kern="0" cap="none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(Sexual)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의미가 내포되어 있는 경우이어야 함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※ </a:t>
              </a: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여성직원을 “</a:t>
              </a:r>
              <a:r>
                <a:rPr kumimoji="0" lang="ko-KR" altLang="en-US" sz="1400" i="0" u="none" strike="noStrike" kern="0" cap="none" spc="-100" normalizeH="0" noProof="0" dirty="0" err="1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아줌마”라고</a:t>
              </a: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부르거나 반말을 하는 것과 같이 특정 성별을 비하하는 행동</a:t>
              </a:r>
              <a:r>
                <a:rPr kumimoji="0" lang="en-US" altLang="ko-KR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고정관념적</a:t>
              </a:r>
              <a:r>
                <a:rPr lang="en-US" altLang="ko-KR" sz="1400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성별 역할을</a:t>
              </a:r>
              <a:endParaRPr kumimoji="0" lang="en-US" altLang="ko-KR" sz="1400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177800" marR="0" lvl="0" algn="l" defTabSz="4572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강요하는 행동은 성차별적 행동에 해당하나 “성적 </a:t>
              </a:r>
              <a:r>
                <a:rPr kumimoji="0" lang="ko-KR" altLang="en-US" sz="1400" i="0" u="none" strike="noStrike" kern="0" cap="none" spc="-100" normalizeH="0" noProof="0" dirty="0" err="1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언동”이라고</a:t>
              </a: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보기는 어려움</a:t>
              </a:r>
              <a:r>
                <a:rPr kumimoji="0" lang="en-US" altLang="ko-KR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 </a:t>
              </a: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0D394752-5158-4D79-B5A7-EFEB7A3129F5}"/>
              </a:ext>
            </a:extLst>
          </p:cNvPr>
          <p:cNvGrpSpPr/>
          <p:nvPr/>
        </p:nvGrpSpPr>
        <p:grpSpPr>
          <a:xfrm>
            <a:off x="503948" y="1900691"/>
            <a:ext cx="8767423" cy="422110"/>
            <a:chOff x="693902" y="2001050"/>
            <a:chExt cx="8767423" cy="422110"/>
          </a:xfrm>
        </p:grpSpPr>
        <p:sp>
          <p:nvSpPr>
            <p:cNvPr id="38" name="사각형: 둥근 위쪽 모서리 37">
              <a:extLst>
                <a:ext uri="{FF2B5EF4-FFF2-40B4-BE49-F238E27FC236}">
                  <a16:creationId xmlns:a16="http://schemas.microsoft.com/office/drawing/2014/main" id="{24565008-1F2B-4767-AB61-E2A2DD6EABCC}"/>
                </a:ext>
              </a:extLst>
            </p:cNvPr>
            <p:cNvSpPr/>
            <p:nvPr/>
          </p:nvSpPr>
          <p:spPr>
            <a:xfrm rot="16200000">
              <a:off x="4866559" y="-2171607"/>
              <a:ext cx="422110" cy="8767423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69000">
                  <a:srgbClr val="E5F1F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F9C5AFF-15EB-4105-BB21-2AF86C5805C7}"/>
                </a:ext>
              </a:extLst>
            </p:cNvPr>
            <p:cNvSpPr txBox="1"/>
            <p:nvPr/>
          </p:nvSpPr>
          <p:spPr>
            <a:xfrm>
              <a:off x="1151761" y="2058217"/>
              <a:ext cx="2859757" cy="307777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1200" cap="none" spc="-20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064BBA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성적 언동 또는 그 밖의 요구</a:t>
              </a:r>
            </a:p>
          </p:txBody>
        </p:sp>
        <p:grpSp>
          <p:nvGrpSpPr>
            <p:cNvPr id="40" name="그룹 39">
              <a:extLst>
                <a:ext uri="{FF2B5EF4-FFF2-40B4-BE49-F238E27FC236}">
                  <a16:creationId xmlns:a16="http://schemas.microsoft.com/office/drawing/2014/main" id="{DD017759-D52A-4F59-B2D8-DCC82C6F77F9}"/>
                </a:ext>
              </a:extLst>
            </p:cNvPr>
            <p:cNvGrpSpPr/>
            <p:nvPr/>
          </p:nvGrpSpPr>
          <p:grpSpPr>
            <a:xfrm>
              <a:off x="729932" y="2035969"/>
              <a:ext cx="352272" cy="352272"/>
              <a:chOff x="729932" y="2035969"/>
              <a:chExt cx="352272" cy="352272"/>
            </a:xfrm>
          </p:grpSpPr>
          <p:sp>
            <p:nvSpPr>
              <p:cNvPr id="41" name="타원 40">
                <a:extLst>
                  <a:ext uri="{FF2B5EF4-FFF2-40B4-BE49-F238E27FC236}">
                    <a16:creationId xmlns:a16="http://schemas.microsoft.com/office/drawing/2014/main" id="{1D0BD93A-31E7-4AB2-BECB-DBC5A359A78C}"/>
                  </a:ext>
                </a:extLst>
              </p:cNvPr>
              <p:cNvSpPr/>
              <p:nvPr/>
            </p:nvSpPr>
            <p:spPr>
              <a:xfrm>
                <a:off x="729932" y="2035969"/>
                <a:ext cx="352272" cy="352272"/>
              </a:xfrm>
              <a:prstGeom prst="ellipse">
                <a:avLst/>
              </a:prstGeom>
              <a:solidFill>
                <a:srgbClr val="224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43" name="Freeform 5">
                <a:extLst>
                  <a:ext uri="{FF2B5EF4-FFF2-40B4-BE49-F238E27FC236}">
                    <a16:creationId xmlns:a16="http://schemas.microsoft.com/office/drawing/2014/main" id="{3DA71876-345D-404F-8B40-8AB9436948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6773" y="2123044"/>
                <a:ext cx="178590" cy="178124"/>
              </a:xfrm>
              <a:custGeom>
                <a:avLst/>
                <a:gdLst>
                  <a:gd name="T0" fmla="*/ 119 w 158"/>
                  <a:gd name="T1" fmla="*/ 25 h 158"/>
                  <a:gd name="T2" fmla="*/ 26 w 158"/>
                  <a:gd name="T3" fmla="*/ 25 h 158"/>
                  <a:gd name="T4" fmla="*/ 26 w 158"/>
                  <a:gd name="T5" fmla="*/ 119 h 158"/>
                  <a:gd name="T6" fmla="*/ 110 w 158"/>
                  <a:gd name="T7" fmla="*/ 126 h 158"/>
                  <a:gd name="T8" fmla="*/ 136 w 158"/>
                  <a:gd name="T9" fmla="*/ 153 h 158"/>
                  <a:gd name="T10" fmla="*/ 154 w 158"/>
                  <a:gd name="T11" fmla="*/ 153 h 158"/>
                  <a:gd name="T12" fmla="*/ 154 w 158"/>
                  <a:gd name="T13" fmla="*/ 136 h 158"/>
                  <a:gd name="T14" fmla="*/ 127 w 158"/>
                  <a:gd name="T15" fmla="*/ 109 h 158"/>
                  <a:gd name="T16" fmla="*/ 119 w 158"/>
                  <a:gd name="T17" fmla="*/ 25 h 158"/>
                  <a:gd name="T18" fmla="*/ 102 w 158"/>
                  <a:gd name="T19" fmla="*/ 101 h 158"/>
                  <a:gd name="T20" fmla="*/ 43 w 158"/>
                  <a:gd name="T21" fmla="*/ 101 h 158"/>
                  <a:gd name="T22" fmla="*/ 43 w 158"/>
                  <a:gd name="T23" fmla="*/ 43 h 158"/>
                  <a:gd name="T24" fmla="*/ 102 w 158"/>
                  <a:gd name="T25" fmla="*/ 43 h 158"/>
                  <a:gd name="T26" fmla="*/ 102 w 158"/>
                  <a:gd name="T27" fmla="*/ 101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8" h="158">
                    <a:moveTo>
                      <a:pt x="119" y="25"/>
                    </a:moveTo>
                    <a:cubicBezTo>
                      <a:pt x="93" y="0"/>
                      <a:pt x="51" y="0"/>
                      <a:pt x="26" y="25"/>
                    </a:cubicBezTo>
                    <a:cubicBezTo>
                      <a:pt x="0" y="51"/>
                      <a:pt x="0" y="93"/>
                      <a:pt x="26" y="119"/>
                    </a:cubicBezTo>
                    <a:cubicBezTo>
                      <a:pt x="49" y="141"/>
                      <a:pt x="84" y="144"/>
                      <a:pt x="110" y="126"/>
                    </a:cubicBezTo>
                    <a:cubicBezTo>
                      <a:pt x="136" y="153"/>
                      <a:pt x="136" y="153"/>
                      <a:pt x="136" y="153"/>
                    </a:cubicBezTo>
                    <a:cubicBezTo>
                      <a:pt x="141" y="158"/>
                      <a:pt x="149" y="158"/>
                      <a:pt x="154" y="153"/>
                    </a:cubicBezTo>
                    <a:cubicBezTo>
                      <a:pt x="158" y="148"/>
                      <a:pt x="158" y="141"/>
                      <a:pt x="154" y="136"/>
                    </a:cubicBezTo>
                    <a:cubicBezTo>
                      <a:pt x="127" y="109"/>
                      <a:pt x="127" y="109"/>
                      <a:pt x="127" y="109"/>
                    </a:cubicBezTo>
                    <a:cubicBezTo>
                      <a:pt x="144" y="84"/>
                      <a:pt x="142" y="48"/>
                      <a:pt x="119" y="25"/>
                    </a:cubicBezTo>
                    <a:close/>
                    <a:moveTo>
                      <a:pt x="102" y="101"/>
                    </a:moveTo>
                    <a:cubicBezTo>
                      <a:pt x="86" y="118"/>
                      <a:pt x="59" y="118"/>
                      <a:pt x="43" y="101"/>
                    </a:cubicBezTo>
                    <a:cubicBezTo>
                      <a:pt x="27" y="85"/>
                      <a:pt x="27" y="59"/>
                      <a:pt x="43" y="43"/>
                    </a:cubicBezTo>
                    <a:cubicBezTo>
                      <a:pt x="59" y="26"/>
                      <a:pt x="86" y="26"/>
                      <a:pt x="102" y="43"/>
                    </a:cubicBezTo>
                    <a:cubicBezTo>
                      <a:pt x="118" y="59"/>
                      <a:pt x="118" y="85"/>
                      <a:pt x="102" y="10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</p:grp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18D3C171-ED91-4928-882A-A1EB9ED23EB1}"/>
              </a:ext>
            </a:extLst>
          </p:cNvPr>
          <p:cNvGrpSpPr/>
          <p:nvPr/>
        </p:nvGrpSpPr>
        <p:grpSpPr>
          <a:xfrm>
            <a:off x="774833" y="4113717"/>
            <a:ext cx="8711906" cy="1125949"/>
            <a:chOff x="639939" y="2619953"/>
            <a:chExt cx="8711906" cy="1125949"/>
          </a:xfrm>
        </p:grpSpPr>
        <p:pic>
          <p:nvPicPr>
            <p:cNvPr id="45" name="그래픽 44">
              <a:extLst>
                <a:ext uri="{FF2B5EF4-FFF2-40B4-BE49-F238E27FC236}">
                  <a16:creationId xmlns:a16="http://schemas.microsoft.com/office/drawing/2014/main" id="{AE32DD6A-4F0D-478B-991C-820742CF1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39939" y="2694516"/>
              <a:ext cx="138994" cy="138994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2B97FC2-94EF-46C4-A2D1-563407C635E4}"/>
                </a:ext>
              </a:extLst>
            </p:cNvPr>
            <p:cNvSpPr txBox="1"/>
            <p:nvPr/>
          </p:nvSpPr>
          <p:spPr>
            <a:xfrm>
              <a:off x="841502" y="2619953"/>
              <a:ext cx="8510343" cy="1125949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행위자의 성희롱 행위로서 피해자에게 성적 굴욕감 또는 혐오감을 발생시켜야 하며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반드시 행위자의 성적 동기나 의도가 있어야 하는 것은 아님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※ </a:t>
              </a: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이러한 감정은 주관적일 수 있으므로 대법원은 성희롱 판단 시 합리적인 일반인의 </a:t>
              </a:r>
              <a:r>
                <a:rPr kumimoji="0" lang="ko-KR" altLang="en-US" sz="1400" i="0" u="none" strike="noStrike" kern="0" cap="none" spc="-100" normalizeH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관점이 아니라</a:t>
              </a:r>
              <a:r>
                <a:rPr lang="en-US" altLang="ko-KR" sz="1400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sz="1400" i="0" u="none" strike="noStrike" kern="0" cap="none" spc="-130" normalizeH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‘합리적인 피해자의</a:t>
              </a:r>
              <a:endParaRPr kumimoji="0" lang="en-US" altLang="ko-KR" sz="1400" i="0" u="none" strike="noStrike" kern="0" cap="none" spc="-130" normalizeH="0" noProof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177800" marR="0" lvl="0" algn="l" defTabSz="4572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i="0" u="none" strike="noStrike" kern="0" cap="none" spc="-130" normalizeH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관점</a:t>
              </a:r>
              <a:r>
                <a:rPr kumimoji="0" lang="ko-KR" altLang="en-US" sz="1400" i="0" u="none" strike="noStrike" kern="0" cap="none" spc="-13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’ 기준에 따라 판단하여야 한다는 입장임</a:t>
              </a:r>
              <a:r>
                <a:rPr kumimoji="0" lang="en-US" altLang="ko-KR" sz="12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(</a:t>
              </a:r>
              <a:r>
                <a:rPr kumimoji="0" lang="ko-KR" altLang="en-US" sz="12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대법원 </a:t>
              </a:r>
              <a:r>
                <a:rPr kumimoji="0" lang="en-US" altLang="ko-KR" sz="1200" i="0" u="none" strike="noStrike" kern="0" cap="none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2018. 4. 12.</a:t>
              </a:r>
              <a:r>
                <a:rPr kumimoji="0" lang="en-US" altLang="ko-KR" sz="12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</a:t>
              </a:r>
              <a:r>
                <a:rPr kumimoji="0" lang="ko-KR" altLang="en-US" sz="12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선고 </a:t>
              </a:r>
              <a:r>
                <a:rPr kumimoji="0" lang="en-US" altLang="ko-KR" sz="1200" i="0" u="none" strike="noStrike" kern="0" cap="none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2017</a:t>
              </a:r>
              <a:r>
                <a:rPr kumimoji="0" lang="ko-KR" altLang="en-US" sz="12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두</a:t>
              </a:r>
              <a:r>
                <a:rPr kumimoji="0" lang="en-US" altLang="ko-KR" sz="1200" i="0" u="none" strike="noStrike" kern="0" cap="none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74702</a:t>
              </a:r>
              <a:r>
                <a:rPr kumimoji="0" lang="en-US" altLang="ko-KR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)</a:t>
              </a:r>
            </a:p>
          </p:txBody>
        </p: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F0EA29BD-3B89-4AD7-B04B-40E86D3EFBD2}"/>
              </a:ext>
            </a:extLst>
          </p:cNvPr>
          <p:cNvGrpSpPr/>
          <p:nvPr/>
        </p:nvGrpSpPr>
        <p:grpSpPr>
          <a:xfrm>
            <a:off x="503948" y="3554479"/>
            <a:ext cx="8767423" cy="422110"/>
            <a:chOff x="693902" y="2001050"/>
            <a:chExt cx="8767423" cy="422110"/>
          </a:xfrm>
        </p:grpSpPr>
        <p:sp>
          <p:nvSpPr>
            <p:cNvPr id="48" name="사각형: 둥근 위쪽 모서리 47">
              <a:extLst>
                <a:ext uri="{FF2B5EF4-FFF2-40B4-BE49-F238E27FC236}">
                  <a16:creationId xmlns:a16="http://schemas.microsoft.com/office/drawing/2014/main" id="{225561F0-6A6F-465E-9579-9112A5A47E06}"/>
                </a:ext>
              </a:extLst>
            </p:cNvPr>
            <p:cNvSpPr/>
            <p:nvPr/>
          </p:nvSpPr>
          <p:spPr>
            <a:xfrm rot="16200000">
              <a:off x="4866559" y="-2171607"/>
              <a:ext cx="422110" cy="8767423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69000">
                  <a:srgbClr val="E5F1F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E3DE4DC-384C-48C0-BBD7-D0C1FDBCFC83}"/>
                </a:ext>
              </a:extLst>
            </p:cNvPr>
            <p:cNvSpPr txBox="1"/>
            <p:nvPr/>
          </p:nvSpPr>
          <p:spPr>
            <a:xfrm>
              <a:off x="1151761" y="2058217"/>
              <a:ext cx="2500685" cy="307777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1200" cap="none" spc="-20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064BBA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성적 굴욕감 또는 혐오감</a:t>
              </a:r>
            </a:p>
          </p:txBody>
        </p:sp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id="{518F2267-E92A-49F1-A495-3EE1526B5510}"/>
                </a:ext>
              </a:extLst>
            </p:cNvPr>
            <p:cNvGrpSpPr/>
            <p:nvPr/>
          </p:nvGrpSpPr>
          <p:grpSpPr>
            <a:xfrm>
              <a:off x="729932" y="2035969"/>
              <a:ext cx="352272" cy="352272"/>
              <a:chOff x="729932" y="2035969"/>
              <a:chExt cx="352272" cy="352272"/>
            </a:xfrm>
          </p:grpSpPr>
          <p:sp>
            <p:nvSpPr>
              <p:cNvPr id="51" name="타원 50">
                <a:extLst>
                  <a:ext uri="{FF2B5EF4-FFF2-40B4-BE49-F238E27FC236}">
                    <a16:creationId xmlns:a16="http://schemas.microsoft.com/office/drawing/2014/main" id="{D3651D83-CF47-4CC1-BAD0-E86CE254F5B8}"/>
                  </a:ext>
                </a:extLst>
              </p:cNvPr>
              <p:cNvSpPr/>
              <p:nvPr/>
            </p:nvSpPr>
            <p:spPr>
              <a:xfrm>
                <a:off x="729932" y="2035969"/>
                <a:ext cx="352272" cy="352272"/>
              </a:xfrm>
              <a:prstGeom prst="ellipse">
                <a:avLst/>
              </a:prstGeom>
              <a:solidFill>
                <a:srgbClr val="224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52" name="Freeform 5">
                <a:extLst>
                  <a:ext uri="{FF2B5EF4-FFF2-40B4-BE49-F238E27FC236}">
                    <a16:creationId xmlns:a16="http://schemas.microsoft.com/office/drawing/2014/main" id="{DE9D9AAA-9044-4F45-897A-1CA4DBD8026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6773" y="2123044"/>
                <a:ext cx="178590" cy="178124"/>
              </a:xfrm>
              <a:custGeom>
                <a:avLst/>
                <a:gdLst>
                  <a:gd name="T0" fmla="*/ 119 w 158"/>
                  <a:gd name="T1" fmla="*/ 25 h 158"/>
                  <a:gd name="T2" fmla="*/ 26 w 158"/>
                  <a:gd name="T3" fmla="*/ 25 h 158"/>
                  <a:gd name="T4" fmla="*/ 26 w 158"/>
                  <a:gd name="T5" fmla="*/ 119 h 158"/>
                  <a:gd name="T6" fmla="*/ 110 w 158"/>
                  <a:gd name="T7" fmla="*/ 126 h 158"/>
                  <a:gd name="T8" fmla="*/ 136 w 158"/>
                  <a:gd name="T9" fmla="*/ 153 h 158"/>
                  <a:gd name="T10" fmla="*/ 154 w 158"/>
                  <a:gd name="T11" fmla="*/ 153 h 158"/>
                  <a:gd name="T12" fmla="*/ 154 w 158"/>
                  <a:gd name="T13" fmla="*/ 136 h 158"/>
                  <a:gd name="T14" fmla="*/ 127 w 158"/>
                  <a:gd name="T15" fmla="*/ 109 h 158"/>
                  <a:gd name="T16" fmla="*/ 119 w 158"/>
                  <a:gd name="T17" fmla="*/ 25 h 158"/>
                  <a:gd name="T18" fmla="*/ 102 w 158"/>
                  <a:gd name="T19" fmla="*/ 101 h 158"/>
                  <a:gd name="T20" fmla="*/ 43 w 158"/>
                  <a:gd name="T21" fmla="*/ 101 h 158"/>
                  <a:gd name="T22" fmla="*/ 43 w 158"/>
                  <a:gd name="T23" fmla="*/ 43 h 158"/>
                  <a:gd name="T24" fmla="*/ 102 w 158"/>
                  <a:gd name="T25" fmla="*/ 43 h 158"/>
                  <a:gd name="T26" fmla="*/ 102 w 158"/>
                  <a:gd name="T27" fmla="*/ 101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8" h="158">
                    <a:moveTo>
                      <a:pt x="119" y="25"/>
                    </a:moveTo>
                    <a:cubicBezTo>
                      <a:pt x="93" y="0"/>
                      <a:pt x="51" y="0"/>
                      <a:pt x="26" y="25"/>
                    </a:cubicBezTo>
                    <a:cubicBezTo>
                      <a:pt x="0" y="51"/>
                      <a:pt x="0" y="93"/>
                      <a:pt x="26" y="119"/>
                    </a:cubicBezTo>
                    <a:cubicBezTo>
                      <a:pt x="49" y="141"/>
                      <a:pt x="84" y="144"/>
                      <a:pt x="110" y="126"/>
                    </a:cubicBezTo>
                    <a:cubicBezTo>
                      <a:pt x="136" y="153"/>
                      <a:pt x="136" y="153"/>
                      <a:pt x="136" y="153"/>
                    </a:cubicBezTo>
                    <a:cubicBezTo>
                      <a:pt x="141" y="158"/>
                      <a:pt x="149" y="158"/>
                      <a:pt x="154" y="153"/>
                    </a:cubicBezTo>
                    <a:cubicBezTo>
                      <a:pt x="158" y="148"/>
                      <a:pt x="158" y="141"/>
                      <a:pt x="154" y="136"/>
                    </a:cubicBezTo>
                    <a:cubicBezTo>
                      <a:pt x="127" y="109"/>
                      <a:pt x="127" y="109"/>
                      <a:pt x="127" y="109"/>
                    </a:cubicBezTo>
                    <a:cubicBezTo>
                      <a:pt x="144" y="84"/>
                      <a:pt x="142" y="48"/>
                      <a:pt x="119" y="25"/>
                    </a:cubicBezTo>
                    <a:close/>
                    <a:moveTo>
                      <a:pt x="102" y="101"/>
                    </a:moveTo>
                    <a:cubicBezTo>
                      <a:pt x="86" y="118"/>
                      <a:pt x="59" y="118"/>
                      <a:pt x="43" y="101"/>
                    </a:cubicBezTo>
                    <a:cubicBezTo>
                      <a:pt x="27" y="85"/>
                      <a:pt x="27" y="59"/>
                      <a:pt x="43" y="43"/>
                    </a:cubicBezTo>
                    <a:cubicBezTo>
                      <a:pt x="59" y="26"/>
                      <a:pt x="86" y="26"/>
                      <a:pt x="102" y="43"/>
                    </a:cubicBezTo>
                    <a:cubicBezTo>
                      <a:pt x="118" y="59"/>
                      <a:pt x="118" y="85"/>
                      <a:pt x="102" y="10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</p:grp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EF11D96F-992B-4797-ADBC-35E589DBE5D4}"/>
              </a:ext>
            </a:extLst>
          </p:cNvPr>
          <p:cNvGrpSpPr/>
          <p:nvPr/>
        </p:nvGrpSpPr>
        <p:grpSpPr>
          <a:xfrm>
            <a:off x="622301" y="5450470"/>
            <a:ext cx="8649072" cy="1090030"/>
            <a:chOff x="622301" y="5342675"/>
            <a:chExt cx="8649072" cy="1090030"/>
          </a:xfrm>
        </p:grpSpPr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0F75BC46-CBB5-46E2-845C-742BA9CD315B}"/>
                </a:ext>
              </a:extLst>
            </p:cNvPr>
            <p:cNvSpPr/>
            <p:nvPr/>
          </p:nvSpPr>
          <p:spPr>
            <a:xfrm>
              <a:off x="622301" y="5342675"/>
              <a:ext cx="8649072" cy="1090030"/>
            </a:xfrm>
            <a:prstGeom prst="rect">
              <a:avLst/>
            </a:prstGeom>
            <a:solidFill>
              <a:srgbClr val="F7F7F7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dist="38100" dir="2700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55" name="사각형: 둥근 모서리 54">
              <a:extLst>
                <a:ext uri="{FF2B5EF4-FFF2-40B4-BE49-F238E27FC236}">
                  <a16:creationId xmlns:a16="http://schemas.microsoft.com/office/drawing/2014/main" id="{9F9117A3-8428-4294-A6E6-ACFFD1AEFE59}"/>
                </a:ext>
              </a:extLst>
            </p:cNvPr>
            <p:cNvSpPr/>
            <p:nvPr/>
          </p:nvSpPr>
          <p:spPr>
            <a:xfrm>
              <a:off x="622301" y="5342676"/>
              <a:ext cx="4664074" cy="305650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26000" tIns="0" rIns="0" bIns="0" rtlCol="0" anchor="ctr"/>
            <a:lstStyle/>
            <a:p>
              <a:r>
                <a:rPr lang="en-US" altLang="ko-KR" sz="1500" b="1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※ </a:t>
              </a:r>
              <a:r>
                <a:rPr lang="ko-KR" altLang="en-US" sz="1500" b="1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대법원 </a:t>
              </a:r>
              <a:r>
                <a:rPr lang="en-US" altLang="ko-KR" sz="1500" b="1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2018. 4. 12.</a:t>
              </a:r>
              <a:r>
                <a:rPr lang="en-US" altLang="ko-KR" sz="1500" b="1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 </a:t>
              </a:r>
              <a:r>
                <a:rPr lang="ko-KR" altLang="en-US" sz="1500" b="1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선고 </a:t>
              </a:r>
              <a:r>
                <a:rPr lang="en-US" altLang="ko-KR" sz="1500" b="1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2017</a:t>
              </a:r>
              <a:r>
                <a:rPr lang="ko-KR" altLang="en-US" sz="1500" b="1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두</a:t>
              </a:r>
              <a:r>
                <a:rPr lang="en-US" altLang="ko-KR" sz="1500" b="1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74702 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4168C18-C565-4970-9564-6C151E8114DB}"/>
                </a:ext>
              </a:extLst>
            </p:cNvPr>
            <p:cNvSpPr txBox="1"/>
            <p:nvPr/>
          </p:nvSpPr>
          <p:spPr>
            <a:xfrm>
              <a:off x="785896" y="5707143"/>
              <a:ext cx="7693453" cy="671979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i="0" u="none" strike="noStrike" kern="0" cap="none" spc="-13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성희롱이 성립하기 위해서는 행위자에게 반드시 성적 동기나 의도가 있어야 하는 것은 아니지만</a:t>
              </a:r>
              <a:r>
                <a:rPr kumimoji="0" lang="en-US" altLang="ko-KR" sz="1400" i="0" u="none" strike="noStrike" kern="0" cap="none" spc="-13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(</a:t>
              </a:r>
              <a:r>
                <a:rPr kumimoji="0" lang="ko-KR" altLang="en-US" sz="1400" i="0" u="none" strike="noStrike" kern="0" cap="none" spc="-13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중략</a:t>
              </a:r>
              <a:r>
                <a:rPr kumimoji="0" lang="en-US" altLang="ko-KR" sz="1400" i="0" u="none" strike="noStrike" kern="0" cap="none" spc="-13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)</a:t>
              </a:r>
              <a:r>
                <a:rPr kumimoji="0" lang="ko-KR" altLang="en-US" sz="1400" b="1" i="0" u="none" strike="noStrike" kern="0" cap="none" spc="-13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객관적</a:t>
              </a:r>
              <a:endParaRPr kumimoji="0" lang="en-US" altLang="ko-KR" sz="1400" b="1" i="0" u="none" strike="noStrike" kern="0" cap="none" spc="-13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1" i="0" u="none" strike="noStrike" kern="0" cap="none" spc="-130" normalizeH="0" noProof="0" dirty="0" err="1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으로</a:t>
              </a:r>
              <a:r>
                <a:rPr lang="en-US" altLang="ko-KR" sz="1400" b="1" kern="0" spc="-13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sz="1400" b="1" i="0" u="none" strike="noStrike" kern="0" cap="none" spc="-13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상대방과 같은 처지에 있는 일반적이고도 평균적인 사람</a:t>
              </a:r>
              <a:r>
                <a:rPr kumimoji="0" lang="ko-KR" altLang="en-US" sz="1400" i="0" u="none" strike="noStrike" kern="0" cap="none" spc="-13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으로 하여금 성적 굴욕감이나 혐오감을 느낄 수</a:t>
              </a:r>
              <a:endParaRPr kumimoji="0" lang="en-US" altLang="ko-KR" sz="1400" i="0" u="none" strike="noStrike" kern="0" cap="none" spc="-13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i="0" u="none" strike="noStrike" kern="0" cap="none" spc="-13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있게</a:t>
              </a:r>
              <a:r>
                <a:rPr lang="en-US" altLang="ko-KR" sz="1400" kern="0" spc="-13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sz="1400" i="0" u="none" strike="noStrike" kern="0" cap="none" spc="-13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하는 행위가 있고</a:t>
              </a:r>
              <a:r>
                <a:rPr kumimoji="0" lang="en-US" altLang="ko-KR" sz="1400" i="0" u="none" strike="noStrike" kern="0" cap="none" spc="-13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400" i="0" u="none" strike="noStrike" kern="0" cap="none" spc="-13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그로 인하여 행위의 상대방이 성적 굴욕감이나 혐오감을 느꼈음이 인정되어야 한다</a:t>
              </a:r>
              <a:r>
                <a:rPr kumimoji="0" lang="en-US" altLang="ko-KR" sz="1400" i="0" u="none" strike="noStrike" kern="0" cap="none" spc="-13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</p:txBody>
        </p:sp>
      </p:grpSp>
      <p:pic>
        <p:nvPicPr>
          <p:cNvPr id="58" name="그림 57">
            <a:extLst>
              <a:ext uri="{FF2B5EF4-FFF2-40B4-BE49-F238E27FC236}">
                <a16:creationId xmlns:a16="http://schemas.microsoft.com/office/drawing/2014/main" id="{D3537293-849C-4B75-97DF-9F1A5305641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42" y="5563511"/>
            <a:ext cx="1096291" cy="86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28036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278" y="607258"/>
            <a:ext cx="7116372" cy="332399"/>
          </a:xfrm>
        </p:spPr>
        <p:txBody>
          <a:bodyPr/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Ⅲ.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직장 내 성희롱의</a:t>
            </a:r>
            <a:r>
              <a:rPr lang="en-US" altLang="ko-KR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판단 및 유형별 사례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78" y="380897"/>
            <a:ext cx="7116372" cy="138499"/>
          </a:xfrm>
        </p:spPr>
        <p:txBody>
          <a:bodyPr/>
          <a:lstStyle/>
          <a:p>
            <a:r>
              <a:rPr lang="ko-KR" altLang="en-US" dirty="0"/>
              <a:t>직장 내 성희롱 예방교육</a:t>
            </a: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2573FB00-AEEA-42D9-ADAD-0AAD50003745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8F915B2A-83D8-4DAC-A31F-9EB1E721DEBA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33" name="그래픽 32">
              <a:extLst>
                <a:ext uri="{FF2B5EF4-FFF2-40B4-BE49-F238E27FC236}">
                  <a16:creationId xmlns:a16="http://schemas.microsoft.com/office/drawing/2014/main" id="{8D9E70B4-516B-41F2-88CB-06E3FC118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F59211D-2765-4B81-A9DC-EA7E1F057213}"/>
                </a:ext>
              </a:extLst>
            </p:cNvPr>
            <p:cNvSpPr txBox="1"/>
            <p:nvPr/>
          </p:nvSpPr>
          <p:spPr>
            <a:xfrm>
              <a:off x="1218333" y="1331455"/>
              <a:ext cx="4122924" cy="30777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000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성희롱의 성립요건 및 판단기준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68A4224-FCFF-41B1-AAE3-192DE6FE25AD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1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58FFA107-1D3A-4926-A1B9-5A3DACDFE1FA}"/>
              </a:ext>
            </a:extLst>
          </p:cNvPr>
          <p:cNvGrpSpPr/>
          <p:nvPr/>
        </p:nvGrpSpPr>
        <p:grpSpPr>
          <a:xfrm>
            <a:off x="774833" y="2568341"/>
            <a:ext cx="8602902" cy="592470"/>
            <a:chOff x="774833" y="2619141"/>
            <a:chExt cx="8602902" cy="592470"/>
          </a:xfrm>
        </p:grpSpPr>
        <p:pic>
          <p:nvPicPr>
            <p:cNvPr id="21" name="그래픽 20">
              <a:extLst>
                <a:ext uri="{FF2B5EF4-FFF2-40B4-BE49-F238E27FC236}">
                  <a16:creationId xmlns:a16="http://schemas.microsoft.com/office/drawing/2014/main" id="{8F359D0B-6575-4044-954F-1F01784DD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74833" y="2693704"/>
              <a:ext cx="138994" cy="13899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7F419E8-6BF2-4B5A-AB45-6F7BB6CB275E}"/>
                </a:ext>
              </a:extLst>
            </p:cNvPr>
            <p:cNvSpPr txBox="1"/>
            <p:nvPr/>
          </p:nvSpPr>
          <p:spPr>
            <a:xfrm>
              <a:off x="976396" y="2619141"/>
              <a:ext cx="8401339" cy="59247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또한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대법원은 성희롱 특성상 ‘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2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차 </a:t>
              </a:r>
              <a:r>
                <a:rPr kumimoji="0" lang="ko-KR" altLang="en-US" b="1" i="0" u="none" strike="noStrike" kern="0" cap="none" spc="-100" normalizeH="0" noProof="0" dirty="0" err="1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피해’를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입을 수 있다는 점을 유념하여 ‘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007EF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성인지 감수성</a:t>
              </a:r>
              <a:endParaRPr kumimoji="0" lang="en-US" altLang="ko-KR" b="1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srgbClr val="007EF0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i="0" u="none" strike="noStrike" kern="0" cap="none" noProof="0" dirty="0">
                  <a:ln>
                    <a:noFill/>
                  </a:ln>
                  <a:gradFill>
                    <a:gsLst>
                      <a:gs pos="100000">
                        <a:srgbClr val="007EF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(Gender sensitivity)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’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을 고려하여 판단하여야 한다고 보고 있음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806A149E-1B50-459A-9230-19A329268F72}"/>
              </a:ext>
            </a:extLst>
          </p:cNvPr>
          <p:cNvSpPr txBox="1"/>
          <p:nvPr/>
        </p:nvSpPr>
        <p:spPr>
          <a:xfrm>
            <a:off x="976396" y="4874493"/>
            <a:ext cx="8474756" cy="1477328"/>
          </a:xfrm>
          <a:prstGeom prst="rect">
            <a:avLst/>
          </a:prstGeom>
          <a:noFill/>
        </p:spPr>
        <p:txBody>
          <a:bodyPr wrap="none" lIns="0" tIns="0" rIns="0" bIns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※ </a:t>
            </a:r>
            <a:r>
              <a:rPr kumimoji="0" lang="ko-KR" altLang="en-US" sz="1600" b="1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‘성인지 감수성’</a:t>
            </a:r>
            <a:endParaRPr kumimoji="0" lang="en-US" altLang="ko-KR" sz="1600" b="1" i="0" u="none" strike="noStrike" kern="0" cap="none" spc="-100" normalizeH="0" noProof="0" dirty="0">
              <a:ln>
                <a:noFill/>
              </a:ln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16200000" scaled="1"/>
              </a:gradFill>
              <a:uLnTx/>
              <a:uFillTx/>
              <a:latin typeface="Century Gothic" panose="020B0502020202020204" pitchFamily="34" charset="0"/>
              <a:ea typeface="맑은 고딕"/>
              <a:cs typeface="+mn-cs"/>
            </a:endParaRPr>
          </a:p>
          <a:p>
            <a:pPr marL="216000"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400" i="0" u="none" strike="noStrike" kern="0" cap="none" spc="-14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 성별이 단순히 다름으로 존재하지 않고 서열화</a:t>
            </a:r>
            <a:r>
              <a:rPr kumimoji="0" lang="en-US" altLang="ko-KR" sz="1400" i="0" u="none" strike="noStrike" kern="0" cap="none" spc="-14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, </a:t>
            </a:r>
            <a:r>
              <a:rPr kumimoji="0" lang="ko-KR" altLang="en-US" sz="1400" i="0" u="none" strike="noStrike" kern="0" cap="none" spc="-14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위계화 된 </a:t>
            </a:r>
            <a:r>
              <a:rPr kumimoji="0" lang="ko-KR" altLang="en-US" sz="1400" i="0" u="none" strike="noStrike" kern="0" cap="none" spc="-140" normalizeH="0" noProof="0" dirty="0" err="1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젠더관계를</a:t>
            </a:r>
            <a:r>
              <a:rPr kumimoji="0" lang="ko-KR" altLang="en-US" sz="1400" i="0" u="none" strike="noStrike" kern="0" cap="none" spc="-14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 전제로 ‘</a:t>
            </a:r>
            <a:r>
              <a:rPr kumimoji="0" lang="ko-KR" altLang="en-US" sz="1400" i="0" u="none" strike="noStrike" kern="0" cap="none" spc="-140" normalizeH="0" noProof="0" dirty="0" err="1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남성’을</a:t>
            </a:r>
            <a:r>
              <a:rPr kumimoji="0" lang="ko-KR" altLang="en-US" sz="1400" i="0" u="none" strike="noStrike" kern="0" cap="none" spc="-14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 </a:t>
            </a:r>
            <a:r>
              <a:rPr kumimoji="0" lang="ko-KR" altLang="en-US" sz="1400" i="0" u="none" strike="noStrike" kern="0" cap="none" spc="-140" normalizeH="0" noProof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중심으로 만들</a:t>
            </a:r>
            <a:r>
              <a:rPr kumimoji="0" lang="ko-KR" altLang="en-US" sz="1400" i="0" u="none" strike="noStrike" kern="0" cap="none" spc="-130" normalizeH="0" noProof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어진 </a:t>
            </a:r>
            <a:r>
              <a:rPr kumimoji="0" lang="ko-KR" altLang="en-US" sz="1400" i="0" u="none" strike="noStrike" kern="0" cap="none" spc="-13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질서와 </a:t>
            </a:r>
            <a:r>
              <a:rPr kumimoji="0" lang="ko-KR" altLang="en-US" sz="1400" i="0" u="none" strike="noStrike" kern="0" cap="none" spc="-130" normalizeH="0" noProof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규범</a:t>
            </a:r>
            <a:r>
              <a:rPr kumimoji="0" lang="en-US" altLang="ko-KR" sz="1400" i="0" u="none" strike="noStrike" kern="0" cap="none" spc="-130" normalizeH="0" noProof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,</a:t>
            </a:r>
          </a:p>
          <a:p>
            <a:pPr marL="312738" marR="0" lvl="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1400" i="0" u="none" strike="noStrike" kern="0" cap="none" spc="-130" normalizeH="0" noProof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언어</a:t>
            </a:r>
            <a:r>
              <a:rPr kumimoji="0" lang="en-US" altLang="ko-KR" sz="1400" i="0" u="none" strike="noStrike" kern="0" cap="none" spc="-13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, </a:t>
            </a:r>
            <a:r>
              <a:rPr kumimoji="0" lang="ko-KR" altLang="en-US" sz="1400" i="0" u="none" strike="noStrike" kern="0" cap="none" spc="-13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성문화가 일상에 영향을 미치고 있음을 민감하게</a:t>
            </a:r>
            <a:r>
              <a:rPr kumimoji="0" lang="en-US" altLang="ko-KR" sz="1400" i="0" u="none" strike="noStrike" kern="0" cap="none" spc="-13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, </a:t>
            </a:r>
            <a:r>
              <a:rPr kumimoji="0" lang="ko-KR" altLang="en-US" sz="1400" i="0" u="none" strike="noStrike" kern="0" cap="none" spc="-13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다르게 볼 수 있는 것</a:t>
            </a:r>
          </a:p>
          <a:p>
            <a:pPr marL="216000"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400" i="0" u="none" strike="noStrike" kern="0" cap="none" spc="-9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 어떤 현실이 마치 객관적이고 중립적인 것처럼 보이나 실제로는 특정 성별 </a:t>
            </a:r>
            <a:r>
              <a:rPr kumimoji="0" lang="ko-KR" altLang="en-US" sz="1400" i="0" u="none" strike="noStrike" kern="0" cap="none" spc="-90" normalizeH="0" noProof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중심적인 사고방식과</a:t>
            </a:r>
            <a:r>
              <a:rPr lang="en-US" altLang="ko-KR" sz="1400" kern="0" spc="-9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맑은 고딕"/>
              </a:rPr>
              <a:t> </a:t>
            </a:r>
            <a:r>
              <a:rPr kumimoji="0" lang="ko-KR" altLang="en-US" sz="1400" i="0" u="none" strike="noStrike" kern="0" cap="none" spc="-110" normalizeH="0" noProof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사회문화적</a:t>
            </a:r>
            <a:endParaRPr kumimoji="0" lang="en-US" altLang="ko-KR" sz="1400" i="0" u="none" strike="noStrike" kern="0" cap="none" spc="-110" normalizeH="0" noProof="0">
              <a:ln>
                <a:noFill/>
              </a:ln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16200000" scaled="1"/>
              </a:gradFill>
              <a:uLnTx/>
              <a:uFillTx/>
              <a:latin typeface="Century Gothic" panose="020B0502020202020204" pitchFamily="34" charset="0"/>
              <a:ea typeface="맑은 고딕"/>
              <a:cs typeface="+mn-cs"/>
            </a:endParaRPr>
          </a:p>
          <a:p>
            <a:pPr marL="312738" marR="0" lvl="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1400" i="0" u="none" strike="noStrike" kern="0" cap="none" spc="-110" normalizeH="0" noProof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구조로 </a:t>
            </a:r>
            <a:r>
              <a:rPr kumimoji="0" lang="ko-KR" altLang="en-US" sz="1400" i="0" u="none" strike="noStrike" kern="0" cap="none" spc="-11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인해 여성과 남성이 처한 상황과 조건</a:t>
            </a:r>
            <a:r>
              <a:rPr kumimoji="0" lang="en-US" altLang="ko-KR" sz="1400" i="0" u="none" strike="noStrike" kern="0" cap="none" spc="-11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, </a:t>
            </a:r>
            <a:r>
              <a:rPr kumimoji="0" lang="ko-KR" altLang="en-US" sz="1400" i="0" u="none" strike="noStrike" kern="0" cap="none" spc="-11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기대되는 요구</a:t>
            </a:r>
            <a:r>
              <a:rPr kumimoji="0" lang="en-US" altLang="ko-KR" sz="1400" i="0" u="none" strike="noStrike" kern="0" cap="none" spc="-11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, </a:t>
            </a:r>
            <a:r>
              <a:rPr kumimoji="0" lang="ko-KR" altLang="en-US" sz="1400" i="0" u="none" strike="noStrike" kern="0" cap="none" spc="-11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의사결정권한 </a:t>
            </a:r>
            <a:r>
              <a:rPr kumimoji="0" lang="ko-KR" altLang="en-US" sz="1400" i="0" u="none" strike="noStrike" kern="0" cap="none" spc="-110" normalizeH="0" noProof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등에 있어</a:t>
            </a:r>
            <a:r>
              <a:rPr lang="en-US" altLang="ko-KR" sz="1400" kern="0" spc="-11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맑은 고딕"/>
              </a:rPr>
              <a:t> </a:t>
            </a:r>
            <a:r>
              <a:rPr kumimoji="0" lang="ko-KR" altLang="en-US" sz="1400" i="0" u="none" strike="noStrike" kern="0" cap="none" spc="-100" normalizeH="0" noProof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차이가 </a:t>
            </a:r>
            <a:r>
              <a:rPr kumimoji="0" lang="ko-KR" altLang="en-US" sz="1400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존재하여 </a:t>
            </a:r>
            <a:r>
              <a:rPr kumimoji="0" lang="ko-KR" altLang="en-US" sz="1400" i="0" u="none" strike="noStrike" kern="0" cap="none" spc="-100" normalizeH="0" noProof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이로 인해</a:t>
            </a:r>
            <a:endParaRPr kumimoji="0" lang="en-US" altLang="ko-KR" sz="1400" i="0" u="none" strike="noStrike" kern="0" cap="none" spc="-100" normalizeH="0" noProof="0">
              <a:ln>
                <a:noFill/>
              </a:ln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16200000" scaled="1"/>
              </a:gradFill>
              <a:uLnTx/>
              <a:uFillTx/>
              <a:latin typeface="Century Gothic" panose="020B0502020202020204" pitchFamily="34" charset="0"/>
              <a:ea typeface="맑은 고딕"/>
              <a:cs typeface="+mn-cs"/>
            </a:endParaRPr>
          </a:p>
          <a:p>
            <a:pPr marL="312738" marR="0" lvl="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1400" i="0" u="none" strike="noStrike" kern="0" cap="none" spc="-100" normalizeH="0" noProof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성별로 </a:t>
            </a:r>
            <a:r>
              <a:rPr kumimoji="0" lang="ko-KR" altLang="en-US" sz="1400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다른 결과와 영향을 초래하게 되는 상황에 대해 인식하는 능력</a:t>
            </a: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C02D098D-D2D1-458B-8B0E-77A7B10FCF78}"/>
              </a:ext>
            </a:extLst>
          </p:cNvPr>
          <p:cNvGrpSpPr/>
          <p:nvPr/>
        </p:nvGrpSpPr>
        <p:grpSpPr>
          <a:xfrm>
            <a:off x="503948" y="1927948"/>
            <a:ext cx="8767423" cy="422110"/>
            <a:chOff x="693902" y="2001050"/>
            <a:chExt cx="8767423" cy="422110"/>
          </a:xfrm>
        </p:grpSpPr>
        <p:sp>
          <p:nvSpPr>
            <p:cNvPr id="37" name="사각형: 둥근 위쪽 모서리 36">
              <a:extLst>
                <a:ext uri="{FF2B5EF4-FFF2-40B4-BE49-F238E27FC236}">
                  <a16:creationId xmlns:a16="http://schemas.microsoft.com/office/drawing/2014/main" id="{F843549E-A4E4-4A60-899C-7991A72C4A52}"/>
                </a:ext>
              </a:extLst>
            </p:cNvPr>
            <p:cNvSpPr/>
            <p:nvPr/>
          </p:nvSpPr>
          <p:spPr>
            <a:xfrm rot="16200000">
              <a:off x="4866559" y="-2171607"/>
              <a:ext cx="422110" cy="8767423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69000">
                  <a:srgbClr val="E5F1F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1F78E4E-7B14-431B-B515-7E10D0A4A84B}"/>
                </a:ext>
              </a:extLst>
            </p:cNvPr>
            <p:cNvSpPr txBox="1"/>
            <p:nvPr/>
          </p:nvSpPr>
          <p:spPr>
            <a:xfrm>
              <a:off x="1151761" y="2058217"/>
              <a:ext cx="2500685" cy="307777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1200" cap="none" spc="-20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064BBA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성적 굴욕감 또는 혐오감</a:t>
              </a:r>
            </a:p>
          </p:txBody>
        </p:sp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id="{6DC81DD9-055D-4C50-BF0F-9A1723EA1C4A}"/>
                </a:ext>
              </a:extLst>
            </p:cNvPr>
            <p:cNvGrpSpPr/>
            <p:nvPr/>
          </p:nvGrpSpPr>
          <p:grpSpPr>
            <a:xfrm>
              <a:off x="729932" y="2035969"/>
              <a:ext cx="352272" cy="352272"/>
              <a:chOff x="729932" y="2035969"/>
              <a:chExt cx="352272" cy="352272"/>
            </a:xfrm>
          </p:grpSpPr>
          <p:sp>
            <p:nvSpPr>
              <p:cNvPr id="40" name="타원 39">
                <a:extLst>
                  <a:ext uri="{FF2B5EF4-FFF2-40B4-BE49-F238E27FC236}">
                    <a16:creationId xmlns:a16="http://schemas.microsoft.com/office/drawing/2014/main" id="{26D6492A-B967-4573-B090-2343CD1B2EB2}"/>
                  </a:ext>
                </a:extLst>
              </p:cNvPr>
              <p:cNvSpPr/>
              <p:nvPr/>
            </p:nvSpPr>
            <p:spPr>
              <a:xfrm>
                <a:off x="729932" y="2035969"/>
                <a:ext cx="352272" cy="352272"/>
              </a:xfrm>
              <a:prstGeom prst="ellipse">
                <a:avLst/>
              </a:prstGeom>
              <a:solidFill>
                <a:srgbClr val="224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41" name="Freeform 5">
                <a:extLst>
                  <a:ext uri="{FF2B5EF4-FFF2-40B4-BE49-F238E27FC236}">
                    <a16:creationId xmlns:a16="http://schemas.microsoft.com/office/drawing/2014/main" id="{A87CA441-B7BD-4BB7-886D-89C2C78AED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6773" y="2123044"/>
                <a:ext cx="178590" cy="178124"/>
              </a:xfrm>
              <a:custGeom>
                <a:avLst/>
                <a:gdLst>
                  <a:gd name="T0" fmla="*/ 119 w 158"/>
                  <a:gd name="T1" fmla="*/ 25 h 158"/>
                  <a:gd name="T2" fmla="*/ 26 w 158"/>
                  <a:gd name="T3" fmla="*/ 25 h 158"/>
                  <a:gd name="T4" fmla="*/ 26 w 158"/>
                  <a:gd name="T5" fmla="*/ 119 h 158"/>
                  <a:gd name="T6" fmla="*/ 110 w 158"/>
                  <a:gd name="T7" fmla="*/ 126 h 158"/>
                  <a:gd name="T8" fmla="*/ 136 w 158"/>
                  <a:gd name="T9" fmla="*/ 153 h 158"/>
                  <a:gd name="T10" fmla="*/ 154 w 158"/>
                  <a:gd name="T11" fmla="*/ 153 h 158"/>
                  <a:gd name="T12" fmla="*/ 154 w 158"/>
                  <a:gd name="T13" fmla="*/ 136 h 158"/>
                  <a:gd name="T14" fmla="*/ 127 w 158"/>
                  <a:gd name="T15" fmla="*/ 109 h 158"/>
                  <a:gd name="T16" fmla="*/ 119 w 158"/>
                  <a:gd name="T17" fmla="*/ 25 h 158"/>
                  <a:gd name="T18" fmla="*/ 102 w 158"/>
                  <a:gd name="T19" fmla="*/ 101 h 158"/>
                  <a:gd name="T20" fmla="*/ 43 w 158"/>
                  <a:gd name="T21" fmla="*/ 101 h 158"/>
                  <a:gd name="T22" fmla="*/ 43 w 158"/>
                  <a:gd name="T23" fmla="*/ 43 h 158"/>
                  <a:gd name="T24" fmla="*/ 102 w 158"/>
                  <a:gd name="T25" fmla="*/ 43 h 158"/>
                  <a:gd name="T26" fmla="*/ 102 w 158"/>
                  <a:gd name="T27" fmla="*/ 101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8" h="158">
                    <a:moveTo>
                      <a:pt x="119" y="25"/>
                    </a:moveTo>
                    <a:cubicBezTo>
                      <a:pt x="93" y="0"/>
                      <a:pt x="51" y="0"/>
                      <a:pt x="26" y="25"/>
                    </a:cubicBezTo>
                    <a:cubicBezTo>
                      <a:pt x="0" y="51"/>
                      <a:pt x="0" y="93"/>
                      <a:pt x="26" y="119"/>
                    </a:cubicBezTo>
                    <a:cubicBezTo>
                      <a:pt x="49" y="141"/>
                      <a:pt x="84" y="144"/>
                      <a:pt x="110" y="126"/>
                    </a:cubicBezTo>
                    <a:cubicBezTo>
                      <a:pt x="136" y="153"/>
                      <a:pt x="136" y="153"/>
                      <a:pt x="136" y="153"/>
                    </a:cubicBezTo>
                    <a:cubicBezTo>
                      <a:pt x="141" y="158"/>
                      <a:pt x="149" y="158"/>
                      <a:pt x="154" y="153"/>
                    </a:cubicBezTo>
                    <a:cubicBezTo>
                      <a:pt x="158" y="148"/>
                      <a:pt x="158" y="141"/>
                      <a:pt x="154" y="136"/>
                    </a:cubicBezTo>
                    <a:cubicBezTo>
                      <a:pt x="127" y="109"/>
                      <a:pt x="127" y="109"/>
                      <a:pt x="127" y="109"/>
                    </a:cubicBezTo>
                    <a:cubicBezTo>
                      <a:pt x="144" y="84"/>
                      <a:pt x="142" y="48"/>
                      <a:pt x="119" y="25"/>
                    </a:cubicBezTo>
                    <a:close/>
                    <a:moveTo>
                      <a:pt x="102" y="101"/>
                    </a:moveTo>
                    <a:cubicBezTo>
                      <a:pt x="86" y="118"/>
                      <a:pt x="59" y="118"/>
                      <a:pt x="43" y="101"/>
                    </a:cubicBezTo>
                    <a:cubicBezTo>
                      <a:pt x="27" y="85"/>
                      <a:pt x="27" y="59"/>
                      <a:pt x="43" y="43"/>
                    </a:cubicBezTo>
                    <a:cubicBezTo>
                      <a:pt x="59" y="26"/>
                      <a:pt x="86" y="26"/>
                      <a:pt x="102" y="43"/>
                    </a:cubicBezTo>
                    <a:cubicBezTo>
                      <a:pt x="118" y="59"/>
                      <a:pt x="118" y="85"/>
                      <a:pt x="102" y="10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</p:grp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D4CF2200-5453-428C-BB11-B88222A873CB}"/>
              </a:ext>
            </a:extLst>
          </p:cNvPr>
          <p:cNvGrpSpPr/>
          <p:nvPr/>
        </p:nvGrpSpPr>
        <p:grpSpPr>
          <a:xfrm>
            <a:off x="622301" y="3309315"/>
            <a:ext cx="8685159" cy="1401688"/>
            <a:chOff x="622301" y="5342675"/>
            <a:chExt cx="8685159" cy="1401688"/>
          </a:xfrm>
        </p:grpSpPr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56E922F3-4D34-4A58-80EC-F9AAF339D0F3}"/>
                </a:ext>
              </a:extLst>
            </p:cNvPr>
            <p:cNvSpPr/>
            <p:nvPr/>
          </p:nvSpPr>
          <p:spPr>
            <a:xfrm>
              <a:off x="622301" y="5342675"/>
              <a:ext cx="8649072" cy="1401688"/>
            </a:xfrm>
            <a:prstGeom prst="rect">
              <a:avLst/>
            </a:prstGeom>
            <a:solidFill>
              <a:srgbClr val="F7F7F7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dist="38100" dir="2700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45" name="사각형: 둥근 모서리 44">
              <a:extLst>
                <a:ext uri="{FF2B5EF4-FFF2-40B4-BE49-F238E27FC236}">
                  <a16:creationId xmlns:a16="http://schemas.microsoft.com/office/drawing/2014/main" id="{64697C53-D8FF-4D77-B77A-A07230243D53}"/>
                </a:ext>
              </a:extLst>
            </p:cNvPr>
            <p:cNvSpPr/>
            <p:nvPr/>
          </p:nvSpPr>
          <p:spPr>
            <a:xfrm>
              <a:off x="622301" y="5342676"/>
              <a:ext cx="4664074" cy="305650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26000" tIns="0" rIns="0" bIns="0" rtlCol="0" anchor="ctr"/>
            <a:lstStyle/>
            <a:p>
              <a:r>
                <a:rPr lang="en-US" altLang="ko-KR" sz="1500" b="1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※ </a:t>
              </a:r>
              <a:r>
                <a:rPr lang="ko-KR" altLang="en-US" sz="1500" b="1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대법원 </a:t>
              </a:r>
              <a:r>
                <a:rPr lang="en-US" altLang="ko-KR" sz="1500" b="1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2018. 4. 12</a:t>
              </a:r>
              <a:r>
                <a:rPr lang="en-US" altLang="ko-KR" sz="1500" b="1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. </a:t>
              </a:r>
              <a:r>
                <a:rPr lang="ko-KR" altLang="en-US" sz="1500" b="1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선고</a:t>
              </a:r>
              <a:r>
                <a:rPr lang="ko-KR" altLang="en-US" sz="1500" b="1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 </a:t>
              </a:r>
              <a:r>
                <a:rPr lang="en-US" altLang="ko-KR" sz="1500" b="1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2017</a:t>
              </a:r>
              <a:r>
                <a:rPr lang="ko-KR" altLang="en-US" sz="1500" b="1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두</a:t>
              </a:r>
              <a:r>
                <a:rPr lang="en-US" altLang="ko-KR" sz="1500" b="1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74702</a:t>
              </a:r>
              <a:endParaRPr lang="ko-KR" altLang="en-US" sz="1500" b="1" dirty="0">
                <a:gradFill>
                  <a:gsLst>
                    <a:gs pos="100000">
                      <a:prstClr val="white"/>
                    </a:gs>
                    <a:gs pos="100000">
                      <a:srgbClr val="303B4A"/>
                    </a:gs>
                  </a:gsLst>
                  <a:lin ang="2700000" scaled="1"/>
                </a:gradFill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653428D-0555-4037-A9EE-258C374ACA29}"/>
                </a:ext>
              </a:extLst>
            </p:cNvPr>
            <p:cNvSpPr txBox="1"/>
            <p:nvPr/>
          </p:nvSpPr>
          <p:spPr>
            <a:xfrm>
              <a:off x="785896" y="5745243"/>
              <a:ext cx="8521564" cy="900246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i="0" u="none" strike="noStrike" kern="0" cap="none" spc="-13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법원이 성희롱 관련 소송의 심리를 할 때에는 그 사건이 발생한 맥락에서 성차별 문제를 이해하고 양성평등을 </a:t>
              </a: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실현할 수</a:t>
              </a:r>
              <a:endParaRPr kumimoji="0" lang="en-US" altLang="ko-KR" sz="1400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있도록 ‘성인지 </a:t>
              </a:r>
              <a:r>
                <a:rPr kumimoji="0" lang="ko-KR" altLang="en-US" sz="1400" i="0" u="none" strike="noStrike" kern="0" cap="none" spc="-120" normalizeH="0" noProof="0" dirty="0" err="1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감수성’을</a:t>
              </a:r>
              <a:r>
                <a:rPr kumimoji="0" lang="ko-KR" altLang="en-US" sz="14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잃지 않아야 한다</a:t>
              </a:r>
              <a:r>
                <a:rPr kumimoji="0" lang="en-US" altLang="ko-KR" sz="14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(</a:t>
              </a:r>
              <a:r>
                <a:rPr kumimoji="0" lang="ko-KR" altLang="en-US" sz="14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양성평등기본법 제</a:t>
              </a:r>
              <a:r>
                <a:rPr kumimoji="0" lang="en-US" altLang="ko-KR" sz="14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5</a:t>
              </a:r>
              <a:r>
                <a:rPr kumimoji="0" lang="ko-KR" altLang="en-US" sz="14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조 제</a:t>
              </a:r>
              <a:r>
                <a:rPr kumimoji="0" lang="en-US" altLang="ko-KR" sz="14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1</a:t>
              </a:r>
              <a:r>
                <a:rPr kumimoji="0" lang="ko-KR" altLang="en-US" sz="14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항</a:t>
              </a:r>
              <a:r>
                <a:rPr kumimoji="0" lang="en-US" altLang="ko-KR" sz="14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</a:t>
              </a:r>
              <a:r>
                <a:rPr kumimoji="0" lang="ko-KR" altLang="en-US" sz="14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참조</a:t>
              </a:r>
              <a:r>
                <a:rPr kumimoji="0" lang="en-US" altLang="ko-KR" sz="14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). </a:t>
              </a:r>
              <a:r>
                <a:rPr kumimoji="0" lang="ko-KR" altLang="en-US" sz="14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그리하여 우리</a:t>
              </a:r>
              <a:r>
                <a:rPr lang="en-US" altLang="ko-KR" sz="1400" kern="0" spc="-12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sz="14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사회의 가해자 중심적인</a:t>
              </a:r>
              <a:endParaRPr kumimoji="0" lang="en-US" altLang="ko-KR" sz="1400" i="0" u="none" strike="noStrike" kern="0" cap="none" spc="-12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i="0" u="none" strike="noStrike" kern="0" cap="none" spc="-11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문화와 인식</a:t>
              </a:r>
              <a:r>
                <a:rPr kumimoji="0" lang="en-US" altLang="ko-KR" sz="1400" i="0" u="none" strike="noStrike" kern="0" cap="none" spc="-11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400" i="0" u="none" strike="noStrike" kern="0" cap="none" spc="-11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구조 등으로 인하여 피해자가 성희롱</a:t>
              </a:r>
              <a:r>
                <a:rPr lang="en-US" altLang="ko-KR" sz="1400" kern="0" spc="-11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sz="1400" i="0" u="none" strike="noStrike" kern="0" cap="none" spc="-11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사실을 알리고 문제를 삼는 과정에서 오히려 부정적 반응이나 여론</a:t>
              </a:r>
              <a:r>
                <a:rPr kumimoji="0" lang="en-US" altLang="ko-KR" sz="1400" i="0" u="none" strike="noStrike" kern="0" cap="none" spc="-11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불이익한 처우 또는 그로 인한 정신적 피해 등에 노출되는 이른바</a:t>
              </a:r>
              <a:r>
                <a:rPr lang="en-US" altLang="ko-KR" sz="1400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‘</a:t>
              </a:r>
              <a:r>
                <a:rPr kumimoji="0" lang="en-US" altLang="ko-KR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2</a:t>
              </a: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차 </a:t>
              </a:r>
              <a:r>
                <a:rPr kumimoji="0" lang="ko-KR" altLang="en-US" sz="1400" i="0" u="none" strike="noStrike" kern="0" cap="none" spc="-100" normalizeH="0" noProof="0" dirty="0" err="1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피해’를</a:t>
              </a: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입을 수 있다는 점을 유념하여야 한다</a:t>
              </a:r>
              <a:r>
                <a:rPr kumimoji="0" lang="en-US" altLang="ko-KR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3993995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278" y="607258"/>
            <a:ext cx="7116372" cy="332399"/>
          </a:xfrm>
        </p:spPr>
        <p:txBody>
          <a:bodyPr/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Ⅲ.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직장 내 성희롱의</a:t>
            </a:r>
            <a:r>
              <a:rPr lang="en-US" altLang="ko-KR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판단 및 유형별 사례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78" y="380897"/>
            <a:ext cx="7116372" cy="138499"/>
          </a:xfrm>
        </p:spPr>
        <p:txBody>
          <a:bodyPr/>
          <a:lstStyle/>
          <a:p>
            <a:r>
              <a:rPr lang="ko-KR" altLang="en-US" dirty="0"/>
              <a:t>직장 내 성희롱 예방교육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235CA069-ADBA-4BFB-8D0B-0B9333D948AF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4798B5C5-F5D3-4899-9EDB-481A59E1B96C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23" name="그래픽 22">
              <a:extLst>
                <a:ext uri="{FF2B5EF4-FFF2-40B4-BE49-F238E27FC236}">
                  <a16:creationId xmlns:a16="http://schemas.microsoft.com/office/drawing/2014/main" id="{C31CC6B6-BDA6-45C0-8290-32F497778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9569AF-BBC9-4161-810F-278ADA802334}"/>
                </a:ext>
              </a:extLst>
            </p:cNvPr>
            <p:cNvSpPr txBox="1"/>
            <p:nvPr/>
          </p:nvSpPr>
          <p:spPr>
            <a:xfrm>
              <a:off x="1218333" y="1331455"/>
              <a:ext cx="4122924" cy="30777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000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성희롱의 성립요건 및 판단기준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044A3EF-8B8A-4D82-A9FB-D4FD438160B7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1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3C374646-CF6C-45B2-B388-0653A943A9A2}"/>
              </a:ext>
            </a:extLst>
          </p:cNvPr>
          <p:cNvGrpSpPr/>
          <p:nvPr/>
        </p:nvGrpSpPr>
        <p:grpSpPr>
          <a:xfrm>
            <a:off x="774833" y="2568341"/>
            <a:ext cx="7960097" cy="276999"/>
            <a:chOff x="774833" y="2619141"/>
            <a:chExt cx="7960097" cy="276999"/>
          </a:xfrm>
        </p:grpSpPr>
        <p:pic>
          <p:nvPicPr>
            <p:cNvPr id="18" name="그래픽 17">
              <a:extLst>
                <a:ext uri="{FF2B5EF4-FFF2-40B4-BE49-F238E27FC236}">
                  <a16:creationId xmlns:a16="http://schemas.microsoft.com/office/drawing/2014/main" id="{D13A6B61-70C8-413D-A683-C02A77879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74833" y="2693704"/>
              <a:ext cx="138994" cy="13899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93BF290-4DE6-4651-9AD8-D3BF0742C58F}"/>
                </a:ext>
              </a:extLst>
            </p:cNvPr>
            <p:cNvSpPr txBox="1"/>
            <p:nvPr/>
          </p:nvSpPr>
          <p:spPr>
            <a:xfrm>
              <a:off x="976396" y="2619141"/>
              <a:ext cx="7758534" cy="276999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성적 요구에 불응한 것을 이유로 채용 또는 근로조건을 불리하게 하는 경우를 의미</a:t>
              </a: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6CF31AA4-3FEA-4C3D-B96A-F07699DE5458}"/>
              </a:ext>
            </a:extLst>
          </p:cNvPr>
          <p:cNvGrpSpPr/>
          <p:nvPr/>
        </p:nvGrpSpPr>
        <p:grpSpPr>
          <a:xfrm>
            <a:off x="503948" y="1927948"/>
            <a:ext cx="8767423" cy="422110"/>
            <a:chOff x="693902" y="2001050"/>
            <a:chExt cx="8767423" cy="422110"/>
          </a:xfrm>
        </p:grpSpPr>
        <p:sp>
          <p:nvSpPr>
            <p:cNvPr id="34" name="사각형: 둥근 위쪽 모서리 33">
              <a:extLst>
                <a:ext uri="{FF2B5EF4-FFF2-40B4-BE49-F238E27FC236}">
                  <a16:creationId xmlns:a16="http://schemas.microsoft.com/office/drawing/2014/main" id="{2762E9E6-D8BC-45FE-8401-738D2B15ECB1}"/>
                </a:ext>
              </a:extLst>
            </p:cNvPr>
            <p:cNvSpPr/>
            <p:nvPr/>
          </p:nvSpPr>
          <p:spPr>
            <a:xfrm rot="16200000">
              <a:off x="4866559" y="-2171607"/>
              <a:ext cx="422110" cy="8767423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69000">
                  <a:srgbClr val="E5F1F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73C0AC3-3E99-4898-AAC5-E6EADC2CC318}"/>
                </a:ext>
              </a:extLst>
            </p:cNvPr>
            <p:cNvSpPr txBox="1"/>
            <p:nvPr/>
          </p:nvSpPr>
          <p:spPr>
            <a:xfrm>
              <a:off x="1151761" y="2058217"/>
              <a:ext cx="2731517" cy="307777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1200" cap="none" spc="-20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064BBA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근로조건 등 고용상 불이익</a:t>
              </a:r>
            </a:p>
          </p:txBody>
        </p:sp>
        <p:grpSp>
          <p:nvGrpSpPr>
            <p:cNvPr id="36" name="그룹 35">
              <a:extLst>
                <a:ext uri="{FF2B5EF4-FFF2-40B4-BE49-F238E27FC236}">
                  <a16:creationId xmlns:a16="http://schemas.microsoft.com/office/drawing/2014/main" id="{51A55B3E-6A92-426F-9E24-7F936C75C821}"/>
                </a:ext>
              </a:extLst>
            </p:cNvPr>
            <p:cNvGrpSpPr/>
            <p:nvPr/>
          </p:nvGrpSpPr>
          <p:grpSpPr>
            <a:xfrm>
              <a:off x="729932" y="2035969"/>
              <a:ext cx="352272" cy="352272"/>
              <a:chOff x="729932" y="2035969"/>
              <a:chExt cx="352272" cy="352272"/>
            </a:xfrm>
          </p:grpSpPr>
          <p:sp>
            <p:nvSpPr>
              <p:cNvPr id="37" name="타원 36">
                <a:extLst>
                  <a:ext uri="{FF2B5EF4-FFF2-40B4-BE49-F238E27FC236}">
                    <a16:creationId xmlns:a16="http://schemas.microsoft.com/office/drawing/2014/main" id="{7ED20679-5D36-421A-9EE2-1DA27A9D9184}"/>
                  </a:ext>
                </a:extLst>
              </p:cNvPr>
              <p:cNvSpPr/>
              <p:nvPr/>
            </p:nvSpPr>
            <p:spPr>
              <a:xfrm>
                <a:off x="729932" y="2035969"/>
                <a:ext cx="352272" cy="352272"/>
              </a:xfrm>
              <a:prstGeom prst="ellipse">
                <a:avLst/>
              </a:prstGeom>
              <a:solidFill>
                <a:srgbClr val="224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13F4434B-D405-4251-BAA7-EAD40570D19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6773" y="2123044"/>
                <a:ext cx="178590" cy="178124"/>
              </a:xfrm>
              <a:custGeom>
                <a:avLst/>
                <a:gdLst>
                  <a:gd name="T0" fmla="*/ 119 w 158"/>
                  <a:gd name="T1" fmla="*/ 25 h 158"/>
                  <a:gd name="T2" fmla="*/ 26 w 158"/>
                  <a:gd name="T3" fmla="*/ 25 h 158"/>
                  <a:gd name="T4" fmla="*/ 26 w 158"/>
                  <a:gd name="T5" fmla="*/ 119 h 158"/>
                  <a:gd name="T6" fmla="*/ 110 w 158"/>
                  <a:gd name="T7" fmla="*/ 126 h 158"/>
                  <a:gd name="T8" fmla="*/ 136 w 158"/>
                  <a:gd name="T9" fmla="*/ 153 h 158"/>
                  <a:gd name="T10" fmla="*/ 154 w 158"/>
                  <a:gd name="T11" fmla="*/ 153 h 158"/>
                  <a:gd name="T12" fmla="*/ 154 w 158"/>
                  <a:gd name="T13" fmla="*/ 136 h 158"/>
                  <a:gd name="T14" fmla="*/ 127 w 158"/>
                  <a:gd name="T15" fmla="*/ 109 h 158"/>
                  <a:gd name="T16" fmla="*/ 119 w 158"/>
                  <a:gd name="T17" fmla="*/ 25 h 158"/>
                  <a:gd name="T18" fmla="*/ 102 w 158"/>
                  <a:gd name="T19" fmla="*/ 101 h 158"/>
                  <a:gd name="T20" fmla="*/ 43 w 158"/>
                  <a:gd name="T21" fmla="*/ 101 h 158"/>
                  <a:gd name="T22" fmla="*/ 43 w 158"/>
                  <a:gd name="T23" fmla="*/ 43 h 158"/>
                  <a:gd name="T24" fmla="*/ 102 w 158"/>
                  <a:gd name="T25" fmla="*/ 43 h 158"/>
                  <a:gd name="T26" fmla="*/ 102 w 158"/>
                  <a:gd name="T27" fmla="*/ 101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8" h="158">
                    <a:moveTo>
                      <a:pt x="119" y="25"/>
                    </a:moveTo>
                    <a:cubicBezTo>
                      <a:pt x="93" y="0"/>
                      <a:pt x="51" y="0"/>
                      <a:pt x="26" y="25"/>
                    </a:cubicBezTo>
                    <a:cubicBezTo>
                      <a:pt x="0" y="51"/>
                      <a:pt x="0" y="93"/>
                      <a:pt x="26" y="119"/>
                    </a:cubicBezTo>
                    <a:cubicBezTo>
                      <a:pt x="49" y="141"/>
                      <a:pt x="84" y="144"/>
                      <a:pt x="110" y="126"/>
                    </a:cubicBezTo>
                    <a:cubicBezTo>
                      <a:pt x="136" y="153"/>
                      <a:pt x="136" y="153"/>
                      <a:pt x="136" y="153"/>
                    </a:cubicBezTo>
                    <a:cubicBezTo>
                      <a:pt x="141" y="158"/>
                      <a:pt x="149" y="158"/>
                      <a:pt x="154" y="153"/>
                    </a:cubicBezTo>
                    <a:cubicBezTo>
                      <a:pt x="158" y="148"/>
                      <a:pt x="158" y="141"/>
                      <a:pt x="154" y="136"/>
                    </a:cubicBezTo>
                    <a:cubicBezTo>
                      <a:pt x="127" y="109"/>
                      <a:pt x="127" y="109"/>
                      <a:pt x="127" y="109"/>
                    </a:cubicBezTo>
                    <a:cubicBezTo>
                      <a:pt x="144" y="84"/>
                      <a:pt x="142" y="48"/>
                      <a:pt x="119" y="25"/>
                    </a:cubicBezTo>
                    <a:close/>
                    <a:moveTo>
                      <a:pt x="102" y="101"/>
                    </a:moveTo>
                    <a:cubicBezTo>
                      <a:pt x="86" y="118"/>
                      <a:pt x="59" y="118"/>
                      <a:pt x="43" y="101"/>
                    </a:cubicBezTo>
                    <a:cubicBezTo>
                      <a:pt x="27" y="85"/>
                      <a:pt x="27" y="59"/>
                      <a:pt x="43" y="43"/>
                    </a:cubicBezTo>
                    <a:cubicBezTo>
                      <a:pt x="59" y="26"/>
                      <a:pt x="86" y="26"/>
                      <a:pt x="102" y="43"/>
                    </a:cubicBezTo>
                    <a:cubicBezTo>
                      <a:pt x="118" y="59"/>
                      <a:pt x="118" y="85"/>
                      <a:pt x="102" y="10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</p:grp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696B9FD9-42F7-43BD-BEF1-7E0016CBDA73}"/>
              </a:ext>
            </a:extLst>
          </p:cNvPr>
          <p:cNvGrpSpPr/>
          <p:nvPr/>
        </p:nvGrpSpPr>
        <p:grpSpPr>
          <a:xfrm>
            <a:off x="774833" y="3191938"/>
            <a:ext cx="8498706" cy="1223412"/>
            <a:chOff x="774833" y="2619141"/>
            <a:chExt cx="8498706" cy="1223412"/>
          </a:xfrm>
        </p:grpSpPr>
        <p:pic>
          <p:nvPicPr>
            <p:cNvPr id="40" name="그래픽 39">
              <a:extLst>
                <a:ext uri="{FF2B5EF4-FFF2-40B4-BE49-F238E27FC236}">
                  <a16:creationId xmlns:a16="http://schemas.microsoft.com/office/drawing/2014/main" id="{6560F150-8D36-46CE-BD5B-E8E65FAA6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74833" y="2693704"/>
              <a:ext cx="138994" cy="138994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A65ACB1-7723-4A18-95A7-8ECCB4421B6B}"/>
                </a:ext>
              </a:extLst>
            </p:cNvPr>
            <p:cNvSpPr txBox="1"/>
            <p:nvPr/>
          </p:nvSpPr>
          <p:spPr>
            <a:xfrm>
              <a:off x="976396" y="2619141"/>
              <a:ext cx="8297143" cy="1223412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채용탈락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감봉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승진탈락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징계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강등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전직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정직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휴직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해고 등과 같이 고용상 불이익은</a:t>
              </a:r>
              <a:endParaRPr kumimoji="0" lang="en-US" altLang="ko-KR" b="1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물론 임금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근로시간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휴게시간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상여금이나 제수당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휴일</a:t>
              </a:r>
              <a:r>
                <a:rPr lang="ko-KR" altLang="en-US" b="1" kern="0" spc="-100" dirty="0" err="1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ㆍ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휴가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직무배제나 직무재배치</a:t>
              </a:r>
              <a:endParaRPr kumimoji="0" lang="en-US" altLang="ko-KR" b="1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또는 업무 과다부여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교육훈련 기회 제한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복리후생이나 안전에 관한 사항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인사평가 등 근로조건상 불이익까지 포함</a:t>
              </a:r>
            </a:p>
          </p:txBody>
        </p:sp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B75E7843-9A24-416C-8A10-0CD3E096275B}"/>
              </a:ext>
            </a:extLst>
          </p:cNvPr>
          <p:cNvGrpSpPr/>
          <p:nvPr/>
        </p:nvGrpSpPr>
        <p:grpSpPr>
          <a:xfrm>
            <a:off x="774833" y="4761948"/>
            <a:ext cx="6603316" cy="907941"/>
            <a:chOff x="774833" y="2619141"/>
            <a:chExt cx="6603316" cy="907941"/>
          </a:xfrm>
        </p:grpSpPr>
        <p:pic>
          <p:nvPicPr>
            <p:cNvPr id="43" name="그래픽 42">
              <a:extLst>
                <a:ext uri="{FF2B5EF4-FFF2-40B4-BE49-F238E27FC236}">
                  <a16:creationId xmlns:a16="http://schemas.microsoft.com/office/drawing/2014/main" id="{778EA769-E64A-4B7B-A0A1-3EA4ED105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74833" y="2693704"/>
              <a:ext cx="138994" cy="138994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64FBB72-2EA8-4C98-A3B9-CBDA2BE3DB7D}"/>
                </a:ext>
              </a:extLst>
            </p:cNvPr>
            <p:cNvSpPr txBox="1"/>
            <p:nvPr/>
          </p:nvSpPr>
          <p:spPr>
            <a:xfrm>
              <a:off x="976396" y="2619141"/>
              <a:ext cx="6401753" cy="907941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성적 굴욕감 또는 혐오감을 느끼게 하는 것이 ‘</a:t>
              </a:r>
              <a:r>
                <a:rPr kumimoji="0" lang="ko-KR" altLang="en-US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srgbClr val="007EF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환경형 </a:t>
              </a:r>
              <a:r>
                <a:rPr kumimoji="0" lang="ko-KR" altLang="en-US" b="1" i="0" u="none" strike="noStrike" kern="0" cap="none" spc="-120" normalizeH="0" noProof="0" dirty="0" err="1">
                  <a:ln>
                    <a:noFill/>
                  </a:ln>
                  <a:gradFill>
                    <a:gsLst>
                      <a:gs pos="100000">
                        <a:srgbClr val="007EF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성희롱</a:t>
              </a:r>
              <a:r>
                <a:rPr kumimoji="0" lang="ko-KR" altLang="en-US" b="1" i="0" u="none" strike="noStrike" kern="0" cap="none" spc="-120" normalizeH="0" noProof="0" dirty="0" err="1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’이라면</a:t>
              </a:r>
              <a:r>
                <a:rPr kumimoji="0" lang="en-US" altLang="ko-KR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근로조건 및 고용에서</a:t>
              </a:r>
              <a:r>
                <a:rPr lang="en-US" altLang="ko-KR" b="1" kern="0" spc="-12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불이익을 주는 것은 ‘</a:t>
              </a:r>
              <a:r>
                <a:rPr lang="ko-KR" altLang="en-US" b="1" kern="0" spc="-120" dirty="0">
                  <a:gradFill>
                    <a:gsLst>
                      <a:gs pos="100000">
                        <a:srgbClr val="007EF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조건형 성희롱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’이라고</a:t>
              </a:r>
              <a:endParaRPr kumimoji="0" lang="en-US" altLang="ko-KR" b="1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볼 수 있음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20D97A61-D3AE-4145-86F7-4BA814B579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r="25283"/>
          <a:stretch/>
        </p:blipFill>
        <p:spPr>
          <a:xfrm>
            <a:off x="7942944" y="4223790"/>
            <a:ext cx="1963056" cy="254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9907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A43D58C6-ED79-46D2-A08D-C227DC229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4280" y="3258894"/>
            <a:ext cx="1864620" cy="1595207"/>
          </a:xfrm>
          <a:prstGeom prst="rect">
            <a:avLst/>
          </a:prstGeom>
        </p:spPr>
      </p:pic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278" y="607258"/>
            <a:ext cx="7116372" cy="332399"/>
          </a:xfrm>
        </p:spPr>
        <p:txBody>
          <a:bodyPr/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Ⅲ.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직장 내 성희롱의</a:t>
            </a:r>
            <a:r>
              <a:rPr lang="en-US" altLang="ko-KR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판단 및 유형별 사례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78" y="380897"/>
            <a:ext cx="7116372" cy="138499"/>
          </a:xfrm>
        </p:spPr>
        <p:txBody>
          <a:bodyPr/>
          <a:lstStyle/>
          <a:p>
            <a:r>
              <a:rPr lang="ko-KR" altLang="en-US" dirty="0"/>
              <a:t>직장 내 성희롱 예방교육</a:t>
            </a: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210DBF29-22C4-48FE-9F96-B935CEA23938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25" name="사각형: 둥근 모서리 24">
              <a:extLst>
                <a:ext uri="{FF2B5EF4-FFF2-40B4-BE49-F238E27FC236}">
                  <a16:creationId xmlns:a16="http://schemas.microsoft.com/office/drawing/2014/main" id="{E3F3DC4A-6DA0-491E-B543-41D9F3645D3E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26" name="그래픽 25">
              <a:extLst>
                <a:ext uri="{FF2B5EF4-FFF2-40B4-BE49-F238E27FC236}">
                  <a16:creationId xmlns:a16="http://schemas.microsoft.com/office/drawing/2014/main" id="{5524CF72-F793-4910-9B5A-330A450A8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9EF404D-7B7D-4FF9-89E7-3B65E160889C}"/>
                </a:ext>
              </a:extLst>
            </p:cNvPr>
            <p:cNvSpPr txBox="1"/>
            <p:nvPr/>
          </p:nvSpPr>
          <p:spPr>
            <a:xfrm>
              <a:off x="1218333" y="1331455"/>
              <a:ext cx="4122924" cy="30777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성희롱의 성립요건 및 판단기준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BE82635-EE68-49EB-BA2C-116177AFEC75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1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8829DEA8-C48B-412F-8566-4CFD5C4E5B72}"/>
              </a:ext>
            </a:extLst>
          </p:cNvPr>
          <p:cNvGrpSpPr/>
          <p:nvPr/>
        </p:nvGrpSpPr>
        <p:grpSpPr>
          <a:xfrm>
            <a:off x="774833" y="2454041"/>
            <a:ext cx="8747172" cy="2290371"/>
            <a:chOff x="774833" y="2619141"/>
            <a:chExt cx="8747172" cy="2290371"/>
          </a:xfrm>
        </p:grpSpPr>
        <p:pic>
          <p:nvPicPr>
            <p:cNvPr id="22" name="그래픽 21">
              <a:extLst>
                <a:ext uri="{FF2B5EF4-FFF2-40B4-BE49-F238E27FC236}">
                  <a16:creationId xmlns:a16="http://schemas.microsoft.com/office/drawing/2014/main" id="{74323BDA-BB29-49A5-85E8-7834C7246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74833" y="2693704"/>
              <a:ext cx="138994" cy="13899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7FA93E9-5F26-4C7B-8C58-567D6C83E2A1}"/>
                </a:ext>
              </a:extLst>
            </p:cNvPr>
            <p:cNvSpPr txBox="1"/>
            <p:nvPr/>
          </p:nvSpPr>
          <p:spPr>
            <a:xfrm>
              <a:off x="976396" y="2619141"/>
              <a:ext cx="8545609" cy="2290371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직장 내 성희롱의 </a:t>
              </a:r>
              <a:r>
                <a:rPr kumimoji="0" lang="en-US" altLang="ko-KR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2</a:t>
              </a:r>
              <a:r>
                <a:rPr kumimoji="0" lang="ko-KR" altLang="en-US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차 피해란 사건이 일어난 이 후에 관계된 사람</a:t>
              </a:r>
              <a:r>
                <a:rPr kumimoji="0" lang="en-US" altLang="ko-KR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언론</a:t>
              </a:r>
              <a:r>
                <a:rPr kumimoji="0" lang="en-US" altLang="ko-KR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기관 등의 소문이나</a:t>
              </a:r>
              <a:endParaRPr kumimoji="0" lang="en-US" altLang="ko-KR" b="1" i="0" u="none" strike="noStrike" kern="0" cap="none" spc="-12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피해자에 대한 부정적인 반응에 의해서 피해자가 정신적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사회적 피해를 받는 것으로 볼</a:t>
              </a:r>
              <a:endParaRPr kumimoji="0" lang="en-US" altLang="ko-KR" b="1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수 있음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b="1" i="0" u="none" strike="noStrike" kern="0" cap="none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Ex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)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예시유형</a:t>
              </a:r>
              <a:r>
                <a:rPr kumimoji="0" lang="ko-KR" altLang="en-US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</a:t>
              </a:r>
              <a:r>
                <a:rPr kumimoji="0" lang="en-US" altLang="ko-KR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: </a:t>
              </a:r>
              <a:r>
                <a:rPr kumimoji="0" lang="ko-KR" altLang="en-US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피해자에 대한 비난</a:t>
              </a:r>
              <a:r>
                <a:rPr kumimoji="0" lang="en-US" altLang="ko-KR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집단 괴롭힘</a:t>
              </a:r>
              <a:r>
                <a:rPr kumimoji="0" lang="en-US" altLang="ko-KR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폭언</a:t>
              </a:r>
              <a:r>
                <a:rPr kumimoji="0" lang="en-US" altLang="ko-KR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직장 내 성희롱의</a:t>
              </a:r>
              <a:endParaRPr kumimoji="0" lang="en-US" altLang="ko-KR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R="0" lvl="0" indent="137160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재발</a:t>
              </a:r>
              <a:r>
                <a:rPr kumimoji="0" lang="en-US" altLang="ko-KR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업무상 보복</a:t>
              </a:r>
              <a:r>
                <a:rPr kumimoji="0" lang="en-US" altLang="ko-KR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피해자에 대한 소문내기 등 </a:t>
              </a:r>
              <a:endParaRPr kumimoji="0" lang="en-US" altLang="ko-KR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0" cap="none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Ex</a:t>
              </a:r>
              <a:r>
                <a:rPr kumimoji="0" lang="en-US" altLang="ko-KR" sz="18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) </a:t>
              </a:r>
              <a:r>
                <a:rPr kumimoji="0" lang="ko-KR" altLang="en-US" sz="18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직장 내 성희롱 </a:t>
              </a:r>
              <a:r>
                <a:rPr kumimoji="0" lang="en-US" altLang="ko-KR" sz="18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2</a:t>
              </a:r>
              <a:r>
                <a:rPr kumimoji="0" lang="ko-KR" altLang="en-US" sz="18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차 가해 인정 사례</a:t>
              </a:r>
              <a:endParaRPr kumimoji="0" lang="en-US" altLang="ko-KR" b="1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69D11D82-6120-4782-9E39-5EABE0987C18}"/>
              </a:ext>
            </a:extLst>
          </p:cNvPr>
          <p:cNvGrpSpPr/>
          <p:nvPr/>
        </p:nvGrpSpPr>
        <p:grpSpPr>
          <a:xfrm>
            <a:off x="503948" y="1889848"/>
            <a:ext cx="8767423" cy="422110"/>
            <a:chOff x="693902" y="2001050"/>
            <a:chExt cx="8767423" cy="422110"/>
          </a:xfrm>
        </p:grpSpPr>
        <p:sp>
          <p:nvSpPr>
            <p:cNvPr id="32" name="사각형: 둥근 위쪽 모서리 31">
              <a:extLst>
                <a:ext uri="{FF2B5EF4-FFF2-40B4-BE49-F238E27FC236}">
                  <a16:creationId xmlns:a16="http://schemas.microsoft.com/office/drawing/2014/main" id="{84CB755F-15DA-4EFB-AD5B-EAB822060396}"/>
                </a:ext>
              </a:extLst>
            </p:cNvPr>
            <p:cNvSpPr/>
            <p:nvPr/>
          </p:nvSpPr>
          <p:spPr>
            <a:xfrm rot="16200000">
              <a:off x="4866559" y="-2171607"/>
              <a:ext cx="422110" cy="8767423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69000">
                  <a:srgbClr val="E5F1F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8AF2489-CCE1-4ADA-8508-878F3BCF64F2}"/>
                </a:ext>
              </a:extLst>
            </p:cNvPr>
            <p:cNvSpPr txBox="1"/>
            <p:nvPr/>
          </p:nvSpPr>
          <p:spPr>
            <a:xfrm>
              <a:off x="1151761" y="2058217"/>
              <a:ext cx="880049" cy="307777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-20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064BBA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2</a:t>
              </a:r>
              <a:r>
                <a:rPr kumimoji="0" lang="ko-KR" altLang="en-US" sz="2000" b="1" i="0" u="none" strike="noStrike" kern="1200" cap="none" spc="-20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064BBA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차 가해</a:t>
              </a:r>
            </a:p>
          </p:txBody>
        </p:sp>
        <p:grpSp>
          <p:nvGrpSpPr>
            <p:cNvPr id="36" name="그룹 35">
              <a:extLst>
                <a:ext uri="{FF2B5EF4-FFF2-40B4-BE49-F238E27FC236}">
                  <a16:creationId xmlns:a16="http://schemas.microsoft.com/office/drawing/2014/main" id="{78FCA712-EDFB-484F-BBD9-08BD27FE0C4C}"/>
                </a:ext>
              </a:extLst>
            </p:cNvPr>
            <p:cNvGrpSpPr/>
            <p:nvPr/>
          </p:nvGrpSpPr>
          <p:grpSpPr>
            <a:xfrm>
              <a:off x="729932" y="2035969"/>
              <a:ext cx="352272" cy="352272"/>
              <a:chOff x="729932" y="2035969"/>
              <a:chExt cx="352272" cy="352272"/>
            </a:xfrm>
          </p:grpSpPr>
          <p:sp>
            <p:nvSpPr>
              <p:cNvPr id="37" name="타원 36">
                <a:extLst>
                  <a:ext uri="{FF2B5EF4-FFF2-40B4-BE49-F238E27FC236}">
                    <a16:creationId xmlns:a16="http://schemas.microsoft.com/office/drawing/2014/main" id="{A481BA06-9FFD-460A-A3A9-DC027EE16071}"/>
                  </a:ext>
                </a:extLst>
              </p:cNvPr>
              <p:cNvSpPr/>
              <p:nvPr/>
            </p:nvSpPr>
            <p:spPr>
              <a:xfrm>
                <a:off x="729932" y="2035969"/>
                <a:ext cx="352272" cy="352272"/>
              </a:xfrm>
              <a:prstGeom prst="ellipse">
                <a:avLst/>
              </a:prstGeom>
              <a:solidFill>
                <a:srgbClr val="224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8DFAB6DA-BDC8-42FC-9C46-02A8D0D4634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6773" y="2123044"/>
                <a:ext cx="178590" cy="178124"/>
              </a:xfrm>
              <a:custGeom>
                <a:avLst/>
                <a:gdLst>
                  <a:gd name="T0" fmla="*/ 119 w 158"/>
                  <a:gd name="T1" fmla="*/ 25 h 158"/>
                  <a:gd name="T2" fmla="*/ 26 w 158"/>
                  <a:gd name="T3" fmla="*/ 25 h 158"/>
                  <a:gd name="T4" fmla="*/ 26 w 158"/>
                  <a:gd name="T5" fmla="*/ 119 h 158"/>
                  <a:gd name="T6" fmla="*/ 110 w 158"/>
                  <a:gd name="T7" fmla="*/ 126 h 158"/>
                  <a:gd name="T8" fmla="*/ 136 w 158"/>
                  <a:gd name="T9" fmla="*/ 153 h 158"/>
                  <a:gd name="T10" fmla="*/ 154 w 158"/>
                  <a:gd name="T11" fmla="*/ 153 h 158"/>
                  <a:gd name="T12" fmla="*/ 154 w 158"/>
                  <a:gd name="T13" fmla="*/ 136 h 158"/>
                  <a:gd name="T14" fmla="*/ 127 w 158"/>
                  <a:gd name="T15" fmla="*/ 109 h 158"/>
                  <a:gd name="T16" fmla="*/ 119 w 158"/>
                  <a:gd name="T17" fmla="*/ 25 h 158"/>
                  <a:gd name="T18" fmla="*/ 102 w 158"/>
                  <a:gd name="T19" fmla="*/ 101 h 158"/>
                  <a:gd name="T20" fmla="*/ 43 w 158"/>
                  <a:gd name="T21" fmla="*/ 101 h 158"/>
                  <a:gd name="T22" fmla="*/ 43 w 158"/>
                  <a:gd name="T23" fmla="*/ 43 h 158"/>
                  <a:gd name="T24" fmla="*/ 102 w 158"/>
                  <a:gd name="T25" fmla="*/ 43 h 158"/>
                  <a:gd name="T26" fmla="*/ 102 w 158"/>
                  <a:gd name="T27" fmla="*/ 101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8" h="158">
                    <a:moveTo>
                      <a:pt x="119" y="25"/>
                    </a:moveTo>
                    <a:cubicBezTo>
                      <a:pt x="93" y="0"/>
                      <a:pt x="51" y="0"/>
                      <a:pt x="26" y="25"/>
                    </a:cubicBezTo>
                    <a:cubicBezTo>
                      <a:pt x="0" y="51"/>
                      <a:pt x="0" y="93"/>
                      <a:pt x="26" y="119"/>
                    </a:cubicBezTo>
                    <a:cubicBezTo>
                      <a:pt x="49" y="141"/>
                      <a:pt x="84" y="144"/>
                      <a:pt x="110" y="126"/>
                    </a:cubicBezTo>
                    <a:cubicBezTo>
                      <a:pt x="136" y="153"/>
                      <a:pt x="136" y="153"/>
                      <a:pt x="136" y="153"/>
                    </a:cubicBezTo>
                    <a:cubicBezTo>
                      <a:pt x="141" y="158"/>
                      <a:pt x="149" y="158"/>
                      <a:pt x="154" y="153"/>
                    </a:cubicBezTo>
                    <a:cubicBezTo>
                      <a:pt x="158" y="148"/>
                      <a:pt x="158" y="141"/>
                      <a:pt x="154" y="136"/>
                    </a:cubicBezTo>
                    <a:cubicBezTo>
                      <a:pt x="127" y="109"/>
                      <a:pt x="127" y="109"/>
                      <a:pt x="127" y="109"/>
                    </a:cubicBezTo>
                    <a:cubicBezTo>
                      <a:pt x="144" y="84"/>
                      <a:pt x="142" y="48"/>
                      <a:pt x="119" y="25"/>
                    </a:cubicBezTo>
                    <a:close/>
                    <a:moveTo>
                      <a:pt x="102" y="101"/>
                    </a:moveTo>
                    <a:cubicBezTo>
                      <a:pt x="86" y="118"/>
                      <a:pt x="59" y="118"/>
                      <a:pt x="43" y="101"/>
                    </a:cubicBezTo>
                    <a:cubicBezTo>
                      <a:pt x="27" y="85"/>
                      <a:pt x="27" y="59"/>
                      <a:pt x="43" y="43"/>
                    </a:cubicBezTo>
                    <a:cubicBezTo>
                      <a:pt x="59" y="26"/>
                      <a:pt x="86" y="26"/>
                      <a:pt x="102" y="43"/>
                    </a:cubicBezTo>
                    <a:cubicBezTo>
                      <a:pt x="118" y="59"/>
                      <a:pt x="118" y="85"/>
                      <a:pt x="102" y="10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</p:grp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0493A6D9-ED8E-4764-B61E-43F36B6627D0}"/>
              </a:ext>
            </a:extLst>
          </p:cNvPr>
          <p:cNvGrpSpPr/>
          <p:nvPr/>
        </p:nvGrpSpPr>
        <p:grpSpPr>
          <a:xfrm>
            <a:off x="976395" y="4809231"/>
            <a:ext cx="8412080" cy="1543943"/>
            <a:chOff x="622300" y="5342674"/>
            <a:chExt cx="8412080" cy="1543943"/>
          </a:xfrm>
        </p:grpSpPr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4F220783-D6EF-4FBE-B736-A2BF82B03080}"/>
                </a:ext>
              </a:extLst>
            </p:cNvPr>
            <p:cNvSpPr/>
            <p:nvPr/>
          </p:nvSpPr>
          <p:spPr>
            <a:xfrm>
              <a:off x="622301" y="5342674"/>
              <a:ext cx="8412079" cy="1543943"/>
            </a:xfrm>
            <a:prstGeom prst="rect">
              <a:avLst/>
            </a:prstGeom>
            <a:solidFill>
              <a:srgbClr val="F7F7F7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dist="38100" dir="2700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49" name="사각형: 둥근 모서리 48">
              <a:extLst>
                <a:ext uri="{FF2B5EF4-FFF2-40B4-BE49-F238E27FC236}">
                  <a16:creationId xmlns:a16="http://schemas.microsoft.com/office/drawing/2014/main" id="{22EAED3A-8A34-43C3-B537-04E5AFFC974D}"/>
                </a:ext>
              </a:extLst>
            </p:cNvPr>
            <p:cNvSpPr/>
            <p:nvPr/>
          </p:nvSpPr>
          <p:spPr>
            <a:xfrm>
              <a:off x="622300" y="5342676"/>
              <a:ext cx="4725157" cy="27394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26000" tIns="0" rIns="0" bIns="0" rtlCol="0" anchor="ctr"/>
            <a:lstStyle/>
            <a:p>
              <a:r>
                <a:rPr lang="en-US" altLang="ko-KR" sz="1500" b="1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※ </a:t>
              </a:r>
              <a:r>
                <a:rPr lang="ko-KR" altLang="en-US" sz="1500" b="1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서울행정법원 </a:t>
              </a:r>
              <a:r>
                <a:rPr lang="en-US" altLang="ko-KR" sz="1500" b="1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2022. 4. 29. </a:t>
              </a:r>
              <a:r>
                <a:rPr lang="ko-KR" altLang="en-US" sz="1500" b="1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선고 </a:t>
              </a:r>
              <a:r>
                <a:rPr lang="en-US" altLang="ko-KR" sz="1500" b="1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2021</a:t>
              </a:r>
              <a:r>
                <a:rPr lang="ko-KR" altLang="en-US" sz="1500" b="1" spc="-100" dirty="0" err="1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구합</a:t>
              </a:r>
              <a:r>
                <a:rPr lang="en-US" altLang="ko-KR" sz="1500" b="1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51904</a:t>
              </a:r>
              <a:r>
                <a:rPr lang="en-US" altLang="ko-KR" sz="1500" b="1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 </a:t>
              </a:r>
              <a:r>
                <a:rPr lang="ko-KR" altLang="en-US" sz="1500" b="1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판결</a:t>
              </a:r>
              <a:endParaRPr lang="ko-KR" altLang="en-US" sz="1500" b="1" dirty="0">
                <a:gradFill>
                  <a:gsLst>
                    <a:gs pos="100000">
                      <a:prstClr val="white"/>
                    </a:gs>
                    <a:gs pos="100000">
                      <a:srgbClr val="303B4A"/>
                    </a:gs>
                  </a:gsLst>
                  <a:lin ang="2700000" scaled="1"/>
                </a:gradFill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32E876E-DC16-43F0-BFC3-F79CFCC2A114}"/>
                </a:ext>
              </a:extLst>
            </p:cNvPr>
            <p:cNvSpPr txBox="1"/>
            <p:nvPr/>
          </p:nvSpPr>
          <p:spPr>
            <a:xfrm>
              <a:off x="785896" y="5694443"/>
              <a:ext cx="8103822" cy="1128514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변론 전체의 취지에 의하면 참가인이 신고인들에게 </a:t>
              </a:r>
              <a:r>
                <a:rPr kumimoji="0" lang="en-US" altLang="ko-KR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4</a:t>
              </a: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차례 전화를 걸어 ‘가해자를 용서해야 한다’</a:t>
              </a:r>
              <a:r>
                <a:rPr kumimoji="0" lang="en-US" altLang="ko-KR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‘</a:t>
              </a: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징계를 받으면</a:t>
              </a:r>
              <a:endParaRPr kumimoji="0" lang="en-US" altLang="ko-KR" sz="1400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서로가 서로에 대해서 불편하다’</a:t>
              </a:r>
              <a:r>
                <a:rPr kumimoji="0" lang="en-US" altLang="ko-KR" sz="14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‘</a:t>
              </a:r>
              <a:r>
                <a:rPr kumimoji="0" lang="ko-KR" altLang="en-US" sz="14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민형사상 소송 같은 것을 서로 하지 </a:t>
              </a:r>
              <a:r>
                <a:rPr kumimoji="0" lang="ko-KR" altLang="en-US" sz="1400" i="0" u="none" strike="noStrike" kern="0" cap="none" spc="-120" normalizeH="0" noProof="0" dirty="0" err="1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않는다’는</a:t>
              </a:r>
              <a:r>
                <a:rPr kumimoji="0" lang="ko-KR" altLang="en-US" sz="14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등의 말을 한 사실이 인정된다</a:t>
              </a:r>
              <a:r>
                <a:rPr kumimoji="0" lang="en-US" altLang="ko-KR" sz="14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 </a:t>
              </a:r>
              <a:r>
                <a:rPr kumimoji="0" lang="ko-KR" altLang="en-US" sz="14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이는</a:t>
              </a:r>
              <a:endParaRPr kumimoji="0" lang="en-US" altLang="ko-KR" sz="1400" b="1" i="0" u="none" strike="noStrike" kern="0" cap="none" spc="-12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성희롱 사건의 피해자인 신고인들의 의사와 달리 가해자를 용서하지 않으면 더 큰 불이익이 올 수 있으니</a:t>
              </a:r>
              <a:r>
                <a:rPr lang="en-US" altLang="ko-KR" sz="1400" b="1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sz="14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신고를</a:t>
              </a:r>
              <a:endParaRPr kumimoji="0" lang="en-US" altLang="ko-KR" sz="1400" b="1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취하하고 사건을 종결할 것을 종용하여 신고인들에게 추가적인 정신적 피해를 입힌 ‘</a:t>
              </a:r>
              <a:r>
                <a:rPr kumimoji="0" lang="en-US" altLang="ko-KR" sz="14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2</a:t>
              </a:r>
              <a:r>
                <a:rPr kumimoji="0" lang="ko-KR" altLang="en-US" sz="14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차 가해’ 행위에</a:t>
              </a:r>
              <a:r>
                <a:rPr lang="en-US" altLang="ko-KR" sz="1400" b="1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sz="14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해당</a:t>
              </a: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하고</a:t>
              </a:r>
              <a:r>
                <a:rPr kumimoji="0" lang="en-US" altLang="ko-KR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</a:t>
              </a: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동시에 원고 인사규정 제</a:t>
              </a:r>
              <a:r>
                <a:rPr kumimoji="0" lang="en-US" altLang="ko-KR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39</a:t>
              </a: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조 제</a:t>
              </a:r>
              <a:r>
                <a:rPr kumimoji="0" lang="en-US" altLang="ko-KR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1</a:t>
              </a: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항 제</a:t>
              </a:r>
              <a:r>
                <a:rPr kumimoji="0" lang="en-US" altLang="ko-KR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7</a:t>
              </a: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호 품위유지의무 위반행위에 해당한다</a:t>
              </a:r>
              <a:r>
                <a:rPr kumimoji="0" lang="en-US" altLang="ko-KR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1413035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그림 56">
            <a:extLst>
              <a:ext uri="{FF2B5EF4-FFF2-40B4-BE49-F238E27FC236}">
                <a16:creationId xmlns:a16="http://schemas.microsoft.com/office/drawing/2014/main" id="{CD2E7A17-81ED-4803-97B4-EF171AE035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19" b="66300"/>
          <a:stretch/>
        </p:blipFill>
        <p:spPr>
          <a:xfrm>
            <a:off x="0" y="1475738"/>
            <a:ext cx="9906000" cy="835378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88FD1C7C-CE1A-420C-BCC1-8792EE7DB649}"/>
              </a:ext>
            </a:extLst>
          </p:cNvPr>
          <p:cNvSpPr txBox="1"/>
          <p:nvPr/>
        </p:nvSpPr>
        <p:spPr>
          <a:xfrm>
            <a:off x="4177147" y="1858703"/>
            <a:ext cx="1551708" cy="3077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lvl="0" algn="ctr">
              <a:defRPr/>
            </a:pPr>
            <a:r>
              <a:rPr lang="ko-KR" altLang="en-US" sz="2000" b="1" spc="-100"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latin typeface="Calibri" panose="020F0502020204030204"/>
                <a:ea typeface="맑은 고딕" panose="020B0503020000020004" pitchFamily="50" charset="-127"/>
              </a:rPr>
              <a:t>주요 쟁점 유형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Ⅲ.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직장 내 성희롱의</a:t>
            </a:r>
            <a:r>
              <a:rPr lang="en-US" altLang="ko-KR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판단 및 유형별 사례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직장 내 성희롱 예방교육</a:t>
            </a:r>
          </a:p>
        </p:txBody>
      </p: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F7516DFF-881E-4BB8-82DA-57AAD39CF08D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51" name="사각형: 둥근 모서리 50">
              <a:extLst>
                <a:ext uri="{FF2B5EF4-FFF2-40B4-BE49-F238E27FC236}">
                  <a16:creationId xmlns:a16="http://schemas.microsoft.com/office/drawing/2014/main" id="{C882C3A4-CF62-445B-986F-392FC5D06C03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54" name="그래픽 53">
              <a:extLst>
                <a:ext uri="{FF2B5EF4-FFF2-40B4-BE49-F238E27FC236}">
                  <a16:creationId xmlns:a16="http://schemas.microsoft.com/office/drawing/2014/main" id="{820D91D2-0A60-43E4-A860-00CAC053F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1DE8BD4-E718-40D1-B701-B68B39C91E4F}"/>
                </a:ext>
              </a:extLst>
            </p:cNvPr>
            <p:cNvSpPr txBox="1"/>
            <p:nvPr/>
          </p:nvSpPr>
          <p:spPr>
            <a:xfrm>
              <a:off x="1218333" y="1321064"/>
              <a:ext cx="4013919" cy="30777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lvl="0">
                <a:defRPr/>
              </a:pPr>
              <a:r>
                <a: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 쟁점 유형별 사례</a:t>
              </a: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(</a:t>
              </a:r>
              <a:r>
                <a: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개관</a:t>
              </a:r>
              <a:r>
                <a:rPr lang="en-US" altLang="ko-KR" sz="2000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)</a:t>
              </a:r>
              <a:endParaRPr lang="ko-KR" altLang="en-US" sz="2000" b="1" spc="-100" dirty="0"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406E1C7-4A83-406F-B0C5-907CA028A1F3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2200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2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1A890532-FAEF-4BA3-8105-79D59223E993}"/>
              </a:ext>
            </a:extLst>
          </p:cNvPr>
          <p:cNvGrpSpPr/>
          <p:nvPr/>
        </p:nvGrpSpPr>
        <p:grpSpPr>
          <a:xfrm>
            <a:off x="511969" y="2790826"/>
            <a:ext cx="2755106" cy="1466849"/>
            <a:chOff x="511969" y="2714626"/>
            <a:chExt cx="2755106" cy="1466849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4D66ACEC-196F-4E1B-B905-ADD9F66A35B4}"/>
                </a:ext>
              </a:extLst>
            </p:cNvPr>
            <p:cNvSpPr/>
            <p:nvPr/>
          </p:nvSpPr>
          <p:spPr>
            <a:xfrm>
              <a:off x="511969" y="2714626"/>
              <a:ext cx="2755106" cy="1466849"/>
            </a:xfrm>
            <a:prstGeom prst="roundRect">
              <a:avLst>
                <a:gd name="adj" fmla="val 6555"/>
              </a:avLst>
            </a:prstGeom>
            <a:solidFill>
              <a:schemeClr val="bg1"/>
            </a:solidFill>
            <a:ln w="19050">
              <a:solidFill>
                <a:srgbClr val="1248A8"/>
              </a:solidFill>
            </a:ln>
            <a:effectLst>
              <a:outerShdw blurRad="139700" dist="1016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3EED24F2-64F6-4803-A777-9429A30E3DCE}"/>
                </a:ext>
              </a:extLst>
            </p:cNvPr>
            <p:cNvGrpSpPr/>
            <p:nvPr/>
          </p:nvGrpSpPr>
          <p:grpSpPr>
            <a:xfrm>
              <a:off x="640613" y="2774336"/>
              <a:ext cx="2286112" cy="1264477"/>
              <a:chOff x="640613" y="2774336"/>
              <a:chExt cx="2286112" cy="1264477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B0C9E01-3EFB-4945-84E7-6B855BC19786}"/>
                  </a:ext>
                </a:extLst>
              </p:cNvPr>
              <p:cNvSpPr txBox="1"/>
              <p:nvPr/>
            </p:nvSpPr>
            <p:spPr>
              <a:xfrm>
                <a:off x="1011136" y="2920156"/>
                <a:ext cx="1915589" cy="430887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lvl="0">
                  <a:defRPr/>
                </a:pPr>
                <a:r>
                  <a:rPr lang="ko-KR" altLang="en-US" sz="1400" b="1" spc="-100">
                    <a:gradFill>
                      <a:gsLst>
                        <a:gs pos="100000">
                          <a:srgbClr val="1248A8"/>
                        </a:gs>
                        <a:gs pos="100000">
                          <a:srgbClr val="303B4A"/>
                        </a:gs>
                      </a:gsLst>
                      <a:lin ang="2700000" scaled="1"/>
                    </a:gradFill>
                    <a:latin typeface="Calibri" panose="020F0502020204030204"/>
                    <a:ea typeface="맑은 고딕" panose="020B0503020000020004" pitchFamily="50" charset="-127"/>
                  </a:rPr>
                  <a:t>직장 내 성희롱 징계사유의</a:t>
                </a:r>
                <a:endParaRPr lang="en-US" altLang="ko-KR" sz="1400" b="1" spc="-100">
                  <a:gradFill>
                    <a:gsLst>
                      <a:gs pos="100000">
                        <a:srgbClr val="1248A8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endParaRPr>
              </a:p>
              <a:p>
                <a:pPr lvl="0">
                  <a:defRPr/>
                </a:pPr>
                <a:r>
                  <a:rPr lang="ko-KR" altLang="en-US" sz="1400" b="1" spc="-100">
                    <a:gradFill>
                      <a:gsLst>
                        <a:gs pos="100000">
                          <a:srgbClr val="1248A8"/>
                        </a:gs>
                        <a:gs pos="100000">
                          <a:srgbClr val="303B4A"/>
                        </a:gs>
                      </a:gsLst>
                      <a:lin ang="2700000" scaled="1"/>
                    </a:gradFill>
                    <a:latin typeface="Calibri" panose="020F0502020204030204"/>
                    <a:ea typeface="맑은 고딕" panose="020B0503020000020004" pitchFamily="50" charset="-127"/>
                  </a:rPr>
                  <a:t>정당성 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CE8A211-2C01-42BD-AC60-CB5109A64288}"/>
                  </a:ext>
                </a:extLst>
              </p:cNvPr>
              <p:cNvSpPr txBox="1"/>
              <p:nvPr/>
            </p:nvSpPr>
            <p:spPr>
              <a:xfrm>
                <a:off x="640613" y="2774336"/>
                <a:ext cx="302968" cy="677108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lvl="0">
                  <a:defRPr/>
                </a:pPr>
                <a:r>
                  <a:rPr lang="en-US" altLang="ko-KR" sz="4400" spc="-10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rgbClr val="303B4A"/>
                        </a:gs>
                      </a:gsLst>
                      <a:lin ang="2700000" scaled="1"/>
                    </a:gradFill>
                    <a:latin typeface="Century Gothic" panose="020B0502020202020204" pitchFamily="34" charset="0"/>
                    <a:ea typeface="맑은 고딕" panose="020B0503020000020004" pitchFamily="50" charset="-127"/>
                  </a:rPr>
                  <a:t>1</a:t>
                </a:r>
                <a:endParaRPr lang="ko-KR" altLang="en-US" sz="4400" spc="-10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5410681-0FDD-412D-990E-BCB7C05CC0E4}"/>
                  </a:ext>
                </a:extLst>
              </p:cNvPr>
              <p:cNvSpPr txBox="1"/>
              <p:nvPr/>
            </p:nvSpPr>
            <p:spPr>
              <a:xfrm>
                <a:off x="992086" y="3433519"/>
                <a:ext cx="1631857" cy="605294"/>
              </a:xfrm>
              <a:prstGeom prst="rect">
                <a:avLst/>
              </a:prstGeom>
            </p:spPr>
            <p:txBody>
              <a:bodyPr wrap="none" lIns="0" tIns="0" rIns="0" bIns="0" anchor="ctr">
                <a:spAutoFit/>
              </a:bodyPr>
              <a:lstStyle/>
              <a:p>
                <a:pPr lvl="0" defTabSz="914400" latinLnBrk="1">
                  <a:buFont typeface="Arial" panose="020B0604020202020204" pitchFamily="34" charset="0"/>
                  <a:buChar char="•"/>
                  <a:defRPr/>
                </a:pPr>
                <a:r>
                  <a:rPr lang="en-US" altLang="ko-KR" sz="1200" spc="-10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1"/>
                    </a:gradFill>
                  </a:rPr>
                  <a:t> </a:t>
                </a:r>
                <a:r>
                  <a:rPr lang="ko-KR" altLang="en-US" sz="1200" spc="-10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1"/>
                    </a:gradFill>
                  </a:rPr>
                  <a:t>직장 내 성희롱 성립여부</a:t>
                </a:r>
              </a:p>
              <a:p>
                <a:pPr lvl="0" defTabSz="914400" latinLnBrk="1">
                  <a:spcBef>
                    <a:spcPts val="4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US" altLang="ko-KR" sz="1200" spc="-10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1"/>
                    </a:gradFill>
                  </a:rPr>
                  <a:t> </a:t>
                </a:r>
                <a:r>
                  <a:rPr lang="ko-KR" altLang="en-US" sz="1200" spc="-10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1"/>
                    </a:gradFill>
                  </a:rPr>
                  <a:t>피해자 진술의 증명력</a:t>
                </a:r>
                <a:endParaRPr lang="en-US" altLang="ko-KR" sz="1200" spc="-10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endParaRPr>
              </a:p>
              <a:p>
                <a:pPr marL="104775" lvl="0" defTabSz="914400" latinLnBrk="1">
                  <a:defRPr/>
                </a:pPr>
                <a:r>
                  <a:rPr lang="en-US" altLang="ko-KR" sz="1200" spc="-10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1"/>
                    </a:gradFill>
                  </a:rPr>
                  <a:t>(</a:t>
                </a:r>
                <a:r>
                  <a:rPr lang="ko-KR" altLang="en-US" sz="1200" spc="-10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1"/>
                    </a:gradFill>
                  </a:rPr>
                  <a:t>비위사실 인정여부</a:t>
                </a:r>
                <a:r>
                  <a:rPr lang="en-US" altLang="ko-KR" sz="1200" spc="-10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1"/>
                    </a:gradFill>
                  </a:rPr>
                  <a:t>)</a:t>
                </a:r>
              </a:p>
            </p:txBody>
          </p:sp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0F423F76-3F4C-4128-8A28-C3485838BF41}"/>
              </a:ext>
            </a:extLst>
          </p:cNvPr>
          <p:cNvGrpSpPr/>
          <p:nvPr/>
        </p:nvGrpSpPr>
        <p:grpSpPr>
          <a:xfrm>
            <a:off x="3574257" y="2790826"/>
            <a:ext cx="2755106" cy="1466849"/>
            <a:chOff x="3574257" y="2714626"/>
            <a:chExt cx="2755106" cy="1466849"/>
          </a:xfrm>
        </p:grpSpPr>
        <p:sp>
          <p:nvSpPr>
            <p:cNvPr id="62" name="사각형: 둥근 모서리 61">
              <a:extLst>
                <a:ext uri="{FF2B5EF4-FFF2-40B4-BE49-F238E27FC236}">
                  <a16:creationId xmlns:a16="http://schemas.microsoft.com/office/drawing/2014/main" id="{4EC5976A-3E19-4002-989E-204C5B29F8EB}"/>
                </a:ext>
              </a:extLst>
            </p:cNvPr>
            <p:cNvSpPr/>
            <p:nvPr/>
          </p:nvSpPr>
          <p:spPr>
            <a:xfrm>
              <a:off x="3574257" y="2714626"/>
              <a:ext cx="2755106" cy="1466849"/>
            </a:xfrm>
            <a:prstGeom prst="roundRect">
              <a:avLst>
                <a:gd name="adj" fmla="val 6555"/>
              </a:avLst>
            </a:prstGeom>
            <a:solidFill>
              <a:schemeClr val="bg1"/>
            </a:solidFill>
            <a:ln w="19050">
              <a:solidFill>
                <a:srgbClr val="1248A8"/>
              </a:solidFill>
            </a:ln>
            <a:effectLst>
              <a:outerShdw blurRad="139700" dist="1016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63" name="그룹 62">
              <a:extLst>
                <a:ext uri="{FF2B5EF4-FFF2-40B4-BE49-F238E27FC236}">
                  <a16:creationId xmlns:a16="http://schemas.microsoft.com/office/drawing/2014/main" id="{4EAD5625-E95A-4350-9B13-0F4F14391008}"/>
                </a:ext>
              </a:extLst>
            </p:cNvPr>
            <p:cNvGrpSpPr/>
            <p:nvPr/>
          </p:nvGrpSpPr>
          <p:grpSpPr>
            <a:xfrm>
              <a:off x="3702901" y="2774336"/>
              <a:ext cx="2374463" cy="843849"/>
              <a:chOff x="640613" y="2774336"/>
              <a:chExt cx="2374463" cy="843849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0ED3AAE3-4CB6-4279-B298-4EBAF1CA7C4D}"/>
                  </a:ext>
                </a:extLst>
              </p:cNvPr>
              <p:cNvSpPr txBox="1"/>
              <p:nvPr/>
            </p:nvSpPr>
            <p:spPr>
              <a:xfrm>
                <a:off x="1011136" y="2920156"/>
                <a:ext cx="1915589" cy="430887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lvl="0">
                  <a:defRPr/>
                </a:pPr>
                <a:r>
                  <a:rPr lang="ko-KR" altLang="en-US" sz="1400" b="1" spc="-100">
                    <a:gradFill>
                      <a:gsLst>
                        <a:gs pos="100000">
                          <a:srgbClr val="1248A8"/>
                        </a:gs>
                        <a:gs pos="100000">
                          <a:srgbClr val="303B4A"/>
                        </a:gs>
                      </a:gsLst>
                      <a:lin ang="2700000" scaled="1"/>
                    </a:gradFill>
                    <a:latin typeface="Calibri" panose="020F0502020204030204"/>
                    <a:ea typeface="맑은 고딕" panose="020B0503020000020004" pitchFamily="50" charset="-127"/>
                  </a:rPr>
                  <a:t>직장 내 성희롱 징계양정의</a:t>
                </a:r>
                <a:endParaRPr lang="en-US" altLang="ko-KR" sz="1400" b="1" spc="-100">
                  <a:gradFill>
                    <a:gsLst>
                      <a:gs pos="100000">
                        <a:srgbClr val="1248A8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endParaRPr>
              </a:p>
              <a:p>
                <a:pPr lvl="0">
                  <a:defRPr/>
                </a:pPr>
                <a:r>
                  <a:rPr lang="ko-KR" altLang="en-US" sz="1400" b="1" spc="-100">
                    <a:gradFill>
                      <a:gsLst>
                        <a:gs pos="100000">
                          <a:srgbClr val="1248A8"/>
                        </a:gs>
                        <a:gs pos="100000">
                          <a:srgbClr val="303B4A"/>
                        </a:gs>
                      </a:gsLst>
                      <a:lin ang="2700000" scaled="1"/>
                    </a:gradFill>
                    <a:latin typeface="Calibri" panose="020F0502020204030204"/>
                    <a:ea typeface="맑은 고딕" panose="020B0503020000020004" pitchFamily="50" charset="-127"/>
                  </a:rPr>
                  <a:t>정당성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635DACE2-105B-4866-A90B-73CC99EF52A0}"/>
                  </a:ext>
                </a:extLst>
              </p:cNvPr>
              <p:cNvSpPr txBox="1"/>
              <p:nvPr/>
            </p:nvSpPr>
            <p:spPr>
              <a:xfrm>
                <a:off x="640613" y="2774336"/>
                <a:ext cx="302968" cy="677108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lvl="0">
                  <a:defRPr/>
                </a:pPr>
                <a:r>
                  <a:rPr lang="en-US" altLang="ko-KR" sz="4400" spc="-10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rgbClr val="303B4A"/>
                        </a:gs>
                      </a:gsLst>
                      <a:lin ang="2700000" scaled="1"/>
                    </a:gradFill>
                    <a:latin typeface="Century Gothic" panose="020B0502020202020204" pitchFamily="34" charset="0"/>
                    <a:ea typeface="맑은 고딕" panose="020B0503020000020004" pitchFamily="50" charset="-127"/>
                  </a:rPr>
                  <a:t>2</a:t>
                </a:r>
                <a:endParaRPr lang="ko-KR" altLang="en-US" sz="4400" spc="-10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AC7D8D3-1658-4001-890F-B9F29909CEA8}"/>
                  </a:ext>
                </a:extLst>
              </p:cNvPr>
              <p:cNvSpPr txBox="1"/>
              <p:nvPr/>
            </p:nvSpPr>
            <p:spPr>
              <a:xfrm>
                <a:off x="992086" y="3433519"/>
                <a:ext cx="2022990" cy="184666"/>
              </a:xfrm>
              <a:prstGeom prst="rect">
                <a:avLst/>
              </a:prstGeom>
            </p:spPr>
            <p:txBody>
              <a:bodyPr wrap="none" lIns="0" tIns="0" rIns="0" bIns="0" anchor="t">
                <a:spAutoFit/>
              </a:bodyPr>
              <a:lstStyle/>
              <a:p>
                <a:pPr lvl="0" defTabSz="914400" latinLnBrk="1">
                  <a:buFont typeface="Arial" panose="020B0604020202020204" pitchFamily="34" charset="0"/>
                  <a:buChar char="•"/>
                  <a:defRPr/>
                </a:pPr>
                <a:r>
                  <a:rPr lang="ko-KR" altLang="en-US" sz="1200" spc="-10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1"/>
                    </a:gradFill>
                  </a:rPr>
                  <a:t> 징계양정 고려 요소 </a:t>
                </a:r>
                <a:r>
                  <a:rPr lang="en-US" altLang="ko-KR" sz="1200" spc="-10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1"/>
                    </a:gradFill>
                  </a:rPr>
                  <a:t>(</a:t>
                </a:r>
                <a:r>
                  <a:rPr lang="ko-KR" altLang="en-US" sz="1200" spc="-10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1"/>
                    </a:gradFill>
                  </a:rPr>
                  <a:t>가중 요인</a:t>
                </a:r>
                <a:r>
                  <a:rPr lang="en-US" altLang="ko-KR" sz="1200" spc="-10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1"/>
                    </a:gradFill>
                  </a:rPr>
                  <a:t>)</a:t>
                </a:r>
              </a:p>
            </p:txBody>
          </p:sp>
        </p:grp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4BEFCD49-F4CD-4175-A2D8-3FCAF1FC9018}"/>
              </a:ext>
            </a:extLst>
          </p:cNvPr>
          <p:cNvGrpSpPr/>
          <p:nvPr/>
        </p:nvGrpSpPr>
        <p:grpSpPr>
          <a:xfrm>
            <a:off x="6636544" y="2790826"/>
            <a:ext cx="2755106" cy="1466849"/>
            <a:chOff x="6636544" y="2714626"/>
            <a:chExt cx="2755106" cy="1466849"/>
          </a:xfrm>
        </p:grpSpPr>
        <p:sp>
          <p:nvSpPr>
            <p:cNvPr id="68" name="사각형: 둥근 모서리 67">
              <a:extLst>
                <a:ext uri="{FF2B5EF4-FFF2-40B4-BE49-F238E27FC236}">
                  <a16:creationId xmlns:a16="http://schemas.microsoft.com/office/drawing/2014/main" id="{C2BC3500-0B4D-4E5E-979F-B3989C70FFA1}"/>
                </a:ext>
              </a:extLst>
            </p:cNvPr>
            <p:cNvSpPr/>
            <p:nvPr/>
          </p:nvSpPr>
          <p:spPr>
            <a:xfrm>
              <a:off x="6636544" y="2714626"/>
              <a:ext cx="2755106" cy="1466849"/>
            </a:xfrm>
            <a:prstGeom prst="roundRect">
              <a:avLst>
                <a:gd name="adj" fmla="val 6555"/>
              </a:avLst>
            </a:prstGeom>
            <a:solidFill>
              <a:schemeClr val="bg1"/>
            </a:solidFill>
            <a:ln w="19050">
              <a:solidFill>
                <a:srgbClr val="1248A8"/>
              </a:solidFill>
            </a:ln>
            <a:effectLst>
              <a:outerShdw blurRad="139700" dist="1016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69" name="그룹 68">
              <a:extLst>
                <a:ext uri="{FF2B5EF4-FFF2-40B4-BE49-F238E27FC236}">
                  <a16:creationId xmlns:a16="http://schemas.microsoft.com/office/drawing/2014/main" id="{85B0C184-C2C9-4D3D-BB08-D90BA4D4127B}"/>
                </a:ext>
              </a:extLst>
            </p:cNvPr>
            <p:cNvGrpSpPr/>
            <p:nvPr/>
          </p:nvGrpSpPr>
          <p:grpSpPr>
            <a:xfrm>
              <a:off x="6765188" y="2774336"/>
              <a:ext cx="2452824" cy="1028515"/>
              <a:chOff x="640613" y="2774336"/>
              <a:chExt cx="2452824" cy="1028515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A5682B57-6202-4D9B-B6A2-F61DA8834CCC}"/>
                  </a:ext>
                </a:extLst>
              </p:cNvPr>
              <p:cNvSpPr txBox="1"/>
              <p:nvPr/>
            </p:nvSpPr>
            <p:spPr>
              <a:xfrm>
                <a:off x="1011136" y="2920156"/>
                <a:ext cx="2082301" cy="430887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lvl="0">
                  <a:defRPr/>
                </a:pPr>
                <a:r>
                  <a:rPr lang="ko-KR" altLang="en-US" sz="1400" b="1" spc="-100">
                    <a:gradFill>
                      <a:gsLst>
                        <a:gs pos="100000">
                          <a:srgbClr val="1248A8"/>
                        </a:gs>
                        <a:gs pos="100000">
                          <a:srgbClr val="303B4A"/>
                        </a:gs>
                      </a:gsLst>
                      <a:lin ang="2700000" scaled="1"/>
                    </a:gradFill>
                    <a:latin typeface="Calibri" panose="020F0502020204030204"/>
                    <a:ea typeface="맑은 고딕" panose="020B0503020000020004" pitchFamily="50" charset="-127"/>
                  </a:rPr>
                  <a:t>피해 근로자등에 대한 불리한</a:t>
                </a:r>
                <a:endParaRPr lang="en-US" altLang="ko-KR" sz="1400" b="1" spc="-100">
                  <a:gradFill>
                    <a:gsLst>
                      <a:gs pos="100000">
                        <a:srgbClr val="1248A8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endParaRPr>
              </a:p>
              <a:p>
                <a:pPr lvl="0">
                  <a:defRPr/>
                </a:pPr>
                <a:r>
                  <a:rPr lang="ko-KR" altLang="en-US" sz="1400" b="1" spc="-100">
                    <a:gradFill>
                      <a:gsLst>
                        <a:gs pos="100000">
                          <a:srgbClr val="1248A8"/>
                        </a:gs>
                        <a:gs pos="100000">
                          <a:srgbClr val="303B4A"/>
                        </a:gs>
                      </a:gsLst>
                      <a:lin ang="2700000" scaled="1"/>
                    </a:gradFill>
                    <a:latin typeface="Calibri" panose="020F0502020204030204"/>
                    <a:ea typeface="맑은 고딕" panose="020B0503020000020004" pitchFamily="50" charset="-127"/>
                  </a:rPr>
                  <a:t>처우 해당여부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C2BF2A3-264F-4361-8371-504D2EB152BD}"/>
                  </a:ext>
                </a:extLst>
              </p:cNvPr>
              <p:cNvSpPr txBox="1"/>
              <p:nvPr/>
            </p:nvSpPr>
            <p:spPr>
              <a:xfrm>
                <a:off x="640613" y="2774336"/>
                <a:ext cx="302968" cy="677108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lvl="0">
                  <a:defRPr/>
                </a:pPr>
                <a:r>
                  <a:rPr lang="en-US" altLang="ko-KR" sz="4400" spc="-10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rgbClr val="303B4A"/>
                        </a:gs>
                      </a:gsLst>
                      <a:lin ang="2700000" scaled="1"/>
                    </a:gradFill>
                    <a:latin typeface="Century Gothic" panose="020B0502020202020204" pitchFamily="34" charset="0"/>
                    <a:ea typeface="맑은 고딕" panose="020B0503020000020004" pitchFamily="50" charset="-127"/>
                  </a:rPr>
                  <a:t>3</a:t>
                </a:r>
                <a:endParaRPr lang="ko-KR" altLang="en-US" sz="4400" spc="-10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461A9AAC-27D5-4EC1-B020-4DD3E6ED950C}"/>
                  </a:ext>
                </a:extLst>
              </p:cNvPr>
              <p:cNvSpPr txBox="1"/>
              <p:nvPr/>
            </p:nvSpPr>
            <p:spPr>
              <a:xfrm>
                <a:off x="992086" y="3433519"/>
                <a:ext cx="1955664" cy="369332"/>
              </a:xfrm>
              <a:prstGeom prst="rect">
                <a:avLst/>
              </a:prstGeom>
            </p:spPr>
            <p:txBody>
              <a:bodyPr wrap="none" lIns="0" tIns="0" rIns="0" bIns="0" anchor="t">
                <a:spAutoFit/>
              </a:bodyPr>
              <a:lstStyle/>
              <a:p>
                <a:pPr lvl="0" defTabSz="914400" latinLnBrk="1">
                  <a:buFont typeface="Arial" panose="020B0604020202020204" pitchFamily="34" charset="0"/>
                  <a:buChar char="•"/>
                  <a:defRPr/>
                </a:pPr>
                <a:r>
                  <a:rPr lang="ko-KR" altLang="en-US" sz="1200" spc="-10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1"/>
                    </a:gradFill>
                  </a:rPr>
                  <a:t> 피해 근로자 등에 대한 불리한</a:t>
                </a:r>
                <a:endParaRPr lang="en-US" altLang="ko-KR" sz="1200" spc="-10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endParaRPr>
              </a:p>
              <a:p>
                <a:pPr marL="114300" lvl="0" defTabSz="914400" latinLnBrk="1">
                  <a:defRPr/>
                </a:pPr>
                <a:r>
                  <a:rPr lang="ko-KR" altLang="en-US" sz="1200" spc="-10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1"/>
                    </a:gradFill>
                  </a:rPr>
                  <a:t>처우 판단기준</a:t>
                </a:r>
              </a:p>
            </p:txBody>
          </p:sp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6FD04706-96E2-413B-8C2A-5444E32A12B6}"/>
              </a:ext>
            </a:extLst>
          </p:cNvPr>
          <p:cNvGrpSpPr/>
          <p:nvPr/>
        </p:nvGrpSpPr>
        <p:grpSpPr>
          <a:xfrm>
            <a:off x="2044304" y="4619626"/>
            <a:ext cx="2755106" cy="1466849"/>
            <a:chOff x="2044304" y="4638676"/>
            <a:chExt cx="2755106" cy="1466849"/>
          </a:xfrm>
        </p:grpSpPr>
        <p:sp>
          <p:nvSpPr>
            <p:cNvPr id="103" name="사각형: 둥근 모서리 102">
              <a:extLst>
                <a:ext uri="{FF2B5EF4-FFF2-40B4-BE49-F238E27FC236}">
                  <a16:creationId xmlns:a16="http://schemas.microsoft.com/office/drawing/2014/main" id="{C34BF9E1-ACF3-46F6-B0F3-73BE14FAD6A2}"/>
                </a:ext>
              </a:extLst>
            </p:cNvPr>
            <p:cNvSpPr/>
            <p:nvPr/>
          </p:nvSpPr>
          <p:spPr>
            <a:xfrm>
              <a:off x="2044304" y="4638676"/>
              <a:ext cx="2755106" cy="1466849"/>
            </a:xfrm>
            <a:prstGeom prst="roundRect">
              <a:avLst>
                <a:gd name="adj" fmla="val 6555"/>
              </a:avLst>
            </a:prstGeom>
            <a:solidFill>
              <a:schemeClr val="bg1"/>
            </a:solidFill>
            <a:ln w="19050">
              <a:solidFill>
                <a:srgbClr val="1248A8"/>
              </a:solidFill>
            </a:ln>
            <a:effectLst>
              <a:outerShdw blurRad="139700" dist="1016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04" name="그룹 103">
              <a:extLst>
                <a:ext uri="{FF2B5EF4-FFF2-40B4-BE49-F238E27FC236}">
                  <a16:creationId xmlns:a16="http://schemas.microsoft.com/office/drawing/2014/main" id="{92E161E4-4E2F-4847-93B2-A620567367C9}"/>
                </a:ext>
              </a:extLst>
            </p:cNvPr>
            <p:cNvGrpSpPr/>
            <p:nvPr/>
          </p:nvGrpSpPr>
          <p:grpSpPr>
            <a:xfrm>
              <a:off x="2172948" y="4698386"/>
              <a:ext cx="2223780" cy="843849"/>
              <a:chOff x="640613" y="2774336"/>
              <a:chExt cx="2223780" cy="843849"/>
            </a:xfrm>
          </p:grpSpPr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D7BB126C-0000-4D44-BA01-D5D088499F74}"/>
                  </a:ext>
                </a:extLst>
              </p:cNvPr>
              <p:cNvSpPr txBox="1"/>
              <p:nvPr/>
            </p:nvSpPr>
            <p:spPr>
              <a:xfrm>
                <a:off x="1011136" y="2920156"/>
                <a:ext cx="1748877" cy="430887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lvl="0">
                  <a:defRPr/>
                </a:pPr>
                <a:r>
                  <a:rPr lang="ko-KR" altLang="en-US" sz="1400" b="1" spc="-100">
                    <a:gradFill>
                      <a:gsLst>
                        <a:gs pos="100000">
                          <a:srgbClr val="1248A8"/>
                        </a:gs>
                        <a:gs pos="100000">
                          <a:srgbClr val="303B4A"/>
                        </a:gs>
                      </a:gsLst>
                      <a:lin ang="2700000" scaled="1"/>
                    </a:gradFill>
                    <a:latin typeface="Calibri" panose="020F0502020204030204"/>
                    <a:ea typeface="맑은 고딕" panose="020B0503020000020004" pitchFamily="50" charset="-127"/>
                  </a:rPr>
                  <a:t>직장 내 성희롱 가해자의</a:t>
                </a:r>
                <a:endParaRPr lang="en-US" altLang="ko-KR" sz="1400" b="1" spc="-100">
                  <a:gradFill>
                    <a:gsLst>
                      <a:gs pos="100000">
                        <a:srgbClr val="1248A8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endParaRPr>
              </a:p>
              <a:p>
                <a:pPr lvl="0">
                  <a:defRPr/>
                </a:pPr>
                <a:r>
                  <a:rPr lang="ko-KR" altLang="en-US" sz="1400" b="1" spc="-100">
                    <a:gradFill>
                      <a:gsLst>
                        <a:gs pos="100000">
                          <a:srgbClr val="1248A8"/>
                        </a:gs>
                        <a:gs pos="100000">
                          <a:srgbClr val="303B4A"/>
                        </a:gs>
                      </a:gsLst>
                      <a:lin ang="2700000" scaled="1"/>
                    </a:gradFill>
                    <a:latin typeface="Calibri" panose="020F0502020204030204"/>
                    <a:ea typeface="맑은 고딕" panose="020B0503020000020004" pitchFamily="50" charset="-127"/>
                  </a:rPr>
                  <a:t>손해배상책임</a:t>
                </a: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1DA8E206-A0A9-4120-A936-81F3B667CEE1}"/>
                  </a:ext>
                </a:extLst>
              </p:cNvPr>
              <p:cNvSpPr txBox="1"/>
              <p:nvPr/>
            </p:nvSpPr>
            <p:spPr>
              <a:xfrm>
                <a:off x="640613" y="2774336"/>
                <a:ext cx="302968" cy="677108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lvl="0">
                  <a:defRPr/>
                </a:pPr>
                <a:r>
                  <a:rPr lang="en-US" altLang="ko-KR" sz="4400" spc="-10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rgbClr val="303B4A"/>
                        </a:gs>
                      </a:gsLst>
                      <a:lin ang="2700000" scaled="1"/>
                    </a:gradFill>
                    <a:latin typeface="Century Gothic" panose="020B0502020202020204" pitchFamily="34" charset="0"/>
                    <a:ea typeface="맑은 고딕" panose="020B0503020000020004" pitchFamily="50" charset="-127"/>
                  </a:rPr>
                  <a:t>4</a:t>
                </a:r>
                <a:endParaRPr lang="ko-KR" altLang="en-US" sz="4400" spc="-10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8274949F-436D-4BB3-BBB1-9D3EC1CE3AB1}"/>
                  </a:ext>
                </a:extLst>
              </p:cNvPr>
              <p:cNvSpPr txBox="1"/>
              <p:nvPr/>
            </p:nvSpPr>
            <p:spPr>
              <a:xfrm>
                <a:off x="992086" y="3433519"/>
                <a:ext cx="1872307" cy="184666"/>
              </a:xfrm>
              <a:prstGeom prst="rect">
                <a:avLst/>
              </a:prstGeom>
            </p:spPr>
            <p:txBody>
              <a:bodyPr wrap="none" lIns="0" tIns="0" rIns="0" bIns="0" anchor="t">
                <a:spAutoFit/>
              </a:bodyPr>
              <a:lstStyle/>
              <a:p>
                <a:pPr lvl="0" defTabSz="914400" latinLnBrk="1">
                  <a:buFont typeface="Arial" panose="020B0604020202020204" pitchFamily="34" charset="0"/>
                  <a:buChar char="•"/>
                  <a:defRPr/>
                </a:pPr>
                <a:r>
                  <a:rPr lang="en-US" altLang="ko-KR" sz="1200" spc="-10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1"/>
                    </a:gradFill>
                  </a:rPr>
                  <a:t> </a:t>
                </a:r>
                <a:r>
                  <a:rPr lang="ko-KR" altLang="en-US" sz="1200" spc="-10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1"/>
                    </a:gradFill>
                  </a:rPr>
                  <a:t>가해자의 손해배상책임 범위</a:t>
                </a:r>
              </a:p>
            </p:txBody>
          </p:sp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6BCC6C8E-8355-48C6-9180-7F8976B9C80B}"/>
              </a:ext>
            </a:extLst>
          </p:cNvPr>
          <p:cNvGrpSpPr/>
          <p:nvPr/>
        </p:nvGrpSpPr>
        <p:grpSpPr>
          <a:xfrm>
            <a:off x="5106591" y="4619626"/>
            <a:ext cx="2755106" cy="1466849"/>
            <a:chOff x="5106591" y="4638676"/>
            <a:chExt cx="2755106" cy="1466849"/>
          </a:xfrm>
        </p:grpSpPr>
        <p:sp>
          <p:nvSpPr>
            <p:cNvPr id="88" name="사각형: 둥근 모서리 87">
              <a:extLst>
                <a:ext uri="{FF2B5EF4-FFF2-40B4-BE49-F238E27FC236}">
                  <a16:creationId xmlns:a16="http://schemas.microsoft.com/office/drawing/2014/main" id="{3732E29A-F8C0-49D1-B3CA-3F33FA26D453}"/>
                </a:ext>
              </a:extLst>
            </p:cNvPr>
            <p:cNvSpPr/>
            <p:nvPr/>
          </p:nvSpPr>
          <p:spPr>
            <a:xfrm>
              <a:off x="5106591" y="4638676"/>
              <a:ext cx="2755106" cy="1466849"/>
            </a:xfrm>
            <a:prstGeom prst="roundRect">
              <a:avLst>
                <a:gd name="adj" fmla="val 6555"/>
              </a:avLst>
            </a:prstGeom>
            <a:solidFill>
              <a:schemeClr val="bg1"/>
            </a:solidFill>
            <a:ln w="19050">
              <a:solidFill>
                <a:srgbClr val="1248A8"/>
              </a:solidFill>
            </a:ln>
            <a:effectLst>
              <a:outerShdw blurRad="139700" dist="1016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89" name="그룹 88">
              <a:extLst>
                <a:ext uri="{FF2B5EF4-FFF2-40B4-BE49-F238E27FC236}">
                  <a16:creationId xmlns:a16="http://schemas.microsoft.com/office/drawing/2014/main" id="{C023D5D2-D175-4BDF-9507-D627613C1E4F}"/>
                </a:ext>
              </a:extLst>
            </p:cNvPr>
            <p:cNvGrpSpPr/>
            <p:nvPr/>
          </p:nvGrpSpPr>
          <p:grpSpPr>
            <a:xfrm>
              <a:off x="5235235" y="4698386"/>
              <a:ext cx="2340800" cy="1028515"/>
              <a:chOff x="640613" y="2774336"/>
              <a:chExt cx="2340800" cy="1028515"/>
            </a:xfrm>
          </p:grpSpPr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993AB90F-ECF3-470E-99E7-34967165CCC9}"/>
                  </a:ext>
                </a:extLst>
              </p:cNvPr>
              <p:cNvSpPr txBox="1"/>
              <p:nvPr/>
            </p:nvSpPr>
            <p:spPr>
              <a:xfrm>
                <a:off x="1011136" y="2920156"/>
                <a:ext cx="1582164" cy="430887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lvl="0">
                  <a:defRPr/>
                </a:pPr>
                <a:r>
                  <a:rPr lang="ko-KR" altLang="en-US" sz="1400" b="1" spc="-100">
                    <a:gradFill>
                      <a:gsLst>
                        <a:gs pos="100000">
                          <a:srgbClr val="1248A8"/>
                        </a:gs>
                        <a:gs pos="100000">
                          <a:srgbClr val="303B4A"/>
                        </a:gs>
                      </a:gsLst>
                      <a:lin ang="2700000" scaled="1"/>
                    </a:gradFill>
                    <a:latin typeface="Calibri" panose="020F0502020204030204"/>
                    <a:ea typeface="맑은 고딕" panose="020B0503020000020004" pitchFamily="50" charset="-127"/>
                  </a:rPr>
                  <a:t>직장 내 성희롱에 대한</a:t>
                </a:r>
                <a:endParaRPr lang="en-US" altLang="ko-KR" sz="1400" b="1" spc="-100">
                  <a:gradFill>
                    <a:gsLst>
                      <a:gs pos="100000">
                        <a:srgbClr val="1248A8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endParaRPr>
              </a:p>
              <a:p>
                <a:pPr lvl="0">
                  <a:defRPr/>
                </a:pPr>
                <a:r>
                  <a:rPr lang="ko-KR" altLang="en-US" sz="1400" b="1" spc="-100">
                    <a:gradFill>
                      <a:gsLst>
                        <a:gs pos="100000">
                          <a:srgbClr val="1248A8"/>
                        </a:gs>
                        <a:gs pos="100000">
                          <a:srgbClr val="303B4A"/>
                        </a:gs>
                      </a:gsLst>
                      <a:lin ang="2700000" scaled="1"/>
                    </a:gradFill>
                    <a:latin typeface="Calibri" panose="020F0502020204030204"/>
                    <a:ea typeface="맑은 고딕" panose="020B0503020000020004" pitchFamily="50" charset="-127"/>
                  </a:rPr>
                  <a:t>사용자책임 인정여부</a:t>
                </a: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F6F38EF1-18AB-4A2F-A8E5-DDC2C2F7D377}"/>
                  </a:ext>
                </a:extLst>
              </p:cNvPr>
              <p:cNvSpPr txBox="1"/>
              <p:nvPr/>
            </p:nvSpPr>
            <p:spPr>
              <a:xfrm>
                <a:off x="640613" y="2774336"/>
                <a:ext cx="302968" cy="677108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lvl="0">
                  <a:defRPr/>
                </a:pPr>
                <a:r>
                  <a:rPr lang="en-US" altLang="ko-KR" sz="4400" spc="-10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rgbClr val="303B4A"/>
                        </a:gs>
                      </a:gsLst>
                      <a:lin ang="2700000" scaled="1"/>
                    </a:gradFill>
                    <a:latin typeface="Century Gothic" panose="020B0502020202020204" pitchFamily="34" charset="0"/>
                    <a:ea typeface="맑은 고딕" panose="020B0503020000020004" pitchFamily="50" charset="-127"/>
                  </a:rPr>
                  <a:t>5</a:t>
                </a:r>
                <a:endParaRPr lang="ko-KR" altLang="en-US" sz="4400" spc="-10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C1FB2695-82A4-4FFB-BAF6-45786367253D}"/>
                  </a:ext>
                </a:extLst>
              </p:cNvPr>
              <p:cNvSpPr txBox="1"/>
              <p:nvPr/>
            </p:nvSpPr>
            <p:spPr>
              <a:xfrm>
                <a:off x="992086" y="3433519"/>
                <a:ext cx="1989327" cy="369332"/>
              </a:xfrm>
              <a:prstGeom prst="rect">
                <a:avLst/>
              </a:prstGeom>
            </p:spPr>
            <p:txBody>
              <a:bodyPr wrap="none" lIns="0" tIns="0" rIns="0" bIns="0" anchor="t">
                <a:spAutoFit/>
              </a:bodyPr>
              <a:lstStyle/>
              <a:p>
                <a:pPr lvl="0" defTabSz="914400" latinLnBrk="1">
                  <a:buFont typeface="Arial" panose="020B0604020202020204" pitchFamily="34" charset="0"/>
                  <a:buChar char="•"/>
                  <a:defRPr/>
                </a:pPr>
                <a:r>
                  <a:rPr lang="en-US" altLang="ko-KR" sz="1200" spc="-10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1"/>
                    </a:gradFill>
                  </a:rPr>
                  <a:t> </a:t>
                </a:r>
                <a:r>
                  <a:rPr lang="ko-KR" altLang="en-US" sz="1200" spc="-10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1"/>
                    </a:gradFill>
                  </a:rPr>
                  <a:t>민법 제</a:t>
                </a:r>
                <a:r>
                  <a:rPr lang="en-US" altLang="ko-KR" sz="1200" spc="-10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1"/>
                    </a:gradFill>
                  </a:rPr>
                  <a:t>756</a:t>
                </a:r>
                <a:r>
                  <a:rPr lang="ko-KR" altLang="en-US" sz="1200" spc="-10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1"/>
                    </a:gradFill>
                  </a:rPr>
                  <a:t>조 인정요건으로서 </a:t>
                </a:r>
                <a:endParaRPr lang="en-US" altLang="ko-KR" sz="1200" spc="-10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endParaRPr>
              </a:p>
              <a:p>
                <a:pPr marL="114300" lvl="0" defTabSz="914400" latinLnBrk="1">
                  <a:defRPr/>
                </a:pPr>
                <a:r>
                  <a:rPr lang="ko-KR" altLang="en-US" sz="1200" spc="-10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1"/>
                    </a:gradFill>
                  </a:rPr>
                  <a:t>‘사무집행관련성’</a:t>
                </a:r>
              </a:p>
            </p:txBody>
          </p:sp>
        </p:grpSp>
      </p:grpSp>
      <p:pic>
        <p:nvPicPr>
          <p:cNvPr id="108" name="그래픽 107">
            <a:extLst>
              <a:ext uri="{FF2B5EF4-FFF2-40B4-BE49-F238E27FC236}">
                <a16:creationId xmlns:a16="http://schemas.microsoft.com/office/drawing/2014/main" id="{96BD1519-6F0B-4980-87A1-7499ABE642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b="9868"/>
          <a:stretch>
            <a:fillRect/>
          </a:stretch>
        </p:blipFill>
        <p:spPr>
          <a:xfrm>
            <a:off x="7940676" y="5026920"/>
            <a:ext cx="1835172" cy="1831080"/>
          </a:xfrm>
          <a:custGeom>
            <a:avLst/>
            <a:gdLst>
              <a:gd name="connsiteX0" fmla="*/ 0 w 2662390"/>
              <a:gd name="connsiteY0" fmla="*/ 0 h 2656452"/>
              <a:gd name="connsiteX1" fmla="*/ 2662390 w 2662390"/>
              <a:gd name="connsiteY1" fmla="*/ 0 h 2656452"/>
              <a:gd name="connsiteX2" fmla="*/ 2662390 w 2662390"/>
              <a:gd name="connsiteY2" fmla="*/ 2656452 h 2656452"/>
              <a:gd name="connsiteX3" fmla="*/ 0 w 2662390"/>
              <a:gd name="connsiteY3" fmla="*/ 2656452 h 2656452"/>
              <a:gd name="connsiteX4" fmla="*/ 0 w 2662390"/>
              <a:gd name="connsiteY4" fmla="*/ 0 h 26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2390" h="2656452">
                <a:moveTo>
                  <a:pt x="0" y="0"/>
                </a:moveTo>
                <a:lnTo>
                  <a:pt x="2662390" y="0"/>
                </a:lnTo>
                <a:lnTo>
                  <a:pt x="2662390" y="2656452"/>
                </a:lnTo>
                <a:lnTo>
                  <a:pt x="0" y="2656452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1529406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5AD40293-B35C-4204-B858-1F58AF170338}"/>
              </a:ext>
            </a:extLst>
          </p:cNvPr>
          <p:cNvGrpSpPr/>
          <p:nvPr/>
        </p:nvGrpSpPr>
        <p:grpSpPr>
          <a:xfrm>
            <a:off x="4388305" y="5184463"/>
            <a:ext cx="1129390" cy="558314"/>
            <a:chOff x="7542333" y="2330450"/>
            <a:chExt cx="1495282" cy="739192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F5B1DD6F-46B7-43B0-80D8-DF6778CEF6B6}"/>
                </a:ext>
              </a:extLst>
            </p:cNvPr>
            <p:cNvGrpSpPr/>
            <p:nvPr/>
          </p:nvGrpSpPr>
          <p:grpSpPr>
            <a:xfrm>
              <a:off x="7542333" y="2332294"/>
              <a:ext cx="499552" cy="737348"/>
              <a:chOff x="7561383" y="2332294"/>
              <a:chExt cx="499552" cy="737348"/>
            </a:xfrm>
          </p:grpSpPr>
          <p:sp>
            <p:nvSpPr>
              <p:cNvPr id="14" name="Freeform 84">
                <a:extLst>
                  <a:ext uri="{FF2B5EF4-FFF2-40B4-BE49-F238E27FC236}">
                    <a16:creationId xmlns:a16="http://schemas.microsoft.com/office/drawing/2014/main" id="{D3410B02-CBF1-4B81-B8BC-1F545802C1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4381" y="2332294"/>
                <a:ext cx="346554" cy="737348"/>
              </a:xfrm>
              <a:custGeom>
                <a:avLst/>
                <a:gdLst>
                  <a:gd name="T0" fmla="*/ 62 w 158"/>
                  <a:gd name="T1" fmla="*/ 167 h 336"/>
                  <a:gd name="T2" fmla="*/ 146 w 158"/>
                  <a:gd name="T3" fmla="*/ 0 h 336"/>
                  <a:gd name="T4" fmla="*/ 82 w 158"/>
                  <a:gd name="T5" fmla="*/ 0 h 336"/>
                  <a:gd name="T6" fmla="*/ 4 w 158"/>
                  <a:gd name="T7" fmla="*/ 155 h 336"/>
                  <a:gd name="T8" fmla="*/ 5 w 158"/>
                  <a:gd name="T9" fmla="*/ 181 h 336"/>
                  <a:gd name="T10" fmla="*/ 93 w 158"/>
                  <a:gd name="T11" fmla="*/ 336 h 336"/>
                  <a:gd name="T12" fmla="*/ 93 w 158"/>
                  <a:gd name="T13" fmla="*/ 336 h 336"/>
                  <a:gd name="T14" fmla="*/ 158 w 158"/>
                  <a:gd name="T15" fmla="*/ 336 h 336"/>
                  <a:gd name="T16" fmla="*/ 158 w 158"/>
                  <a:gd name="T17" fmla="*/ 336 h 336"/>
                  <a:gd name="T18" fmla="*/ 62 w 158"/>
                  <a:gd name="T19" fmla="*/ 167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8" h="336">
                    <a:moveTo>
                      <a:pt x="62" y="167"/>
                    </a:moveTo>
                    <a:cubicBezTo>
                      <a:pt x="146" y="0"/>
                      <a:pt x="146" y="0"/>
                      <a:pt x="14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0" y="163"/>
                      <a:pt x="0" y="173"/>
                      <a:pt x="5" y="181"/>
                    </a:cubicBezTo>
                    <a:cubicBezTo>
                      <a:pt x="93" y="336"/>
                      <a:pt x="93" y="336"/>
                      <a:pt x="93" y="336"/>
                    </a:cubicBezTo>
                    <a:cubicBezTo>
                      <a:pt x="93" y="336"/>
                      <a:pt x="93" y="336"/>
                      <a:pt x="93" y="336"/>
                    </a:cubicBezTo>
                    <a:cubicBezTo>
                      <a:pt x="158" y="336"/>
                      <a:pt x="158" y="336"/>
                      <a:pt x="158" y="336"/>
                    </a:cubicBezTo>
                    <a:cubicBezTo>
                      <a:pt x="158" y="336"/>
                      <a:pt x="158" y="336"/>
                      <a:pt x="158" y="336"/>
                    </a:cubicBezTo>
                    <a:lnTo>
                      <a:pt x="62" y="167"/>
                    </a:lnTo>
                    <a:close/>
                  </a:path>
                </a:pathLst>
              </a:custGeom>
              <a:solidFill>
                <a:srgbClr val="62C0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" name="Freeform 85">
                <a:extLst>
                  <a:ext uri="{FF2B5EF4-FFF2-40B4-BE49-F238E27FC236}">
                    <a16:creationId xmlns:a16="http://schemas.microsoft.com/office/drawing/2014/main" id="{B66221B8-C359-4029-A7E1-92D5E5D59D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61383" y="2332294"/>
                <a:ext cx="124428" cy="737348"/>
              </a:xfrm>
              <a:custGeom>
                <a:avLst/>
                <a:gdLst>
                  <a:gd name="T0" fmla="*/ 135 w 135"/>
                  <a:gd name="T1" fmla="*/ 800 h 800"/>
                  <a:gd name="T2" fmla="*/ 135 w 135"/>
                  <a:gd name="T3" fmla="*/ 0 h 800"/>
                  <a:gd name="T4" fmla="*/ 0 w 135"/>
                  <a:gd name="T5" fmla="*/ 0 h 800"/>
                  <a:gd name="T6" fmla="*/ 0 w 135"/>
                  <a:gd name="T7" fmla="*/ 800 h 800"/>
                  <a:gd name="T8" fmla="*/ 0 w 135"/>
                  <a:gd name="T9" fmla="*/ 800 h 800"/>
                  <a:gd name="T10" fmla="*/ 135 w 135"/>
                  <a:gd name="T11" fmla="*/ 800 h 800"/>
                  <a:gd name="T12" fmla="*/ 135 w 135"/>
                  <a:gd name="T13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5" h="800">
                    <a:moveTo>
                      <a:pt x="135" y="800"/>
                    </a:moveTo>
                    <a:lnTo>
                      <a:pt x="135" y="0"/>
                    </a:lnTo>
                    <a:lnTo>
                      <a:pt x="0" y="0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135" y="800"/>
                    </a:lnTo>
                    <a:lnTo>
                      <a:pt x="135" y="800"/>
                    </a:lnTo>
                    <a:close/>
                  </a:path>
                </a:pathLst>
              </a:custGeom>
              <a:solidFill>
                <a:srgbClr val="9070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11" name="Freeform 86">
              <a:extLst>
                <a:ext uri="{FF2B5EF4-FFF2-40B4-BE49-F238E27FC236}">
                  <a16:creationId xmlns:a16="http://schemas.microsoft.com/office/drawing/2014/main" id="{5CF9ACE3-F55E-4472-9246-226564C88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5832" y="2332294"/>
              <a:ext cx="329042" cy="737348"/>
            </a:xfrm>
            <a:custGeom>
              <a:avLst/>
              <a:gdLst>
                <a:gd name="T0" fmla="*/ 357 w 357"/>
                <a:gd name="T1" fmla="*/ 667 h 800"/>
                <a:gd name="T2" fmla="*/ 136 w 357"/>
                <a:gd name="T3" fmla="*/ 667 h 800"/>
                <a:gd name="T4" fmla="*/ 136 w 357"/>
                <a:gd name="T5" fmla="*/ 0 h 800"/>
                <a:gd name="T6" fmla="*/ 0 w 357"/>
                <a:gd name="T7" fmla="*/ 0 h 800"/>
                <a:gd name="T8" fmla="*/ 0 w 357"/>
                <a:gd name="T9" fmla="*/ 800 h 800"/>
                <a:gd name="T10" fmla="*/ 0 w 357"/>
                <a:gd name="T11" fmla="*/ 800 h 800"/>
                <a:gd name="T12" fmla="*/ 36 w 357"/>
                <a:gd name="T13" fmla="*/ 800 h 800"/>
                <a:gd name="T14" fmla="*/ 136 w 357"/>
                <a:gd name="T15" fmla="*/ 800 h 800"/>
                <a:gd name="T16" fmla="*/ 357 w 357"/>
                <a:gd name="T17" fmla="*/ 800 h 800"/>
                <a:gd name="T18" fmla="*/ 357 w 357"/>
                <a:gd name="T19" fmla="*/ 800 h 800"/>
                <a:gd name="T20" fmla="*/ 357 w 357"/>
                <a:gd name="T21" fmla="*/ 667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7" h="800">
                  <a:moveTo>
                    <a:pt x="357" y="667"/>
                  </a:moveTo>
                  <a:lnTo>
                    <a:pt x="136" y="667"/>
                  </a:lnTo>
                  <a:lnTo>
                    <a:pt x="136" y="0"/>
                  </a:lnTo>
                  <a:lnTo>
                    <a:pt x="0" y="0"/>
                  </a:lnTo>
                  <a:lnTo>
                    <a:pt x="0" y="800"/>
                  </a:lnTo>
                  <a:lnTo>
                    <a:pt x="0" y="800"/>
                  </a:lnTo>
                  <a:lnTo>
                    <a:pt x="36" y="800"/>
                  </a:lnTo>
                  <a:lnTo>
                    <a:pt x="136" y="800"/>
                  </a:lnTo>
                  <a:lnTo>
                    <a:pt x="357" y="800"/>
                  </a:lnTo>
                  <a:lnTo>
                    <a:pt x="357" y="800"/>
                  </a:lnTo>
                  <a:lnTo>
                    <a:pt x="357" y="667"/>
                  </a:lnTo>
                  <a:close/>
                </a:path>
              </a:pathLst>
            </a:custGeom>
            <a:solidFill>
              <a:srgbClr val="D70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" name="Freeform 87">
              <a:extLst>
                <a:ext uri="{FF2B5EF4-FFF2-40B4-BE49-F238E27FC236}">
                  <a16:creationId xmlns:a16="http://schemas.microsoft.com/office/drawing/2014/main" id="{D7FD3EC3-B51B-4C61-8796-7721FBE77C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2266" y="2332294"/>
              <a:ext cx="125349" cy="737348"/>
            </a:xfrm>
            <a:custGeom>
              <a:avLst/>
              <a:gdLst>
                <a:gd name="T0" fmla="*/ 0 w 136"/>
                <a:gd name="T1" fmla="*/ 800 h 800"/>
                <a:gd name="T2" fmla="*/ 0 w 136"/>
                <a:gd name="T3" fmla="*/ 800 h 800"/>
                <a:gd name="T4" fmla="*/ 136 w 136"/>
                <a:gd name="T5" fmla="*/ 800 h 800"/>
                <a:gd name="T6" fmla="*/ 136 w 136"/>
                <a:gd name="T7" fmla="*/ 800 h 800"/>
                <a:gd name="T8" fmla="*/ 136 w 136"/>
                <a:gd name="T9" fmla="*/ 0 h 800"/>
                <a:gd name="T10" fmla="*/ 0 w 136"/>
                <a:gd name="T11" fmla="*/ 0 h 800"/>
                <a:gd name="T12" fmla="*/ 0 w 136"/>
                <a:gd name="T13" fmla="*/ 8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800">
                  <a:moveTo>
                    <a:pt x="0" y="800"/>
                  </a:moveTo>
                  <a:lnTo>
                    <a:pt x="0" y="800"/>
                  </a:lnTo>
                  <a:lnTo>
                    <a:pt x="136" y="800"/>
                  </a:lnTo>
                  <a:lnTo>
                    <a:pt x="136" y="800"/>
                  </a:lnTo>
                  <a:lnTo>
                    <a:pt x="136" y="0"/>
                  </a:lnTo>
                  <a:lnTo>
                    <a:pt x="0" y="0"/>
                  </a:lnTo>
                  <a:lnTo>
                    <a:pt x="0" y="800"/>
                  </a:lnTo>
                  <a:close/>
                </a:path>
              </a:pathLst>
            </a:custGeom>
            <a:solidFill>
              <a:srgbClr val="0047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88">
              <a:extLst>
                <a:ext uri="{FF2B5EF4-FFF2-40B4-BE49-F238E27FC236}">
                  <a16:creationId xmlns:a16="http://schemas.microsoft.com/office/drawing/2014/main" id="{B98992C0-05B4-4E50-8AB6-9E1C6947145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5156" y="2330450"/>
              <a:ext cx="359456" cy="739191"/>
            </a:xfrm>
            <a:custGeom>
              <a:avLst/>
              <a:gdLst>
                <a:gd name="T0" fmla="*/ 164 w 164"/>
                <a:gd name="T1" fmla="*/ 281 h 337"/>
                <a:gd name="T2" fmla="*/ 99 w 164"/>
                <a:gd name="T3" fmla="*/ 281 h 337"/>
                <a:gd name="T4" fmla="*/ 93 w 164"/>
                <a:gd name="T5" fmla="*/ 274 h 337"/>
                <a:gd name="T6" fmla="*/ 93 w 164"/>
                <a:gd name="T7" fmla="*/ 209 h 337"/>
                <a:gd name="T8" fmla="*/ 85 w 164"/>
                <a:gd name="T9" fmla="*/ 190 h 337"/>
                <a:gd name="T10" fmla="*/ 67 w 164"/>
                <a:gd name="T11" fmla="*/ 171 h 337"/>
                <a:gd name="T12" fmla="*/ 86 w 164"/>
                <a:gd name="T13" fmla="*/ 145 h 337"/>
                <a:gd name="T14" fmla="*/ 91 w 164"/>
                <a:gd name="T15" fmla="*/ 129 h 337"/>
                <a:gd name="T16" fmla="*/ 91 w 164"/>
                <a:gd name="T17" fmla="*/ 63 h 337"/>
                <a:gd name="T18" fmla="*/ 98 w 164"/>
                <a:gd name="T19" fmla="*/ 56 h 337"/>
                <a:gd name="T20" fmla="*/ 164 w 164"/>
                <a:gd name="T21" fmla="*/ 56 h 337"/>
                <a:gd name="T22" fmla="*/ 164 w 164"/>
                <a:gd name="T23" fmla="*/ 1 h 337"/>
                <a:gd name="T24" fmla="*/ 164 w 164"/>
                <a:gd name="T25" fmla="*/ 0 h 337"/>
                <a:gd name="T26" fmla="*/ 98 w 164"/>
                <a:gd name="T27" fmla="*/ 0 h 337"/>
                <a:gd name="T28" fmla="*/ 83 w 164"/>
                <a:gd name="T29" fmla="*/ 1 h 337"/>
                <a:gd name="T30" fmla="*/ 35 w 164"/>
                <a:gd name="T31" fmla="*/ 63 h 337"/>
                <a:gd name="T32" fmla="*/ 35 w 164"/>
                <a:gd name="T33" fmla="*/ 120 h 337"/>
                <a:gd name="T34" fmla="*/ 8 w 164"/>
                <a:gd name="T35" fmla="*/ 157 h 337"/>
                <a:gd name="T36" fmla="*/ 10 w 164"/>
                <a:gd name="T37" fmla="*/ 193 h 337"/>
                <a:gd name="T38" fmla="*/ 36 w 164"/>
                <a:gd name="T39" fmla="*/ 220 h 337"/>
                <a:gd name="T40" fmla="*/ 36 w 164"/>
                <a:gd name="T41" fmla="*/ 274 h 337"/>
                <a:gd name="T42" fmla="*/ 91 w 164"/>
                <a:gd name="T43" fmla="*/ 337 h 337"/>
                <a:gd name="T44" fmla="*/ 94 w 164"/>
                <a:gd name="T45" fmla="*/ 337 h 337"/>
                <a:gd name="T46" fmla="*/ 99 w 164"/>
                <a:gd name="T47" fmla="*/ 337 h 337"/>
                <a:gd name="T48" fmla="*/ 164 w 164"/>
                <a:gd name="T49" fmla="*/ 337 h 337"/>
                <a:gd name="T50" fmla="*/ 164 w 164"/>
                <a:gd name="T51" fmla="*/ 337 h 337"/>
                <a:gd name="T52" fmla="*/ 164 w 164"/>
                <a:gd name="T53" fmla="*/ 337 h 337"/>
                <a:gd name="T54" fmla="*/ 164 w 164"/>
                <a:gd name="T55" fmla="*/ 281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4" h="337">
                  <a:moveTo>
                    <a:pt x="164" y="281"/>
                  </a:moveTo>
                  <a:cubicBezTo>
                    <a:pt x="99" y="281"/>
                    <a:pt x="99" y="281"/>
                    <a:pt x="99" y="281"/>
                  </a:cubicBezTo>
                  <a:cubicBezTo>
                    <a:pt x="95" y="281"/>
                    <a:pt x="93" y="278"/>
                    <a:pt x="93" y="274"/>
                  </a:cubicBezTo>
                  <a:cubicBezTo>
                    <a:pt x="93" y="209"/>
                    <a:pt x="93" y="209"/>
                    <a:pt x="93" y="209"/>
                  </a:cubicBezTo>
                  <a:cubicBezTo>
                    <a:pt x="93" y="202"/>
                    <a:pt x="90" y="195"/>
                    <a:pt x="85" y="190"/>
                  </a:cubicBezTo>
                  <a:cubicBezTo>
                    <a:pt x="67" y="171"/>
                    <a:pt x="67" y="171"/>
                    <a:pt x="67" y="171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9" y="140"/>
                    <a:pt x="91" y="135"/>
                    <a:pt x="91" y="129"/>
                  </a:cubicBezTo>
                  <a:cubicBezTo>
                    <a:pt x="91" y="63"/>
                    <a:pt x="91" y="63"/>
                    <a:pt x="91" y="63"/>
                  </a:cubicBezTo>
                  <a:cubicBezTo>
                    <a:pt x="91" y="59"/>
                    <a:pt x="94" y="56"/>
                    <a:pt x="98" y="56"/>
                  </a:cubicBezTo>
                  <a:cubicBezTo>
                    <a:pt x="164" y="56"/>
                    <a:pt x="164" y="56"/>
                    <a:pt x="164" y="56"/>
                  </a:cubicBezTo>
                  <a:cubicBezTo>
                    <a:pt x="164" y="1"/>
                    <a:pt x="164" y="1"/>
                    <a:pt x="164" y="1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3" y="0"/>
                    <a:pt x="88" y="0"/>
                    <a:pt x="83" y="1"/>
                  </a:cubicBezTo>
                  <a:cubicBezTo>
                    <a:pt x="55" y="8"/>
                    <a:pt x="35" y="33"/>
                    <a:pt x="35" y="63"/>
                  </a:cubicBezTo>
                  <a:cubicBezTo>
                    <a:pt x="35" y="120"/>
                    <a:pt x="35" y="120"/>
                    <a:pt x="35" y="120"/>
                  </a:cubicBezTo>
                  <a:cubicBezTo>
                    <a:pt x="8" y="157"/>
                    <a:pt x="8" y="157"/>
                    <a:pt x="8" y="157"/>
                  </a:cubicBezTo>
                  <a:cubicBezTo>
                    <a:pt x="0" y="168"/>
                    <a:pt x="1" y="183"/>
                    <a:pt x="10" y="193"/>
                  </a:cubicBezTo>
                  <a:cubicBezTo>
                    <a:pt x="36" y="220"/>
                    <a:pt x="36" y="220"/>
                    <a:pt x="36" y="220"/>
                  </a:cubicBezTo>
                  <a:cubicBezTo>
                    <a:pt x="36" y="274"/>
                    <a:pt x="36" y="274"/>
                    <a:pt x="36" y="274"/>
                  </a:cubicBezTo>
                  <a:cubicBezTo>
                    <a:pt x="36" y="306"/>
                    <a:pt x="60" y="333"/>
                    <a:pt x="91" y="337"/>
                  </a:cubicBezTo>
                  <a:cubicBezTo>
                    <a:pt x="92" y="337"/>
                    <a:pt x="93" y="337"/>
                    <a:pt x="94" y="337"/>
                  </a:cubicBezTo>
                  <a:cubicBezTo>
                    <a:pt x="96" y="337"/>
                    <a:pt x="98" y="337"/>
                    <a:pt x="99" y="337"/>
                  </a:cubicBezTo>
                  <a:cubicBezTo>
                    <a:pt x="164" y="337"/>
                    <a:pt x="164" y="337"/>
                    <a:pt x="164" y="337"/>
                  </a:cubicBezTo>
                  <a:cubicBezTo>
                    <a:pt x="164" y="337"/>
                    <a:pt x="164" y="337"/>
                    <a:pt x="164" y="337"/>
                  </a:cubicBezTo>
                  <a:cubicBezTo>
                    <a:pt x="164" y="337"/>
                    <a:pt x="164" y="337"/>
                    <a:pt x="164" y="337"/>
                  </a:cubicBezTo>
                  <a:lnTo>
                    <a:pt x="164" y="281"/>
                  </a:lnTo>
                  <a:close/>
                </a:path>
              </a:pathLst>
            </a:custGeom>
            <a:solidFill>
              <a:srgbClr val="ED9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67F3C2D7-4B79-40D7-B9F8-2489A97CCB3D}"/>
              </a:ext>
            </a:extLst>
          </p:cNvPr>
          <p:cNvGrpSpPr/>
          <p:nvPr/>
        </p:nvGrpSpPr>
        <p:grpSpPr>
          <a:xfrm>
            <a:off x="414902" y="2468058"/>
            <a:ext cx="9076203" cy="1667885"/>
            <a:chOff x="414902" y="2628179"/>
            <a:chExt cx="9076203" cy="1667885"/>
          </a:xfrm>
        </p:grpSpPr>
        <p:sp>
          <p:nvSpPr>
            <p:cNvPr id="527" name="TextBox 526">
              <a:extLst>
                <a:ext uri="{FF2B5EF4-FFF2-40B4-BE49-F238E27FC236}">
                  <a16:creationId xmlns:a16="http://schemas.microsoft.com/office/drawing/2014/main" id="{EE6F9E60-0616-43BA-91A8-A6956A000121}"/>
                </a:ext>
              </a:extLst>
            </p:cNvPr>
            <p:cNvSpPr txBox="1"/>
            <p:nvPr/>
          </p:nvSpPr>
          <p:spPr>
            <a:xfrm>
              <a:off x="414902" y="2628179"/>
              <a:ext cx="9076203" cy="124649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gradFill>
                    <a:gsLst>
                      <a:gs pos="100000">
                        <a:srgbClr val="0A6CD8"/>
                      </a:gs>
                      <a:gs pos="100000">
                        <a:srgbClr val="0B79F3"/>
                      </a:gs>
                    </a:gsLst>
                    <a:lin ang="5400000" scaled="0"/>
                  </a:gradFill>
                  <a:latin typeface="Bodoni Bk BT" pitchFamily="2" charset="0"/>
                </a:defRPr>
              </a:lvl1pPr>
            </a:lstStyle>
            <a:p>
              <a:pPr>
                <a:spcBef>
                  <a:spcPts val="600"/>
                </a:spcBef>
              </a:pPr>
              <a:r>
                <a:rPr lang="en-US" altLang="ko-KR" sz="4000" b="1" dirty="0">
                  <a:gradFill>
                    <a:gsLst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rgbClr val="0B79F3"/>
                      </a:gs>
                    </a:gsLst>
                    <a:lin ang="5400000" scaled="0"/>
                  </a:gradFill>
                  <a:latin typeface="Yu Gothic UI" panose="020B0500000000000000" pitchFamily="34" charset="-128"/>
                  <a:ea typeface="Yu Gothic UI" panose="020B0500000000000000" pitchFamily="34" charset="-128"/>
                </a:rPr>
                <a:t>Ⅰ</a:t>
              </a:r>
            </a:p>
            <a:p>
              <a:pPr>
                <a:spcBef>
                  <a:spcPts val="600"/>
                </a:spcBef>
              </a:pPr>
              <a:r>
                <a:rPr lang="ko-KR" altLang="en-US" sz="3600" spc="-100" dirty="0"/>
                <a:t>성인지 감수성과 직장 내 성희롱의 예방 필요성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7A6BFA4-CCA6-4B9D-8352-3F9632C66934}"/>
                </a:ext>
              </a:extLst>
            </p:cNvPr>
            <p:cNvSpPr txBox="1"/>
            <p:nvPr/>
          </p:nvSpPr>
          <p:spPr>
            <a:xfrm>
              <a:off x="4128259" y="4080620"/>
              <a:ext cx="1649491" cy="21544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-2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50000"/>
                          <a:lumOff val="50000"/>
                        </a:schemeClr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직장 내 성희롱 예방교육</a:t>
              </a:r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38DBFBA5-FF61-475D-B592-0A01114CB00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11" y="4826001"/>
            <a:ext cx="3618242" cy="94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0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직사각형 57">
            <a:extLst>
              <a:ext uri="{FF2B5EF4-FFF2-40B4-BE49-F238E27FC236}">
                <a16:creationId xmlns:a16="http://schemas.microsoft.com/office/drawing/2014/main" id="{39C5495C-8830-4085-9F69-49502392A8EA}"/>
              </a:ext>
            </a:extLst>
          </p:cNvPr>
          <p:cNvSpPr/>
          <p:nvPr/>
        </p:nvSpPr>
        <p:spPr>
          <a:xfrm>
            <a:off x="324556" y="2200014"/>
            <a:ext cx="9256889" cy="4327785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89000">
                <a:schemeClr val="bg1"/>
              </a:gs>
            </a:gsLst>
            <a:lin ang="135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effectLst>
            <a:outerShdw blurRad="139700" dist="1016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7" name="그룹 106">
            <a:extLst>
              <a:ext uri="{FF2B5EF4-FFF2-40B4-BE49-F238E27FC236}">
                <a16:creationId xmlns:a16="http://schemas.microsoft.com/office/drawing/2014/main" id="{5AE9D48C-9562-40DC-B035-DF6B67EB4BC8}"/>
              </a:ext>
            </a:extLst>
          </p:cNvPr>
          <p:cNvGrpSpPr/>
          <p:nvPr/>
        </p:nvGrpSpPr>
        <p:grpSpPr>
          <a:xfrm>
            <a:off x="6343650" y="2514921"/>
            <a:ext cx="3034800" cy="3035300"/>
            <a:chOff x="5702300" y="2514920"/>
            <a:chExt cx="3689350" cy="3035300"/>
          </a:xfrm>
        </p:grpSpPr>
        <p:sp>
          <p:nvSpPr>
            <p:cNvPr id="108" name="직사각형 107">
              <a:extLst>
                <a:ext uri="{FF2B5EF4-FFF2-40B4-BE49-F238E27FC236}">
                  <a16:creationId xmlns:a16="http://schemas.microsoft.com/office/drawing/2014/main" id="{C1BEBB41-C6A9-4F56-B2E5-74A30BF71C94}"/>
                </a:ext>
              </a:extLst>
            </p:cNvPr>
            <p:cNvSpPr/>
            <p:nvPr/>
          </p:nvSpPr>
          <p:spPr>
            <a:xfrm>
              <a:off x="5702300" y="2514920"/>
              <a:ext cx="3689350" cy="3035300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89000">
                  <a:schemeClr val="bg1"/>
                </a:gs>
              </a:gsLst>
              <a:lin ang="13500000" scaled="1"/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9" name="직사각형 108">
              <a:extLst>
                <a:ext uri="{FF2B5EF4-FFF2-40B4-BE49-F238E27FC236}">
                  <a16:creationId xmlns:a16="http://schemas.microsoft.com/office/drawing/2014/main" id="{C9724DAE-4DEC-4325-B07A-87C1FC9B1F10}"/>
                </a:ext>
              </a:extLst>
            </p:cNvPr>
            <p:cNvSpPr/>
            <p:nvPr/>
          </p:nvSpPr>
          <p:spPr>
            <a:xfrm>
              <a:off x="5702300" y="2514920"/>
              <a:ext cx="3689350" cy="33781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spc="3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13500000" scaled="1"/>
                  </a:gradFill>
                </a:rPr>
                <a:t>참</a:t>
              </a:r>
              <a:r>
                <a:rPr lang="ko-KR" altLang="en-US" sz="14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13500000" scaled="1"/>
                  </a:gradFill>
                </a:rPr>
                <a:t>고</a:t>
              </a:r>
            </a:p>
          </p:txBody>
        </p:sp>
      </p:grpSp>
      <p:grpSp>
        <p:nvGrpSpPr>
          <p:cNvPr id="111" name="그룹 110">
            <a:extLst>
              <a:ext uri="{FF2B5EF4-FFF2-40B4-BE49-F238E27FC236}">
                <a16:creationId xmlns:a16="http://schemas.microsoft.com/office/drawing/2014/main" id="{3CDAA3C1-3457-4AA1-99D8-486D298AD66E}"/>
              </a:ext>
            </a:extLst>
          </p:cNvPr>
          <p:cNvGrpSpPr/>
          <p:nvPr/>
        </p:nvGrpSpPr>
        <p:grpSpPr>
          <a:xfrm>
            <a:off x="602113" y="2546411"/>
            <a:ext cx="4943076" cy="518091"/>
            <a:chOff x="602113" y="3084308"/>
            <a:chExt cx="4943076" cy="518091"/>
          </a:xfrm>
        </p:grpSpPr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6552A93F-BABF-49A3-B7A4-FF95C53A9952}"/>
                </a:ext>
              </a:extLst>
            </p:cNvPr>
            <p:cNvSpPr txBox="1"/>
            <p:nvPr/>
          </p:nvSpPr>
          <p:spPr>
            <a:xfrm>
              <a:off x="814727" y="3084308"/>
              <a:ext cx="4730462" cy="518091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>
              <a:defPPr>
                <a:defRPr lang="en-US"/>
              </a:defPPr>
              <a:lvl1pPr>
                <a:defRPr sz="2000" b="1" kern="0" spc="-10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schemeClr val="bg1">
                        <a:alpha val="73000"/>
                      </a:schemeClr>
                    </a:outerShdw>
                  </a:effectLst>
                  <a:latin typeface="Century Gothic" panose="020B0502020202020204" pitchFamily="34" charset="0"/>
                  <a:ea typeface="+mj-ea"/>
                </a:defRPr>
              </a:lvl1pPr>
            </a:lstStyle>
            <a:p>
              <a:pPr>
                <a:spcBef>
                  <a:spcPts val="200"/>
                </a:spcBef>
              </a:pPr>
              <a:r>
                <a:rPr lang="en-US" altLang="ko-KR" sz="1600">
                  <a:effectLst/>
                </a:rPr>
                <a:t>A</a:t>
              </a:r>
              <a:r>
                <a:rPr lang="ko-KR" altLang="en-US" sz="1600">
                  <a:effectLst/>
                </a:rPr>
                <a:t>는 학교법인 </a:t>
              </a:r>
              <a:r>
                <a:rPr lang="en-US" altLang="ko-KR" sz="1600">
                  <a:effectLst/>
                </a:rPr>
                <a:t>B</a:t>
              </a:r>
              <a:r>
                <a:rPr lang="ko-KR" altLang="en-US" sz="1600">
                  <a:effectLst/>
                </a:rPr>
                <a:t>대학교의 컴퓨터 계열 교수이며</a:t>
              </a:r>
              <a:r>
                <a:rPr lang="en-US" altLang="ko-KR" sz="1600">
                  <a:effectLst/>
                </a:rPr>
                <a:t>, C</a:t>
              </a:r>
              <a:r>
                <a:rPr lang="ko-KR" altLang="en-US" sz="1600">
                  <a:effectLst/>
                </a:rPr>
                <a:t>와 </a:t>
              </a:r>
              <a:r>
                <a:rPr lang="en-US" altLang="ko-KR" sz="1600">
                  <a:effectLst/>
                </a:rPr>
                <a:t>D</a:t>
              </a:r>
              <a:r>
                <a:rPr lang="ko-KR" altLang="en-US" sz="1600">
                  <a:effectLst/>
                </a:rPr>
                <a:t>는</a:t>
              </a:r>
              <a:endParaRPr lang="en-US" altLang="ko-KR" sz="1600">
                <a:effectLst/>
              </a:endParaRPr>
            </a:p>
            <a:p>
              <a:pPr>
                <a:spcBef>
                  <a:spcPts val="200"/>
                </a:spcBef>
              </a:pPr>
              <a:r>
                <a:rPr lang="ko-KR" altLang="en-US" sz="1600">
                  <a:effectLst/>
                </a:rPr>
                <a:t>소속학과 학생들임</a:t>
              </a:r>
              <a:r>
                <a:rPr lang="en-US" altLang="ko-KR" sz="1600">
                  <a:effectLst/>
                </a:rPr>
                <a:t>.</a:t>
              </a:r>
            </a:p>
          </p:txBody>
        </p:sp>
        <p:pic>
          <p:nvPicPr>
            <p:cNvPr id="122" name="그래픽 121">
              <a:extLst>
                <a:ext uri="{FF2B5EF4-FFF2-40B4-BE49-F238E27FC236}">
                  <a16:creationId xmlns:a16="http://schemas.microsoft.com/office/drawing/2014/main" id="{8B57E86D-2650-4204-B9A2-E7BCFD2DB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602113" y="3137921"/>
              <a:ext cx="138994" cy="138994"/>
            </a:xfrm>
            <a:prstGeom prst="rect">
              <a:avLst/>
            </a:prstGeom>
          </p:spPr>
        </p:pic>
      </p:grpSp>
      <p:grpSp>
        <p:nvGrpSpPr>
          <p:cNvPr id="112" name="그룹 111">
            <a:extLst>
              <a:ext uri="{FF2B5EF4-FFF2-40B4-BE49-F238E27FC236}">
                <a16:creationId xmlns:a16="http://schemas.microsoft.com/office/drawing/2014/main" id="{678FF729-6E8A-4D9C-B748-61EA2B99EC57}"/>
              </a:ext>
            </a:extLst>
          </p:cNvPr>
          <p:cNvGrpSpPr/>
          <p:nvPr/>
        </p:nvGrpSpPr>
        <p:grpSpPr>
          <a:xfrm>
            <a:off x="602113" y="3236076"/>
            <a:ext cx="5565041" cy="2272417"/>
            <a:chOff x="602113" y="3084308"/>
            <a:chExt cx="5565041" cy="2272417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BBC3F257-1E41-4DEF-9DAD-AF66B2C9D758}"/>
                </a:ext>
              </a:extLst>
            </p:cNvPr>
            <p:cNvSpPr txBox="1"/>
            <p:nvPr/>
          </p:nvSpPr>
          <p:spPr>
            <a:xfrm>
              <a:off x="814727" y="3084308"/>
              <a:ext cx="5352427" cy="2272417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>
              <a:defPPr>
                <a:defRPr lang="en-US"/>
              </a:defPPr>
              <a:lvl1pPr>
                <a:defRPr sz="2000" b="1" kern="0" spc="-10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schemeClr val="bg1">
                        <a:alpha val="73000"/>
                      </a:schemeClr>
                    </a:outerShdw>
                  </a:effectLst>
                  <a:latin typeface="Century Gothic" panose="020B0502020202020204" pitchFamily="34" charset="0"/>
                  <a:ea typeface="+mj-ea"/>
                </a:defRPr>
              </a:lvl1pPr>
            </a:lstStyle>
            <a:p>
              <a:pPr>
                <a:spcBef>
                  <a:spcPts val="200"/>
                </a:spcBef>
              </a:pPr>
              <a:r>
                <a:rPr lang="en-US" altLang="ko-KR" sz="1600">
                  <a:effectLst/>
                </a:rPr>
                <a:t>A</a:t>
              </a:r>
              <a:r>
                <a:rPr lang="ko-KR" altLang="en-US" sz="1600">
                  <a:effectLst/>
                </a:rPr>
                <a:t>는 </a:t>
              </a:r>
              <a:r>
                <a:rPr lang="en-US" altLang="ko-KR" sz="1600">
                  <a:effectLst/>
                </a:rPr>
                <a:t>C, D</a:t>
              </a:r>
              <a:r>
                <a:rPr lang="ko-KR" altLang="en-US" sz="1600">
                  <a:effectLst/>
                </a:rPr>
                <a:t>에 대하여 다음과 같은 행위를 포함해 수차례 성희롱</a:t>
              </a:r>
              <a:r>
                <a:rPr lang="en-US" altLang="ko-KR" sz="1600">
                  <a:effectLst/>
                </a:rPr>
                <a:t>,</a:t>
              </a:r>
            </a:p>
            <a:p>
              <a:pPr>
                <a:spcBef>
                  <a:spcPts val="200"/>
                </a:spcBef>
              </a:pPr>
              <a:r>
                <a:rPr lang="ko-KR" altLang="en-US" sz="1600">
                  <a:effectLst/>
                </a:rPr>
                <a:t>성추행 행위를 하였고</a:t>
              </a:r>
              <a:r>
                <a:rPr lang="en-US" altLang="ko-KR" sz="1600">
                  <a:effectLst/>
                </a:rPr>
                <a:t>, </a:t>
              </a:r>
              <a:r>
                <a:rPr lang="ko-KR" altLang="en-US" sz="1600">
                  <a:effectLst/>
                </a:rPr>
                <a:t>이에 학교법인은 </a:t>
              </a:r>
              <a:r>
                <a:rPr lang="en-US" altLang="ko-KR" sz="1600">
                  <a:effectLst/>
                </a:rPr>
                <a:t>A</a:t>
              </a:r>
              <a:r>
                <a:rPr lang="ko-KR" altLang="en-US" sz="1600">
                  <a:effectLst/>
                </a:rPr>
                <a:t>에 대하여 해임조치함</a:t>
              </a:r>
              <a:r>
                <a:rPr lang="en-US" altLang="ko-KR" sz="1600">
                  <a:effectLst/>
                </a:rPr>
                <a:t>.</a:t>
              </a:r>
            </a:p>
            <a:p>
              <a:pPr>
                <a:spcBef>
                  <a:spcPts val="800"/>
                </a:spcBef>
              </a:pPr>
              <a:r>
                <a:rPr lang="ko-KR" altLang="en-US" sz="1400">
                  <a:effectLst/>
                </a:rPr>
                <a:t>①</a:t>
              </a:r>
              <a:r>
                <a:rPr lang="en-US" altLang="ko-KR" sz="1400">
                  <a:effectLst/>
                </a:rPr>
                <a:t> </a:t>
              </a:r>
              <a:r>
                <a:rPr lang="ko-KR" altLang="en-US" sz="1400">
                  <a:effectLst/>
                </a:rPr>
                <a:t>봉사활동 추천서를 받기 위해 </a:t>
              </a:r>
              <a:r>
                <a:rPr lang="en-US" altLang="ko-KR" sz="1400">
                  <a:effectLst/>
                </a:rPr>
                <a:t>A</a:t>
              </a:r>
              <a:r>
                <a:rPr lang="ko-KR" altLang="en-US" sz="1400">
                  <a:effectLst/>
                </a:rPr>
                <a:t>교수 연구실 방문시 뽀뽀해주면</a:t>
              </a:r>
              <a:endParaRPr lang="en-US" altLang="ko-KR" sz="1400">
                <a:effectLst/>
              </a:endParaRPr>
            </a:p>
            <a:p>
              <a:pPr marL="184150">
                <a:spcBef>
                  <a:spcPts val="200"/>
                </a:spcBef>
              </a:pPr>
              <a:r>
                <a:rPr lang="ko-KR" altLang="en-US" sz="1400">
                  <a:effectLst/>
                </a:rPr>
                <a:t>추천서를</a:t>
              </a:r>
              <a:r>
                <a:rPr lang="en-US" altLang="ko-KR" sz="1400">
                  <a:effectLst/>
                </a:rPr>
                <a:t> </a:t>
              </a:r>
              <a:r>
                <a:rPr lang="ko-KR" altLang="en-US" sz="1400">
                  <a:effectLst/>
                </a:rPr>
                <a:t>써주겠다고 함</a:t>
              </a:r>
              <a:r>
                <a:rPr lang="en-US" altLang="ko-KR" sz="1400">
                  <a:effectLst/>
                </a:rPr>
                <a:t>.</a:t>
              </a:r>
            </a:p>
            <a:p>
              <a:pPr>
                <a:spcBef>
                  <a:spcPts val="800"/>
                </a:spcBef>
              </a:pPr>
              <a:r>
                <a:rPr lang="ko-KR" altLang="en-US" sz="1400">
                  <a:effectLst/>
                </a:rPr>
                <a:t>②</a:t>
              </a:r>
              <a:r>
                <a:rPr lang="en-US" altLang="ko-KR" sz="1400">
                  <a:effectLst/>
                </a:rPr>
                <a:t> C</a:t>
              </a:r>
              <a:r>
                <a:rPr lang="ko-KR" altLang="en-US" sz="1400">
                  <a:effectLst/>
                </a:rPr>
                <a:t>에게 “남자친구와 왜 사귀냐</a:t>
              </a:r>
              <a:r>
                <a:rPr lang="en-US" altLang="ko-KR" sz="1400">
                  <a:effectLst/>
                </a:rPr>
                <a:t>, </a:t>
              </a:r>
              <a:r>
                <a:rPr lang="ko-KR" altLang="en-US" sz="1400">
                  <a:effectLst/>
                </a:rPr>
                <a:t>나랑 사귀자”</a:t>
              </a:r>
              <a:r>
                <a:rPr lang="en-US" altLang="ko-KR" sz="1400">
                  <a:effectLst/>
                </a:rPr>
                <a:t>, “</a:t>
              </a:r>
              <a:r>
                <a:rPr lang="ko-KR" altLang="en-US" sz="1400">
                  <a:effectLst/>
                </a:rPr>
                <a:t>나랑 손잡고 밥 먹으러</a:t>
              </a:r>
              <a:endParaRPr lang="en-US" altLang="ko-KR" sz="1400">
                <a:effectLst/>
              </a:endParaRPr>
            </a:p>
            <a:p>
              <a:pPr marL="184150">
                <a:spcBef>
                  <a:spcPts val="200"/>
                </a:spcBef>
              </a:pPr>
              <a:r>
                <a:rPr lang="ko-KR" altLang="en-US" sz="1400">
                  <a:effectLst/>
                </a:rPr>
                <a:t>가고 데이트 가자”</a:t>
              </a:r>
              <a:r>
                <a:rPr lang="en-US" altLang="ko-KR" sz="1400">
                  <a:effectLst/>
                </a:rPr>
                <a:t>, “</a:t>
              </a:r>
              <a:r>
                <a:rPr lang="ko-KR" altLang="en-US" sz="1400">
                  <a:effectLst/>
                </a:rPr>
                <a:t>엄마를 소개시켜 달라”고 하는 등 불쾌한 말을 함</a:t>
              </a:r>
              <a:r>
                <a:rPr lang="en-US" altLang="ko-KR" sz="1400">
                  <a:effectLst/>
                </a:rPr>
                <a:t>.</a:t>
              </a:r>
            </a:p>
            <a:p>
              <a:pPr>
                <a:spcBef>
                  <a:spcPts val="800"/>
                </a:spcBef>
              </a:pPr>
              <a:r>
                <a:rPr lang="ko-KR" altLang="en-US" sz="1400">
                  <a:effectLst/>
                </a:rPr>
                <a:t>③ </a:t>
              </a:r>
              <a:r>
                <a:rPr lang="en-US" altLang="ko-KR" sz="1400">
                  <a:effectLst/>
                </a:rPr>
                <a:t>D</a:t>
              </a:r>
              <a:r>
                <a:rPr lang="ko-KR" altLang="en-US" sz="1400">
                  <a:effectLst/>
                </a:rPr>
                <a:t>를 뒤에서 안는 식으로 지도</a:t>
              </a:r>
              <a:r>
                <a:rPr lang="en-US" altLang="ko-KR" sz="1400">
                  <a:effectLst/>
                </a:rPr>
                <a:t>, </a:t>
              </a:r>
              <a:r>
                <a:rPr lang="ko-KR" altLang="en-US" sz="1400">
                  <a:effectLst/>
                </a:rPr>
                <a:t>불필요하여 한 의자에 앉아 신체적 접촉</a:t>
              </a:r>
            </a:p>
            <a:p>
              <a:pPr>
                <a:spcBef>
                  <a:spcPts val="800"/>
                </a:spcBef>
              </a:pPr>
              <a:r>
                <a:rPr lang="ko-KR" altLang="en-US" sz="1400">
                  <a:effectLst/>
                </a:rPr>
                <a:t>④ 학과 </a:t>
              </a:r>
              <a:r>
                <a:rPr lang="en-US" altLang="ko-KR" sz="1400">
                  <a:effectLst/>
                </a:rPr>
                <a:t>MT</a:t>
              </a:r>
              <a:r>
                <a:rPr lang="ko-KR" altLang="en-US" sz="1400">
                  <a:effectLst/>
                </a:rPr>
                <a:t>에서 아침에 자고 있던 </a:t>
              </a:r>
              <a:r>
                <a:rPr lang="en-US" altLang="ko-KR" sz="1400">
                  <a:effectLst/>
                </a:rPr>
                <a:t>D </a:t>
              </a:r>
              <a:r>
                <a:rPr lang="ko-KR" altLang="en-US" sz="1400">
                  <a:effectLst/>
                </a:rPr>
                <a:t>볼에 뽀뽀 </a:t>
              </a:r>
              <a:r>
                <a:rPr lang="en-US" altLang="ko-KR" sz="1400">
                  <a:effectLst/>
                </a:rPr>
                <a:t>2</a:t>
              </a:r>
              <a:r>
                <a:rPr lang="ko-KR" altLang="en-US" sz="1400">
                  <a:effectLst/>
                </a:rPr>
                <a:t>차례</a:t>
              </a:r>
            </a:p>
          </p:txBody>
        </p:sp>
        <p:pic>
          <p:nvPicPr>
            <p:cNvPr id="120" name="그래픽 119">
              <a:extLst>
                <a:ext uri="{FF2B5EF4-FFF2-40B4-BE49-F238E27FC236}">
                  <a16:creationId xmlns:a16="http://schemas.microsoft.com/office/drawing/2014/main" id="{7245D064-C8E3-43CD-A66C-E28A5E42C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602113" y="3137921"/>
              <a:ext cx="138994" cy="138994"/>
            </a:xfrm>
            <a:prstGeom prst="rect">
              <a:avLst/>
            </a:prstGeom>
          </p:spPr>
        </p:pic>
      </p:grpSp>
      <p:pic>
        <p:nvPicPr>
          <p:cNvPr id="124" name="그림 123">
            <a:extLst>
              <a:ext uri="{FF2B5EF4-FFF2-40B4-BE49-F238E27FC236}">
                <a16:creationId xmlns:a16="http://schemas.microsoft.com/office/drawing/2014/main" id="{21AF1ED6-02C2-427C-8339-C939BA8A31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19" b="66300"/>
          <a:stretch/>
        </p:blipFill>
        <p:spPr>
          <a:xfrm>
            <a:off x="0" y="1475738"/>
            <a:ext cx="9906000" cy="835378"/>
          </a:xfrm>
          <a:prstGeom prst="rect">
            <a:avLst/>
          </a:prstGeom>
        </p:spPr>
      </p:pic>
      <p:sp>
        <p:nvSpPr>
          <p:cNvPr id="125" name="직사각형 124">
            <a:extLst>
              <a:ext uri="{FF2B5EF4-FFF2-40B4-BE49-F238E27FC236}">
                <a16:creationId xmlns:a16="http://schemas.microsoft.com/office/drawing/2014/main" id="{D99800D8-9D40-4CDB-9917-F2DC8B96117C}"/>
              </a:ext>
            </a:extLst>
          </p:cNvPr>
          <p:cNvSpPr/>
          <p:nvPr/>
        </p:nvSpPr>
        <p:spPr>
          <a:xfrm>
            <a:off x="333375" y="5753748"/>
            <a:ext cx="9244013" cy="766794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D12E0604-1FF6-406B-B42F-B3461A45E2BF}"/>
              </a:ext>
            </a:extLst>
          </p:cNvPr>
          <p:cNvSpPr txBox="1"/>
          <p:nvPr/>
        </p:nvSpPr>
        <p:spPr>
          <a:xfrm>
            <a:off x="1135805" y="6105961"/>
            <a:ext cx="8258671" cy="24622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>
              <a:defRPr sz="2000" b="1" kern="0" spc="-10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schemeClr val="bg1">
                      <a:alpha val="73000"/>
                    </a:schemeClr>
                  </a:outerShdw>
                </a:effectLst>
                <a:latin typeface="Century Gothic" panose="020B0502020202020204" pitchFamily="34" charset="0"/>
                <a:ea typeface="+mj-ea"/>
              </a:defRPr>
            </a:lvl1pPr>
          </a:lstStyle>
          <a:p>
            <a:pPr>
              <a:spcBef>
                <a:spcPts val="300"/>
              </a:spcBef>
            </a:pPr>
            <a:r>
              <a:rPr lang="en-US" altLang="ko-KR" sz="1600">
                <a:effectLst/>
              </a:rPr>
              <a:t>[</a:t>
            </a:r>
            <a:r>
              <a:rPr lang="ko-KR" altLang="en-US" sz="1600">
                <a:effectLst/>
              </a:rPr>
              <a:t>대법원 </a:t>
            </a:r>
            <a:r>
              <a:rPr lang="en-US" altLang="ko-KR" sz="1600">
                <a:effectLst/>
              </a:rPr>
              <a:t>2017</a:t>
            </a:r>
            <a:r>
              <a:rPr lang="ko-KR" altLang="en-US" sz="1600">
                <a:effectLst/>
              </a:rPr>
              <a:t>두</a:t>
            </a:r>
            <a:r>
              <a:rPr lang="en-US" altLang="ko-KR" sz="1600">
                <a:effectLst/>
              </a:rPr>
              <a:t>74702] </a:t>
            </a:r>
            <a:r>
              <a:rPr lang="ko-KR" altLang="en-US" sz="1400" b="0">
                <a:effectLst/>
              </a:rPr>
              <a:t>성인지 감수성을 토대로 가볍게 증명력을 배척해서는 안된다고 보아  원심판결 파기환송</a:t>
            </a:r>
            <a:endParaRPr lang="ko-KR" altLang="en-US" sz="1600" b="0">
              <a:effectLst/>
            </a:endParaRPr>
          </a:p>
        </p:txBody>
      </p:sp>
      <p:pic>
        <p:nvPicPr>
          <p:cNvPr id="127" name="그림 126">
            <a:extLst>
              <a:ext uri="{FF2B5EF4-FFF2-40B4-BE49-F238E27FC236}">
                <a16:creationId xmlns:a16="http://schemas.microsoft.com/office/drawing/2014/main" id="{2825F269-79ED-41F7-A610-EC3ED44BA1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23"/>
          <a:stretch/>
        </p:blipFill>
        <p:spPr>
          <a:xfrm flipH="1">
            <a:off x="-8204" y="5506669"/>
            <a:ext cx="1070572" cy="10185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7ED64A4F-03D0-47D3-8D4A-B1146D28EEDC}"/>
              </a:ext>
            </a:extLst>
          </p:cNvPr>
          <p:cNvSpPr txBox="1"/>
          <p:nvPr/>
        </p:nvSpPr>
        <p:spPr>
          <a:xfrm>
            <a:off x="1632501" y="1867102"/>
            <a:ext cx="7704032" cy="2769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lvl="0">
              <a:defRPr/>
            </a:pPr>
            <a:r>
              <a:rPr lang="ko-KR" altLang="en-US" b="1" spc="-150"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>
                  <a:outerShdw dist="63500" dir="2700000" algn="tl" rotWithShape="0">
                    <a:prstClr val="black">
                      <a:alpha val="20000"/>
                    </a:prstClr>
                  </a:outerShdw>
                </a:effectLst>
                <a:latin typeface="Calibri" panose="020F0502020204030204"/>
                <a:ea typeface="맑은 고딕" panose="020B0503020000020004" pitchFamily="50" charset="-127"/>
              </a:rPr>
              <a:t>직장 내 성희롱 징계사유 정당성 인정 여부 </a:t>
            </a:r>
            <a:r>
              <a:rPr lang="en-US" altLang="ko-KR" spc="-150"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>
                  <a:outerShdw dist="63500" dir="2700000" algn="tl" rotWithShape="0">
                    <a:prstClr val="black">
                      <a:alpha val="20000"/>
                    </a:prstClr>
                  </a:outerShdw>
                </a:effectLst>
                <a:latin typeface="Calibri" panose="020F0502020204030204"/>
                <a:ea typeface="맑은 고딕" panose="020B0503020000020004" pitchFamily="50" charset="-127"/>
              </a:rPr>
              <a:t>(</a:t>
            </a:r>
            <a:r>
              <a:rPr lang="ko-KR" altLang="en-US" spc="-150"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>
                  <a:outerShdw dist="63500" dir="2700000" algn="tl" rotWithShape="0">
                    <a:prstClr val="black">
                      <a:alpha val="20000"/>
                    </a:prstClr>
                  </a:outerShdw>
                </a:effectLst>
                <a:latin typeface="Calibri" panose="020F0502020204030204"/>
                <a:ea typeface="맑은 고딕" panose="020B0503020000020004" pitchFamily="50" charset="-127"/>
              </a:rPr>
              <a:t>성희롱 성립여부 및 피해자 진술의 증명력</a:t>
            </a:r>
            <a:r>
              <a:rPr lang="en-US" altLang="ko-KR" spc="-150"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>
                  <a:outerShdw dist="63500" dir="2700000" algn="tl" rotWithShape="0">
                    <a:prstClr val="black">
                      <a:alpha val="20000"/>
                    </a:prstClr>
                  </a:outerShdw>
                </a:effectLst>
                <a:latin typeface="Calibri" panose="020F0502020204030204"/>
                <a:ea typeface="맑은 고딕" panose="020B0503020000020004" pitchFamily="50" charset="-127"/>
              </a:rPr>
              <a:t>)</a:t>
            </a:r>
          </a:p>
        </p:txBody>
      </p:sp>
      <p:sp>
        <p:nvSpPr>
          <p:cNvPr id="131" name="사각형: 둥근 모서리 130">
            <a:extLst>
              <a:ext uri="{FF2B5EF4-FFF2-40B4-BE49-F238E27FC236}">
                <a16:creationId xmlns:a16="http://schemas.microsoft.com/office/drawing/2014/main" id="{B3451A42-50AC-4F62-BEF4-C01B7DCBF099}"/>
              </a:ext>
            </a:extLst>
          </p:cNvPr>
          <p:cNvSpPr/>
          <p:nvPr/>
        </p:nvSpPr>
        <p:spPr>
          <a:xfrm>
            <a:off x="569467" y="1843057"/>
            <a:ext cx="888605" cy="325088"/>
          </a:xfrm>
          <a:prstGeom prst="roundRect">
            <a:avLst>
              <a:gd name="adj" fmla="val 50000"/>
            </a:avLst>
          </a:prstGeom>
          <a:solidFill>
            <a:srgbClr val="5189E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3" name="그룹 132">
            <a:extLst>
              <a:ext uri="{FF2B5EF4-FFF2-40B4-BE49-F238E27FC236}">
                <a16:creationId xmlns:a16="http://schemas.microsoft.com/office/drawing/2014/main" id="{A5909A02-B883-48D4-9A00-10F67EABF834}"/>
              </a:ext>
            </a:extLst>
          </p:cNvPr>
          <p:cNvGrpSpPr/>
          <p:nvPr/>
        </p:nvGrpSpPr>
        <p:grpSpPr>
          <a:xfrm>
            <a:off x="4362794" y="5685164"/>
            <a:ext cx="1186672" cy="306062"/>
            <a:chOff x="4436647" y="5713735"/>
            <a:chExt cx="1038965" cy="267965"/>
          </a:xfrm>
        </p:grpSpPr>
        <p:sp>
          <p:nvSpPr>
            <p:cNvPr id="134" name="Freeform 5">
              <a:extLst>
                <a:ext uri="{FF2B5EF4-FFF2-40B4-BE49-F238E27FC236}">
                  <a16:creationId xmlns:a16="http://schemas.microsoft.com/office/drawing/2014/main" id="{DB435A48-9A74-48DC-A2F1-501AE76C32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647" y="5714375"/>
              <a:ext cx="1038965" cy="56773"/>
            </a:xfrm>
            <a:custGeom>
              <a:avLst/>
              <a:gdLst>
                <a:gd name="T0" fmla="*/ 609 w 640"/>
                <a:gd name="T1" fmla="*/ 0 h 39"/>
                <a:gd name="T2" fmla="*/ 30 w 640"/>
                <a:gd name="T3" fmla="*/ 0 h 39"/>
                <a:gd name="T4" fmla="*/ 3 w 640"/>
                <a:gd name="T5" fmla="*/ 39 h 39"/>
                <a:gd name="T6" fmla="*/ 636 w 640"/>
                <a:gd name="T7" fmla="*/ 39 h 39"/>
                <a:gd name="T8" fmla="*/ 609 w 640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0" h="39">
                  <a:moveTo>
                    <a:pt x="609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0" y="0"/>
                    <a:pt x="3" y="39"/>
                    <a:pt x="3" y="39"/>
                  </a:cubicBezTo>
                  <a:cubicBezTo>
                    <a:pt x="636" y="39"/>
                    <a:pt x="636" y="39"/>
                    <a:pt x="636" y="39"/>
                  </a:cubicBezTo>
                  <a:cubicBezTo>
                    <a:pt x="636" y="39"/>
                    <a:pt x="640" y="0"/>
                    <a:pt x="609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defRPr/>
              </a:pPr>
              <a:endParaRPr lang="ko-KR" altLang="en-US" sz="1800">
                <a:solidFill>
                  <a:prstClr val="black"/>
                </a:solidFill>
                <a:latin typeface="Arial" panose="020B0604020202020204" pitchFamily="34" charset="0"/>
                <a:ea typeface="G마켓 산스 TTF Medium" panose="02000000000000000000" pitchFamily="2" charset="-127"/>
              </a:endParaRPr>
            </a:p>
          </p:txBody>
        </p:sp>
        <p:sp>
          <p:nvSpPr>
            <p:cNvPr id="135" name="자유형: 도형 134">
              <a:extLst>
                <a:ext uri="{FF2B5EF4-FFF2-40B4-BE49-F238E27FC236}">
                  <a16:creationId xmlns:a16="http://schemas.microsoft.com/office/drawing/2014/main" id="{4DBD5424-3E09-41A1-A512-97012FF1C307}"/>
                </a:ext>
              </a:extLst>
            </p:cNvPr>
            <p:cNvSpPr/>
            <p:nvPr/>
          </p:nvSpPr>
          <p:spPr>
            <a:xfrm flipH="1">
              <a:off x="4488760" y="5713735"/>
              <a:ext cx="937314" cy="267965"/>
            </a:xfrm>
            <a:custGeom>
              <a:avLst/>
              <a:gdLst>
                <a:gd name="connsiteX0" fmla="*/ 855831 w 855831"/>
                <a:gd name="connsiteY0" fmla="*/ 0 h 289396"/>
                <a:gd name="connsiteX1" fmla="*/ 635199 w 855831"/>
                <a:gd name="connsiteY1" fmla="*/ 0 h 289396"/>
                <a:gd name="connsiteX2" fmla="*/ 635199 w 855831"/>
                <a:gd name="connsiteY2" fmla="*/ 12 h 289396"/>
                <a:gd name="connsiteX3" fmla="*/ 220630 w 855831"/>
                <a:gd name="connsiteY3" fmla="*/ 12 h 289396"/>
                <a:gd name="connsiteX4" fmla="*/ 220630 w 855831"/>
                <a:gd name="connsiteY4" fmla="*/ 5 h 289396"/>
                <a:gd name="connsiteX5" fmla="*/ 0 w 855831"/>
                <a:gd name="connsiteY5" fmla="*/ 5 h 289396"/>
                <a:gd name="connsiteX6" fmla="*/ 100849 w 855831"/>
                <a:gd name="connsiteY6" fmla="*/ 235169 h 289396"/>
                <a:gd name="connsiteX7" fmla="*/ 174617 w 855831"/>
                <a:gd name="connsiteY7" fmla="*/ 288445 h 289396"/>
                <a:gd name="connsiteX8" fmla="*/ 198972 w 855831"/>
                <a:gd name="connsiteY8" fmla="*/ 288445 h 289396"/>
                <a:gd name="connsiteX9" fmla="*/ 198972 w 855831"/>
                <a:gd name="connsiteY9" fmla="*/ 289396 h 289396"/>
                <a:gd name="connsiteX10" fmla="*/ 644036 w 855831"/>
                <a:gd name="connsiteY10" fmla="*/ 289396 h 289396"/>
                <a:gd name="connsiteX11" fmla="*/ 644036 w 855831"/>
                <a:gd name="connsiteY11" fmla="*/ 288440 h 289396"/>
                <a:gd name="connsiteX12" fmla="*/ 681212 w 855831"/>
                <a:gd name="connsiteY12" fmla="*/ 288440 h 289396"/>
                <a:gd name="connsiteX13" fmla="*/ 754981 w 855831"/>
                <a:gd name="connsiteY13" fmla="*/ 235164 h 289396"/>
                <a:gd name="connsiteX14" fmla="*/ 855831 w 855831"/>
                <a:gd name="connsiteY14" fmla="*/ 0 h 289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5831" h="289396">
                  <a:moveTo>
                    <a:pt x="855831" y="0"/>
                  </a:moveTo>
                  <a:lnTo>
                    <a:pt x="635199" y="0"/>
                  </a:lnTo>
                  <a:lnTo>
                    <a:pt x="635199" y="12"/>
                  </a:lnTo>
                  <a:lnTo>
                    <a:pt x="220630" y="12"/>
                  </a:lnTo>
                  <a:lnTo>
                    <a:pt x="220630" y="5"/>
                  </a:lnTo>
                  <a:lnTo>
                    <a:pt x="0" y="5"/>
                  </a:lnTo>
                  <a:cubicBezTo>
                    <a:pt x="59846" y="16099"/>
                    <a:pt x="76248" y="173500"/>
                    <a:pt x="100849" y="235169"/>
                  </a:cubicBezTo>
                  <a:cubicBezTo>
                    <a:pt x="125452" y="296841"/>
                    <a:pt x="174617" y="288445"/>
                    <a:pt x="174617" y="288445"/>
                  </a:cubicBezTo>
                  <a:lnTo>
                    <a:pt x="198972" y="288445"/>
                  </a:lnTo>
                  <a:lnTo>
                    <a:pt x="198972" y="289396"/>
                  </a:lnTo>
                  <a:lnTo>
                    <a:pt x="644036" y="289396"/>
                  </a:lnTo>
                  <a:lnTo>
                    <a:pt x="644036" y="288440"/>
                  </a:lnTo>
                  <a:lnTo>
                    <a:pt x="681212" y="288440"/>
                  </a:lnTo>
                  <a:cubicBezTo>
                    <a:pt x="681212" y="288440"/>
                    <a:pt x="730378" y="296836"/>
                    <a:pt x="754981" y="235164"/>
                  </a:cubicBezTo>
                  <a:cubicBezTo>
                    <a:pt x="779582" y="173495"/>
                    <a:pt x="795984" y="16094"/>
                    <a:pt x="855831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127000" dist="25400" dir="4800000" algn="t" rotWithShape="0">
                <a:prstClr val="black">
                  <a:alpha val="38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400"/>
              <a:endParaRPr lang="ko-KR" altLang="en-US">
                <a:solidFill>
                  <a:prstClr val="black"/>
                </a:solidFill>
                <a:latin typeface="Arial" panose="020B0604020202020204" pitchFamily="34" charset="0"/>
                <a:ea typeface="G마켓 산스 TTF Medium" panose="02000000000000000000" pitchFamily="2" charset="-127"/>
              </a:endParaRPr>
            </a:p>
          </p:txBody>
        </p:sp>
        <p:pic>
          <p:nvPicPr>
            <p:cNvPr id="136" name="그림 135">
              <a:extLst>
                <a:ext uri="{FF2B5EF4-FFF2-40B4-BE49-F238E27FC236}">
                  <a16:creationId xmlns:a16="http://schemas.microsoft.com/office/drawing/2014/main" id="{043BEF93-5E04-4ACD-BD82-AD6321ABC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73973" y="5747341"/>
              <a:ext cx="358054" cy="180138"/>
            </a:xfrm>
            <a:prstGeom prst="rect">
              <a:avLst/>
            </a:prstGeom>
          </p:spPr>
        </p:pic>
      </p:grpSp>
      <p:sp>
        <p:nvSpPr>
          <p:cNvPr id="145" name="직사각형 144">
            <a:extLst>
              <a:ext uri="{FF2B5EF4-FFF2-40B4-BE49-F238E27FC236}">
                <a16:creationId xmlns:a16="http://schemas.microsoft.com/office/drawing/2014/main" id="{68432DBD-D4FE-4523-8A92-3077008012BB}"/>
              </a:ext>
            </a:extLst>
          </p:cNvPr>
          <p:cNvSpPr/>
          <p:nvPr/>
        </p:nvSpPr>
        <p:spPr>
          <a:xfrm>
            <a:off x="6347959" y="2514921"/>
            <a:ext cx="3034800" cy="3035300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Ⅲ.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직장 내 성희롱의</a:t>
            </a:r>
            <a:r>
              <a:rPr lang="en-US" altLang="ko-KR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판단 및 유형별 사례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직장 내 성희롱 예방교육</a:t>
            </a:r>
          </a:p>
        </p:txBody>
      </p:sp>
      <p:grpSp>
        <p:nvGrpSpPr>
          <p:cNvPr id="87" name="그룹 86">
            <a:extLst>
              <a:ext uri="{FF2B5EF4-FFF2-40B4-BE49-F238E27FC236}">
                <a16:creationId xmlns:a16="http://schemas.microsoft.com/office/drawing/2014/main" id="{8D20E13D-E512-4D6B-A42F-CABE5838DBB8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88" name="사각형: 둥근 모서리 87">
              <a:extLst>
                <a:ext uri="{FF2B5EF4-FFF2-40B4-BE49-F238E27FC236}">
                  <a16:creationId xmlns:a16="http://schemas.microsoft.com/office/drawing/2014/main" id="{DE4B645B-DEBD-451A-8837-AC5FB3DE07D6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104" name="그래픽 103">
              <a:extLst>
                <a:ext uri="{FF2B5EF4-FFF2-40B4-BE49-F238E27FC236}">
                  <a16:creationId xmlns:a16="http://schemas.microsoft.com/office/drawing/2014/main" id="{853D829E-AB25-4780-AA64-C3910904F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477381DB-7F83-48FF-866C-0362B4D0B764}"/>
                </a:ext>
              </a:extLst>
            </p:cNvPr>
            <p:cNvSpPr txBox="1"/>
            <p:nvPr/>
          </p:nvSpPr>
          <p:spPr>
            <a:xfrm>
              <a:off x="1218333" y="1331455"/>
              <a:ext cx="6642844" cy="2769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 쟁점 유형별 사례 </a:t>
              </a:r>
              <a:r>
                <a:rPr lang="en-US" altLang="ko-KR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_① </a:t>
              </a:r>
              <a:r>
                <a:rPr lang="ko-KR" altLang="en-US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 징계사유의 정당성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CE886FA7-C616-42EE-8EEA-36BD317A3694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2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E2D559B4-9D8B-428F-8C86-A0A8B2BB81F9}"/>
              </a:ext>
            </a:extLst>
          </p:cNvPr>
          <p:cNvGrpSpPr/>
          <p:nvPr/>
        </p:nvGrpSpPr>
        <p:grpSpPr>
          <a:xfrm>
            <a:off x="8125651" y="3019855"/>
            <a:ext cx="709179" cy="395438"/>
            <a:chOff x="8180515" y="3047287"/>
            <a:chExt cx="709179" cy="395438"/>
          </a:xfrm>
        </p:grpSpPr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FB05BAD0-5B4D-4B07-A656-68BF6C9D8F1C}"/>
                </a:ext>
              </a:extLst>
            </p:cNvPr>
            <p:cNvSpPr txBox="1"/>
            <p:nvPr/>
          </p:nvSpPr>
          <p:spPr>
            <a:xfrm>
              <a:off x="8219314" y="3288837"/>
              <a:ext cx="63158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10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bg1"/>
                      </a:gs>
                    </a:gsLst>
                    <a:lin ang="16200000" scaled="1"/>
                  </a:gradFill>
                </a:rPr>
                <a:t>C,D </a:t>
              </a:r>
              <a:r>
                <a:rPr lang="ko-KR" altLang="en-US" sz="10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bg1"/>
                      </a:gs>
                    </a:gsLst>
                    <a:lin ang="16200000" scaled="1"/>
                  </a:gradFill>
                </a:rPr>
                <a:t>학생들</a:t>
              </a:r>
              <a:endParaRPr lang="en-US" altLang="ko-KR" sz="10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bg1"/>
                    </a:gs>
                  </a:gsLst>
                  <a:lin ang="16200000" scaled="1"/>
                </a:gradFill>
              </a:endParaRPr>
            </a:p>
          </p:txBody>
        </p:sp>
        <p:sp>
          <p:nvSpPr>
            <p:cNvPr id="146" name="사각형: 둥근 모서리 145">
              <a:extLst>
                <a:ext uri="{FF2B5EF4-FFF2-40B4-BE49-F238E27FC236}">
                  <a16:creationId xmlns:a16="http://schemas.microsoft.com/office/drawing/2014/main" id="{4DAA80B3-4209-4A25-8A30-DD63791AD68B}"/>
                </a:ext>
              </a:extLst>
            </p:cNvPr>
            <p:cNvSpPr/>
            <p:nvPr/>
          </p:nvSpPr>
          <p:spPr>
            <a:xfrm>
              <a:off x="8180515" y="3047287"/>
              <a:ext cx="709179" cy="207817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ko-KR" altLang="en-US" sz="1100" b="1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16200000" scaled="1"/>
                  </a:gradFill>
                </a:rPr>
                <a:t>피해자</a:t>
              </a:r>
              <a:endParaRPr lang="en-US" altLang="ko-KR" sz="1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16200000" scaled="1"/>
                </a:gradFill>
              </a:endParaRPr>
            </a:p>
          </p:txBody>
        </p:sp>
      </p:grpSp>
      <p:pic>
        <p:nvPicPr>
          <p:cNvPr id="155" name="그림 154">
            <a:extLst>
              <a:ext uri="{FF2B5EF4-FFF2-40B4-BE49-F238E27FC236}">
                <a16:creationId xmlns:a16="http://schemas.microsoft.com/office/drawing/2014/main" id="{4A068CB8-8106-45F4-83ED-0CC5903207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2504" y="1888601"/>
            <a:ext cx="442530" cy="234000"/>
          </a:xfrm>
          <a:prstGeom prst="rect">
            <a:avLst/>
          </a:prstGeom>
        </p:spPr>
      </p:pic>
      <p:grpSp>
        <p:nvGrpSpPr>
          <p:cNvPr id="40" name="그룹 39">
            <a:extLst>
              <a:ext uri="{FF2B5EF4-FFF2-40B4-BE49-F238E27FC236}">
                <a16:creationId xmlns:a16="http://schemas.microsoft.com/office/drawing/2014/main" id="{DC6B8C04-407E-4F80-8CEB-DE821863B19D}"/>
              </a:ext>
            </a:extLst>
          </p:cNvPr>
          <p:cNvGrpSpPr/>
          <p:nvPr/>
        </p:nvGrpSpPr>
        <p:grpSpPr>
          <a:xfrm>
            <a:off x="6689932" y="3022903"/>
            <a:ext cx="709179" cy="395438"/>
            <a:chOff x="8180515" y="3047287"/>
            <a:chExt cx="709179" cy="395438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CB6FF90-FED4-406F-BE0E-934061F2C8CD}"/>
                </a:ext>
              </a:extLst>
            </p:cNvPr>
            <p:cNvSpPr txBox="1"/>
            <p:nvPr/>
          </p:nvSpPr>
          <p:spPr>
            <a:xfrm>
              <a:off x="8406866" y="3288837"/>
              <a:ext cx="25648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ko-KR" altLang="en-US" sz="10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bg1"/>
                      </a:gs>
                    </a:gsLst>
                    <a:lin ang="16200000" scaled="1"/>
                  </a:gradFill>
                </a:rPr>
                <a:t>교수</a:t>
              </a:r>
              <a:endParaRPr lang="en-US" altLang="ko-KR" sz="10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bg1"/>
                    </a:gs>
                  </a:gsLst>
                  <a:lin ang="16200000" scaled="1"/>
                </a:gradFill>
              </a:endParaRPr>
            </a:p>
          </p:txBody>
        </p:sp>
        <p:sp>
          <p:nvSpPr>
            <p:cNvPr id="42" name="사각형: 둥근 모서리 41">
              <a:extLst>
                <a:ext uri="{FF2B5EF4-FFF2-40B4-BE49-F238E27FC236}">
                  <a16:creationId xmlns:a16="http://schemas.microsoft.com/office/drawing/2014/main" id="{69256519-6D68-477F-87ED-ABE367FB4462}"/>
                </a:ext>
              </a:extLst>
            </p:cNvPr>
            <p:cNvSpPr/>
            <p:nvPr/>
          </p:nvSpPr>
          <p:spPr>
            <a:xfrm>
              <a:off x="8180515" y="3047287"/>
              <a:ext cx="709179" cy="207817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ko-KR" altLang="en-US" sz="1100" b="1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16200000" scaled="1"/>
                  </a:gradFill>
                </a:rPr>
                <a:t>가해자</a:t>
              </a:r>
              <a:endParaRPr lang="en-US" altLang="ko-KR" sz="1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16200000" scaled="1"/>
                </a:gradFill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9BEED01D-9A1B-4CD4-BB54-78C65FEE01FD}"/>
              </a:ext>
            </a:extLst>
          </p:cNvPr>
          <p:cNvGrpSpPr/>
          <p:nvPr/>
        </p:nvGrpSpPr>
        <p:grpSpPr>
          <a:xfrm>
            <a:off x="6116338" y="3327608"/>
            <a:ext cx="2040107" cy="2222613"/>
            <a:chOff x="6116338" y="3208021"/>
            <a:chExt cx="2040107" cy="2222613"/>
          </a:xfrm>
        </p:grpSpPr>
        <p:pic>
          <p:nvPicPr>
            <p:cNvPr id="34" name="그림 33">
              <a:extLst>
                <a:ext uri="{FF2B5EF4-FFF2-40B4-BE49-F238E27FC236}">
                  <a16:creationId xmlns:a16="http://schemas.microsoft.com/office/drawing/2014/main" id="{D00D25B5-32A2-4158-B4EC-2967DEA4B5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7592"/>
            <a:stretch/>
          </p:blipFill>
          <p:spPr>
            <a:xfrm flipH="1">
              <a:off x="6116338" y="3208021"/>
              <a:ext cx="2040107" cy="2222613"/>
            </a:xfrm>
            <a:prstGeom prst="rect">
              <a:avLst/>
            </a:prstGeom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CCD1E75-6287-439F-8FAE-2FEB9C99F6A6}"/>
                </a:ext>
              </a:extLst>
            </p:cNvPr>
            <p:cNvSpPr txBox="1"/>
            <p:nvPr/>
          </p:nvSpPr>
          <p:spPr>
            <a:xfrm>
              <a:off x="6870192" y="3467100"/>
              <a:ext cx="356188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ko-KR" b="1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</a:rPr>
                <a:t>A</a:t>
              </a:r>
              <a:endParaRPr lang="ko-KR" altLang="en-US" b="1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16200000" scaled="1"/>
                </a:gra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0D8B25E6-DB59-406D-AD6C-F633CA84D9C9}"/>
              </a:ext>
            </a:extLst>
          </p:cNvPr>
          <p:cNvGrpSpPr/>
          <p:nvPr/>
        </p:nvGrpSpPr>
        <p:grpSpPr>
          <a:xfrm>
            <a:off x="7511724" y="3478284"/>
            <a:ext cx="2027847" cy="2071938"/>
            <a:chOff x="7487603" y="3486264"/>
            <a:chExt cx="2020036" cy="2063957"/>
          </a:xfrm>
          <a:effectLst/>
        </p:grpSpPr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41A51C94-B748-40DE-81D4-E51BBBC0055C}"/>
                </a:ext>
              </a:extLst>
            </p:cNvPr>
            <p:cNvGrpSpPr/>
            <p:nvPr/>
          </p:nvGrpSpPr>
          <p:grpSpPr>
            <a:xfrm>
              <a:off x="7487603" y="3486264"/>
              <a:ext cx="2020036" cy="2063957"/>
              <a:chOff x="696338" y="0"/>
              <a:chExt cx="6449535" cy="6589766"/>
            </a:xfrm>
          </p:grpSpPr>
          <p:pic>
            <p:nvPicPr>
              <p:cNvPr id="6" name="그림 5">
                <a:extLst>
                  <a:ext uri="{FF2B5EF4-FFF2-40B4-BE49-F238E27FC236}">
                    <a16:creationId xmlns:a16="http://schemas.microsoft.com/office/drawing/2014/main" id="{E6B11364-4EB4-4C0D-98C1-61C491C5EF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911"/>
              <a:stretch/>
            </p:blipFill>
            <p:spPr>
              <a:xfrm>
                <a:off x="2760127" y="0"/>
                <a:ext cx="4385746" cy="6589766"/>
              </a:xfrm>
              <a:prstGeom prst="rect">
                <a:avLst/>
              </a:prstGeom>
              <a:effectLst/>
            </p:spPr>
          </p:pic>
          <p:pic>
            <p:nvPicPr>
              <p:cNvPr id="8" name="그림 7">
                <a:extLst>
                  <a:ext uri="{FF2B5EF4-FFF2-40B4-BE49-F238E27FC236}">
                    <a16:creationId xmlns:a16="http://schemas.microsoft.com/office/drawing/2014/main" id="{D08FA3CB-DED3-49B2-ACBF-89832E0F0E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6338" y="406090"/>
                <a:ext cx="4192567" cy="6183676"/>
              </a:xfrm>
              <a:prstGeom prst="rect">
                <a:avLst/>
              </a:prstGeom>
              <a:effectLst/>
            </p:spPr>
          </p:pic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A574DC0-1D7B-4CDD-AB03-A7213194D5A5}"/>
                </a:ext>
              </a:extLst>
            </p:cNvPr>
            <p:cNvSpPr txBox="1"/>
            <p:nvPr/>
          </p:nvSpPr>
          <p:spPr>
            <a:xfrm>
              <a:off x="8013503" y="3749675"/>
              <a:ext cx="364203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ko-KR" b="1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</a:rPr>
                <a:t>C</a:t>
              </a:r>
              <a:endParaRPr lang="ko-KR" altLang="en-US" b="1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16200000" scaled="1"/>
                </a:gradFill>
                <a:latin typeface="Century Gothic" panose="020B0502020202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E3BC4A2-031C-482F-B291-BC404584F986}"/>
                </a:ext>
              </a:extLst>
            </p:cNvPr>
            <p:cNvSpPr txBox="1"/>
            <p:nvPr/>
          </p:nvSpPr>
          <p:spPr>
            <a:xfrm>
              <a:off x="8619219" y="3643312"/>
              <a:ext cx="346570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ko-KR" b="1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</a:rPr>
                <a:t>D</a:t>
              </a:r>
              <a:endParaRPr lang="ko-KR" altLang="en-US" b="1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16200000" scaled="1"/>
                </a:gradFill>
                <a:latin typeface="Century Gothic" panose="020B0502020202020204" pitchFamily="34" charset="0"/>
              </a:endParaRPr>
            </a:p>
          </p:txBody>
        </p:sp>
      </p:grp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A20C8F1A-B2A9-4D72-A690-B3C8ED766B7D}"/>
              </a:ext>
            </a:extLst>
          </p:cNvPr>
          <p:cNvCxnSpPr>
            <a:cxnSpLocks/>
          </p:cNvCxnSpPr>
          <p:nvPr/>
        </p:nvCxnSpPr>
        <p:spPr>
          <a:xfrm>
            <a:off x="6343649" y="5550221"/>
            <a:ext cx="3019426" cy="0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048822465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>
            <a:extLst>
              <a:ext uri="{FF2B5EF4-FFF2-40B4-BE49-F238E27FC236}">
                <a16:creationId xmlns:a16="http://schemas.microsoft.com/office/drawing/2014/main" id="{D17272B7-5C26-4834-9784-6724D4F3BC78}"/>
              </a:ext>
            </a:extLst>
          </p:cNvPr>
          <p:cNvSpPr/>
          <p:nvPr/>
        </p:nvSpPr>
        <p:spPr>
          <a:xfrm>
            <a:off x="324556" y="2200014"/>
            <a:ext cx="9256889" cy="4327785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89000">
                <a:schemeClr val="bg1"/>
              </a:gs>
            </a:gsLst>
            <a:lin ang="135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effectLst>
            <a:outerShdw blurRad="139700" dist="1016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0EB1642A-E42E-43D9-A16D-7E1DA710D3F9}"/>
              </a:ext>
            </a:extLst>
          </p:cNvPr>
          <p:cNvSpPr txBox="1">
            <a:spLocks/>
          </p:cNvSpPr>
          <p:nvPr/>
        </p:nvSpPr>
        <p:spPr>
          <a:xfrm>
            <a:off x="4872048" y="6615956"/>
            <a:ext cx="16190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5F9ED72-484E-4722-A3BA-6EB04958AF04}" type="slidenum">
              <a:rPr lang="ko-KR" altLang="en-US" sz="1000" smtClean="0">
                <a:gradFill>
                  <a:gsLst>
                    <a:gs pos="100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rPr>
              <a:pPr algn="ctr"/>
              <a:t>31</a:t>
            </a:fld>
            <a:endParaRPr lang="ko-KR" altLang="en-US" sz="1000" dirty="0">
              <a:gradFill>
                <a:gsLst>
                  <a:gs pos="100000">
                    <a:schemeClr val="bg1">
                      <a:lumMod val="6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</a:gradFill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Ⅲ.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직장 내 성희롱의</a:t>
            </a:r>
            <a:r>
              <a:rPr lang="en-US" altLang="ko-KR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판단 및 유형별 사례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직장 내 성희롱 예방교육</a:t>
            </a: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50878673-3DDD-4DF2-9010-8B6207A3F1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19" b="66300"/>
          <a:stretch/>
        </p:blipFill>
        <p:spPr>
          <a:xfrm>
            <a:off x="0" y="1475738"/>
            <a:ext cx="9906000" cy="835378"/>
          </a:xfrm>
          <a:prstGeom prst="rect">
            <a:avLst/>
          </a:prstGeom>
        </p:spPr>
      </p:pic>
      <p:grpSp>
        <p:nvGrpSpPr>
          <p:cNvPr id="35" name="그룹 34">
            <a:extLst>
              <a:ext uri="{FF2B5EF4-FFF2-40B4-BE49-F238E27FC236}">
                <a16:creationId xmlns:a16="http://schemas.microsoft.com/office/drawing/2014/main" id="{1DB9981D-30F7-45DE-B7FF-943539B78A5B}"/>
              </a:ext>
            </a:extLst>
          </p:cNvPr>
          <p:cNvGrpSpPr/>
          <p:nvPr/>
        </p:nvGrpSpPr>
        <p:grpSpPr>
          <a:xfrm>
            <a:off x="2234987" y="1843057"/>
            <a:ext cx="5436026" cy="325088"/>
            <a:chOff x="3158317" y="1843057"/>
            <a:chExt cx="5436026" cy="325088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FC38A32-6E5E-4C8B-9EAD-8AE3ADDF9F9B}"/>
                </a:ext>
              </a:extLst>
            </p:cNvPr>
            <p:cNvSpPr txBox="1"/>
            <p:nvPr/>
          </p:nvSpPr>
          <p:spPr>
            <a:xfrm>
              <a:off x="4221351" y="1858703"/>
              <a:ext cx="4372992" cy="2769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lvl="0">
                <a:defRPr/>
              </a:pPr>
              <a:r>
                <a:rPr lang="ko-KR" altLang="en-US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대법원 </a:t>
              </a:r>
              <a:r>
                <a:rPr lang="en-US" altLang="ko-KR" b="1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2018. 4. 12. </a:t>
              </a:r>
              <a:r>
                <a:rPr lang="ko-KR" altLang="en-US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선고 </a:t>
              </a:r>
              <a:r>
                <a:rPr lang="en-US" altLang="ko-KR" b="1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2017</a:t>
              </a:r>
              <a:r>
                <a:rPr lang="ko-KR" altLang="en-US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두</a:t>
              </a:r>
              <a:r>
                <a:rPr lang="en-US" altLang="ko-KR" b="1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74702 </a:t>
              </a:r>
              <a:r>
                <a:rPr lang="ko-KR" altLang="en-US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판결</a:t>
              </a:r>
            </a:p>
          </p:txBody>
        </p:sp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698A2E4C-E91F-4760-A14F-8EA61F50DD05}"/>
                </a:ext>
              </a:extLst>
            </p:cNvPr>
            <p:cNvGrpSpPr/>
            <p:nvPr/>
          </p:nvGrpSpPr>
          <p:grpSpPr>
            <a:xfrm>
              <a:off x="3158317" y="1843057"/>
              <a:ext cx="888605" cy="325088"/>
              <a:chOff x="3158317" y="1843057"/>
              <a:chExt cx="888605" cy="325088"/>
            </a:xfrm>
          </p:grpSpPr>
          <p:sp>
            <p:nvSpPr>
              <p:cNvPr id="38" name="사각형: 둥근 모서리 37">
                <a:extLst>
                  <a:ext uri="{FF2B5EF4-FFF2-40B4-BE49-F238E27FC236}">
                    <a16:creationId xmlns:a16="http://schemas.microsoft.com/office/drawing/2014/main" id="{1D68D83D-7D73-4038-B2DE-3FB9F309F649}"/>
                  </a:ext>
                </a:extLst>
              </p:cNvPr>
              <p:cNvSpPr/>
              <p:nvPr/>
            </p:nvSpPr>
            <p:spPr>
              <a:xfrm>
                <a:off x="3158317" y="1843057"/>
                <a:ext cx="888605" cy="325088"/>
              </a:xfrm>
              <a:prstGeom prst="roundRect">
                <a:avLst>
                  <a:gd name="adj" fmla="val 50000"/>
                </a:avLst>
              </a:prstGeom>
              <a:solidFill>
                <a:srgbClr val="E26578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39" name="그림 38">
                <a:extLst>
                  <a:ext uri="{FF2B5EF4-FFF2-40B4-BE49-F238E27FC236}">
                    <a16:creationId xmlns:a16="http://schemas.microsoft.com/office/drawing/2014/main" id="{D6E11690-995F-49F5-B920-0A595CE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84375" y="1888331"/>
                <a:ext cx="439200" cy="2196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8BA99E2C-B1BA-47DC-90B6-E030AEFFCF1B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3E892665-FCB3-4C1C-B69B-68977E81F4C6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23" name="그래픽 22">
              <a:extLst>
                <a:ext uri="{FF2B5EF4-FFF2-40B4-BE49-F238E27FC236}">
                  <a16:creationId xmlns:a16="http://schemas.microsoft.com/office/drawing/2014/main" id="{E3D0510F-49A0-4AAB-BE3A-53785C941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9109270-35D3-4F8A-8BD7-D15F9C9BE408}"/>
                </a:ext>
              </a:extLst>
            </p:cNvPr>
            <p:cNvSpPr txBox="1"/>
            <p:nvPr/>
          </p:nvSpPr>
          <p:spPr>
            <a:xfrm>
              <a:off x="1218333" y="1331455"/>
              <a:ext cx="6642844" cy="2769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 쟁점 유형별 사례 </a:t>
              </a:r>
              <a:r>
                <a:rPr lang="en-US" altLang="ko-KR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_① </a:t>
              </a:r>
              <a:r>
                <a:rPr lang="ko-KR" altLang="en-US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 징계사유의 정당성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8E02DB9-3828-4F70-A418-04C306E3C1A0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2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D2AB51D-645C-4A52-B735-18CBF2688E14}"/>
              </a:ext>
            </a:extLst>
          </p:cNvPr>
          <p:cNvSpPr txBox="1"/>
          <p:nvPr/>
        </p:nvSpPr>
        <p:spPr>
          <a:xfrm>
            <a:off x="602113" y="3023563"/>
            <a:ext cx="8728351" cy="3349635"/>
          </a:xfrm>
          <a:prstGeom prst="rect">
            <a:avLst/>
          </a:prstGeom>
          <a:noFill/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>
              <a:defRPr sz="2000" b="1" kern="0" spc="-10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schemeClr val="bg1">
                      <a:alpha val="73000"/>
                    </a:schemeClr>
                  </a:outerShdw>
                </a:effectLst>
                <a:latin typeface="Century Gothic" panose="020B0502020202020204" pitchFamily="34" charset="0"/>
                <a:ea typeface="+mj-ea"/>
              </a:defRPr>
            </a:lvl1pPr>
          </a:lstStyle>
          <a:p>
            <a:pPr>
              <a:spcBef>
                <a:spcPts val="500"/>
              </a:spcBef>
            </a:pPr>
            <a:r>
              <a:rPr lang="ko-KR" altLang="en-US" sz="1600" dirty="0">
                <a:effectLst/>
              </a:rPr>
              <a:t>성희롱이 성립하기 위해서는 행위자에게 반드시 성적 동기나 의도가 있어야 하는 것은</a:t>
            </a:r>
            <a:r>
              <a:rPr lang="en-US" altLang="ko-KR" sz="1600" dirty="0">
                <a:effectLst/>
              </a:rPr>
              <a:t> </a:t>
            </a:r>
            <a:r>
              <a:rPr lang="ko-KR" altLang="en-US" sz="1600" dirty="0">
                <a:effectLst/>
              </a:rPr>
              <a:t>아니지만</a:t>
            </a:r>
            <a:r>
              <a:rPr lang="en-US" altLang="ko-KR" sz="1600" dirty="0">
                <a:effectLst/>
              </a:rPr>
              <a:t>, </a:t>
            </a:r>
          </a:p>
          <a:p>
            <a:pPr>
              <a:spcBef>
                <a:spcPts val="500"/>
              </a:spcBef>
            </a:pPr>
            <a:r>
              <a:rPr lang="ko-KR" altLang="en-US" sz="1600" dirty="0">
                <a:effectLst/>
              </a:rPr>
              <a:t>당사자의</a:t>
            </a:r>
            <a:r>
              <a:rPr lang="en-US" altLang="ko-KR" sz="1600" dirty="0">
                <a:effectLst/>
              </a:rPr>
              <a:t> </a:t>
            </a:r>
            <a:r>
              <a:rPr lang="ko-KR" altLang="en-US" sz="1600" dirty="0">
                <a:effectLst/>
              </a:rPr>
              <a:t>관계</a:t>
            </a:r>
            <a:r>
              <a:rPr lang="en-US" altLang="ko-KR" sz="1600" dirty="0">
                <a:effectLst/>
              </a:rPr>
              <a:t>, </a:t>
            </a:r>
            <a:r>
              <a:rPr lang="ko-KR" altLang="en-US" sz="1600" dirty="0">
                <a:effectLst/>
              </a:rPr>
              <a:t>행위가 행해진 장소 및 상황</a:t>
            </a:r>
            <a:r>
              <a:rPr lang="en-US" altLang="ko-KR" sz="1600" dirty="0">
                <a:effectLst/>
              </a:rPr>
              <a:t>, </a:t>
            </a:r>
            <a:r>
              <a:rPr lang="ko-KR" altLang="en-US" sz="1600" dirty="0">
                <a:effectLst/>
              </a:rPr>
              <a:t>행위에 대한 상대방의 명시적 또는</a:t>
            </a:r>
            <a:r>
              <a:rPr lang="en-US" altLang="ko-KR" sz="1600" dirty="0">
                <a:effectLst/>
              </a:rPr>
              <a:t> </a:t>
            </a:r>
            <a:r>
              <a:rPr lang="ko-KR" altLang="en-US" sz="1600" dirty="0">
                <a:effectLst/>
              </a:rPr>
              <a:t>추정적인 반응의 내용</a:t>
            </a:r>
            <a:r>
              <a:rPr lang="en-US" altLang="ko-KR" sz="1600" dirty="0">
                <a:effectLst/>
              </a:rPr>
              <a:t>,</a:t>
            </a:r>
          </a:p>
          <a:p>
            <a:pPr>
              <a:spcBef>
                <a:spcPts val="500"/>
              </a:spcBef>
            </a:pPr>
            <a:r>
              <a:rPr lang="ko-KR" altLang="en-US" sz="1600" dirty="0">
                <a:effectLst/>
              </a:rPr>
              <a:t>행위의 내용 및 정도</a:t>
            </a:r>
            <a:r>
              <a:rPr lang="en-US" altLang="ko-KR" sz="1600" dirty="0">
                <a:effectLst/>
              </a:rPr>
              <a:t>, </a:t>
            </a:r>
            <a:r>
              <a:rPr lang="ko-KR" altLang="en-US" sz="1600" dirty="0">
                <a:effectLst/>
              </a:rPr>
              <a:t>행위가 일회적 또는 단기간의 것인지 아니면</a:t>
            </a:r>
            <a:r>
              <a:rPr lang="en-US" altLang="ko-KR" sz="1600" dirty="0">
                <a:effectLst/>
              </a:rPr>
              <a:t> </a:t>
            </a:r>
            <a:r>
              <a:rPr lang="ko-KR" altLang="en-US" sz="1600" dirty="0">
                <a:effectLst/>
              </a:rPr>
              <a:t>계속적인 것인지 여부 등의 구체적</a:t>
            </a:r>
            <a:endParaRPr lang="en-US" altLang="ko-KR" sz="1600" dirty="0">
              <a:effectLst/>
            </a:endParaRPr>
          </a:p>
          <a:p>
            <a:pPr>
              <a:spcBef>
                <a:spcPts val="500"/>
              </a:spcBef>
            </a:pPr>
            <a:r>
              <a:rPr lang="ko-KR" altLang="en-US" sz="1600" dirty="0">
                <a:effectLst/>
              </a:rPr>
              <a:t>사정을 참작하여 볼 때</a:t>
            </a:r>
            <a:r>
              <a:rPr lang="en-US" altLang="ko-KR" sz="1600" dirty="0">
                <a:effectLst/>
              </a:rPr>
              <a:t>, </a:t>
            </a:r>
            <a:r>
              <a:rPr lang="ko-KR" altLang="en-US" sz="1600" dirty="0">
                <a:effectLst/>
              </a:rPr>
              <a:t>객관적으로 상대방과 같은</a:t>
            </a:r>
            <a:r>
              <a:rPr lang="en-US" altLang="ko-KR" sz="1600" dirty="0">
                <a:effectLst/>
              </a:rPr>
              <a:t> </a:t>
            </a:r>
            <a:r>
              <a:rPr lang="ko-KR" altLang="en-US" sz="1600" dirty="0">
                <a:effectLst/>
              </a:rPr>
              <a:t>처지에 있는 일반적이고도 평균적인 사람으로 하여금</a:t>
            </a:r>
            <a:endParaRPr lang="en-US" altLang="ko-KR" sz="1600" dirty="0">
              <a:effectLst/>
            </a:endParaRPr>
          </a:p>
          <a:p>
            <a:pPr>
              <a:spcBef>
                <a:spcPts val="500"/>
              </a:spcBef>
            </a:pPr>
            <a:r>
              <a:rPr lang="ko-KR" altLang="en-US" sz="1600" dirty="0">
                <a:effectLst/>
              </a:rPr>
              <a:t>성적 굴욕감이나 혐오감을 느낄 수</a:t>
            </a:r>
            <a:r>
              <a:rPr lang="en-US" altLang="ko-KR" sz="1600" dirty="0">
                <a:effectLst/>
              </a:rPr>
              <a:t> </a:t>
            </a:r>
            <a:r>
              <a:rPr lang="ko-KR" altLang="en-US" sz="1600" dirty="0">
                <a:effectLst/>
              </a:rPr>
              <a:t>있게 하는 행위가 있고</a:t>
            </a:r>
            <a:r>
              <a:rPr lang="en-US" altLang="ko-KR" sz="1600" dirty="0">
                <a:effectLst/>
              </a:rPr>
              <a:t>, </a:t>
            </a:r>
            <a:r>
              <a:rPr lang="ko-KR" altLang="en-US" sz="1600" dirty="0">
                <a:effectLst/>
              </a:rPr>
              <a:t>그로 인하여 행위의 상대방이 성적 굴욕감이나</a:t>
            </a:r>
            <a:endParaRPr lang="en-US" altLang="ko-KR" sz="1600" dirty="0">
              <a:effectLst/>
            </a:endParaRPr>
          </a:p>
          <a:p>
            <a:pPr>
              <a:spcBef>
                <a:spcPts val="500"/>
              </a:spcBef>
            </a:pPr>
            <a:r>
              <a:rPr lang="ko-KR" altLang="en-US" sz="1600" dirty="0">
                <a:effectLst/>
              </a:rPr>
              <a:t>혐오감을 느꼈음이</a:t>
            </a:r>
            <a:r>
              <a:rPr lang="en-US" altLang="ko-KR" sz="1600" dirty="0">
                <a:effectLst/>
              </a:rPr>
              <a:t> </a:t>
            </a:r>
            <a:r>
              <a:rPr lang="ko-KR" altLang="en-US" sz="1600" dirty="0">
                <a:effectLst/>
              </a:rPr>
              <a:t>인정되어야 한다</a:t>
            </a:r>
            <a:r>
              <a:rPr lang="en-US" altLang="ko-KR" sz="1600" dirty="0">
                <a:effectLst/>
              </a:rPr>
              <a:t>.</a:t>
            </a:r>
            <a:r>
              <a:rPr lang="en-US" altLang="ko-KR" sz="1600" b="0" dirty="0">
                <a:effectLst/>
              </a:rPr>
              <a:t>(</a:t>
            </a:r>
            <a:r>
              <a:rPr lang="ko-KR" altLang="en-US" sz="1600" b="0" dirty="0">
                <a:effectLst/>
              </a:rPr>
              <a:t>중략</a:t>
            </a:r>
            <a:r>
              <a:rPr lang="en-US" altLang="ko-KR" sz="1600" b="0" dirty="0">
                <a:effectLst/>
              </a:rPr>
              <a:t>) </a:t>
            </a:r>
          </a:p>
          <a:p>
            <a:pPr>
              <a:spcBef>
                <a:spcPts val="500"/>
              </a:spcBef>
            </a:pPr>
            <a:r>
              <a:rPr lang="ko-KR" altLang="en-US" sz="1600" dirty="0">
                <a:effectLst/>
              </a:rPr>
              <a:t>성희롱을 사유로 한 징계처분의 당부를 다투는 행정소송에서 징계사유에 대한 증명책임은</a:t>
            </a:r>
            <a:r>
              <a:rPr lang="en-US" altLang="ko-KR" sz="1600" dirty="0">
                <a:effectLst/>
              </a:rPr>
              <a:t> </a:t>
            </a:r>
            <a:r>
              <a:rPr lang="ko-KR" altLang="en-US" sz="1600" dirty="0">
                <a:effectLst/>
              </a:rPr>
              <a:t>그 처분의</a:t>
            </a:r>
            <a:endParaRPr lang="en-US" altLang="ko-KR" sz="1600" dirty="0">
              <a:effectLst/>
            </a:endParaRPr>
          </a:p>
          <a:p>
            <a:pPr>
              <a:spcBef>
                <a:spcPts val="500"/>
              </a:spcBef>
            </a:pPr>
            <a:r>
              <a:rPr lang="ko-KR" altLang="en-US" sz="1600" dirty="0">
                <a:effectLst/>
              </a:rPr>
              <a:t>적법성을 주장하는 피고에게 증명책임이 있다</a:t>
            </a:r>
            <a:r>
              <a:rPr lang="en-US" altLang="ko-KR" sz="1600" dirty="0">
                <a:effectLst/>
              </a:rPr>
              <a:t>. </a:t>
            </a:r>
            <a:r>
              <a:rPr lang="ko-KR" altLang="en-US" sz="1600" dirty="0">
                <a:effectLst/>
              </a:rPr>
              <a:t>다만 민사소송이나 행정소송에서</a:t>
            </a:r>
            <a:r>
              <a:rPr lang="en-US" altLang="ko-KR" sz="1600" dirty="0">
                <a:effectLst/>
              </a:rPr>
              <a:t> </a:t>
            </a:r>
            <a:r>
              <a:rPr lang="ko-KR" altLang="en-US" sz="1600" dirty="0">
                <a:effectLst/>
              </a:rPr>
              <a:t>사실의 증명은 추호의</a:t>
            </a:r>
            <a:endParaRPr lang="en-US" altLang="ko-KR" sz="1600" dirty="0">
              <a:effectLst/>
            </a:endParaRPr>
          </a:p>
          <a:p>
            <a:pPr>
              <a:spcBef>
                <a:spcPts val="500"/>
              </a:spcBef>
            </a:pPr>
            <a:r>
              <a:rPr lang="ko-KR" altLang="en-US" sz="1600" dirty="0">
                <a:effectLst/>
              </a:rPr>
              <a:t>의혹도 없어야 한다는 자연과학적 증명이 아니고</a:t>
            </a:r>
            <a:r>
              <a:rPr lang="en-US" altLang="ko-KR" sz="1600" dirty="0">
                <a:effectLst/>
              </a:rPr>
              <a:t>, </a:t>
            </a:r>
            <a:r>
              <a:rPr lang="ko-KR" altLang="en-US" sz="1600" dirty="0">
                <a:effectLst/>
              </a:rPr>
              <a:t>특별한 사정이 없는</a:t>
            </a:r>
            <a:r>
              <a:rPr lang="en-US" altLang="ko-KR" sz="1600" dirty="0">
                <a:effectLst/>
              </a:rPr>
              <a:t> </a:t>
            </a:r>
            <a:r>
              <a:rPr lang="ko-KR" altLang="en-US" sz="1600" dirty="0">
                <a:effectLst/>
              </a:rPr>
              <a:t>한 경험칙에 비추어 모든 증거를</a:t>
            </a:r>
            <a:endParaRPr lang="en-US" altLang="ko-KR" sz="1600" dirty="0">
              <a:effectLst/>
            </a:endParaRPr>
          </a:p>
          <a:p>
            <a:pPr>
              <a:spcBef>
                <a:spcPts val="500"/>
              </a:spcBef>
            </a:pPr>
            <a:r>
              <a:rPr lang="ko-KR" altLang="en-US" sz="1600" dirty="0">
                <a:effectLst/>
              </a:rPr>
              <a:t>종합적으로 검토하여 볼 때 어떤 사실이 있었다는 점을 시인할 수 있는 고도의 개연성을 증명하는 것이면</a:t>
            </a:r>
            <a:endParaRPr lang="en-US" altLang="ko-KR" sz="1600" dirty="0">
              <a:effectLst/>
            </a:endParaRPr>
          </a:p>
          <a:p>
            <a:pPr>
              <a:spcBef>
                <a:spcPts val="500"/>
              </a:spcBef>
            </a:pPr>
            <a:r>
              <a:rPr lang="ko-KR" altLang="en-US" sz="1600" dirty="0">
                <a:effectLst/>
              </a:rPr>
              <a:t>충분하다</a:t>
            </a:r>
            <a:r>
              <a:rPr lang="en-US" altLang="ko-KR" sz="1600" dirty="0">
                <a:effectLst/>
              </a:rPr>
              <a:t>.</a:t>
            </a:r>
            <a:endParaRPr lang="ko-KR" altLang="en-US" sz="1600" dirty="0">
              <a:effectLst/>
            </a:endParaRPr>
          </a:p>
        </p:txBody>
      </p: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79AF9D07-7FE5-4E96-BC45-979AE9F95FA2}"/>
              </a:ext>
            </a:extLst>
          </p:cNvPr>
          <p:cNvGrpSpPr/>
          <p:nvPr/>
        </p:nvGrpSpPr>
        <p:grpSpPr>
          <a:xfrm>
            <a:off x="324554" y="2551696"/>
            <a:ext cx="5087098" cy="345848"/>
            <a:chOff x="324554" y="2551696"/>
            <a:chExt cx="5087098" cy="345848"/>
          </a:xfrm>
        </p:grpSpPr>
        <p:sp>
          <p:nvSpPr>
            <p:cNvPr id="67" name="사각형: 둥근 위쪽 모서리 66">
              <a:extLst>
                <a:ext uri="{FF2B5EF4-FFF2-40B4-BE49-F238E27FC236}">
                  <a16:creationId xmlns:a16="http://schemas.microsoft.com/office/drawing/2014/main" id="{03C6059B-B9CC-445C-A7AE-1D3D8DC306FA}"/>
                </a:ext>
              </a:extLst>
            </p:cNvPr>
            <p:cNvSpPr/>
            <p:nvPr/>
          </p:nvSpPr>
          <p:spPr>
            <a:xfrm rot="5400000">
              <a:off x="2695179" y="181071"/>
              <a:ext cx="345848" cy="508709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D82D4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latinLnBrk="1"/>
              <a:endParaRPr lang="ko-KR" altLang="en-US" sz="1600">
                <a:latin typeface="+mn-ea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2E78150-394E-4609-B1EB-4710F2CCEF0E}"/>
                </a:ext>
              </a:extLst>
            </p:cNvPr>
            <p:cNvSpPr txBox="1"/>
            <p:nvPr/>
          </p:nvSpPr>
          <p:spPr>
            <a:xfrm>
              <a:off x="860672" y="2586118"/>
              <a:ext cx="4283224" cy="276999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가</a:t>
              </a:r>
              <a:r>
                <a:rPr lang="en-US" altLang="ko-KR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. </a:t>
              </a:r>
              <a:r>
                <a:rPr lang="ko-KR" altLang="en-US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성희롱의 판단 기준 및 증명책임에 관하여</a:t>
              </a:r>
            </a:p>
          </p:txBody>
        </p:sp>
        <p:grpSp>
          <p:nvGrpSpPr>
            <p:cNvPr id="69" name="그룹 68">
              <a:extLst>
                <a:ext uri="{FF2B5EF4-FFF2-40B4-BE49-F238E27FC236}">
                  <a16:creationId xmlns:a16="http://schemas.microsoft.com/office/drawing/2014/main" id="{7C6A9A58-0127-4E46-9376-F12A44962BFC}"/>
                </a:ext>
              </a:extLst>
            </p:cNvPr>
            <p:cNvGrpSpPr/>
            <p:nvPr/>
          </p:nvGrpSpPr>
          <p:grpSpPr>
            <a:xfrm>
              <a:off x="587157" y="2622469"/>
              <a:ext cx="181168" cy="181168"/>
              <a:chOff x="7666439" y="5024438"/>
              <a:chExt cx="254956" cy="254956"/>
            </a:xfrm>
            <a:effectLst>
              <a:outerShdw blurRad="25400" dist="38100" dir="8100000" algn="tr" rotWithShape="0">
                <a:prstClr val="black">
                  <a:alpha val="31000"/>
                </a:prstClr>
              </a:outerShdw>
            </a:effectLst>
          </p:grpSpPr>
          <p:sp>
            <p:nvSpPr>
              <p:cNvPr id="70" name="타원 69">
                <a:extLst>
                  <a:ext uri="{FF2B5EF4-FFF2-40B4-BE49-F238E27FC236}">
                    <a16:creationId xmlns:a16="http://schemas.microsoft.com/office/drawing/2014/main" id="{9EC73BDC-D363-4460-96DA-DD2CCC6D1003}"/>
                  </a:ext>
                </a:extLst>
              </p:cNvPr>
              <p:cNvSpPr/>
              <p:nvPr/>
            </p:nvSpPr>
            <p:spPr>
              <a:xfrm>
                <a:off x="7666439" y="5024438"/>
                <a:ext cx="254956" cy="254956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400" b="1" dirty="0">
                  <a:gradFill>
                    <a:gsLst>
                      <a:gs pos="100000">
                        <a:schemeClr val="bg1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endParaRPr>
              </a:p>
            </p:txBody>
          </p:sp>
          <p:grpSp>
            <p:nvGrpSpPr>
              <p:cNvPr id="71" name="그룹 70">
                <a:extLst>
                  <a:ext uri="{FF2B5EF4-FFF2-40B4-BE49-F238E27FC236}">
                    <a16:creationId xmlns:a16="http://schemas.microsoft.com/office/drawing/2014/main" id="{B6AD269B-C4FA-4323-BA7E-B7279E791895}"/>
                  </a:ext>
                </a:extLst>
              </p:cNvPr>
              <p:cNvGrpSpPr/>
              <p:nvPr/>
            </p:nvGrpSpPr>
            <p:grpSpPr>
              <a:xfrm>
                <a:off x="7752633" y="5080847"/>
                <a:ext cx="106182" cy="118527"/>
                <a:chOff x="570720" y="1260729"/>
                <a:chExt cx="68002" cy="75909"/>
              </a:xfrm>
            </p:grpSpPr>
            <p:sp>
              <p:nvSpPr>
                <p:cNvPr id="72" name="직사각형 71">
                  <a:extLst>
                    <a:ext uri="{FF2B5EF4-FFF2-40B4-BE49-F238E27FC236}">
                      <a16:creationId xmlns:a16="http://schemas.microsoft.com/office/drawing/2014/main" id="{320AF87D-8572-4033-A5CB-1A424EE59759}"/>
                    </a:ext>
                  </a:extLst>
                </p:cNvPr>
                <p:cNvSpPr/>
                <p:nvPr/>
              </p:nvSpPr>
              <p:spPr>
                <a:xfrm rot="18900000">
                  <a:off x="586534" y="1260729"/>
                  <a:ext cx="36373" cy="6800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400"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endParaRPr>
                </a:p>
              </p:txBody>
            </p:sp>
            <p:sp>
              <p:nvSpPr>
                <p:cNvPr id="73" name="직사각형 72">
                  <a:extLst>
                    <a:ext uri="{FF2B5EF4-FFF2-40B4-BE49-F238E27FC236}">
                      <a16:creationId xmlns:a16="http://schemas.microsoft.com/office/drawing/2014/main" id="{69CBC58C-64F2-464A-AFAA-986FC099BB48}"/>
                    </a:ext>
                  </a:extLst>
                </p:cNvPr>
                <p:cNvSpPr/>
                <p:nvPr/>
              </p:nvSpPr>
              <p:spPr>
                <a:xfrm rot="2700000" flipV="1">
                  <a:off x="586534" y="1284451"/>
                  <a:ext cx="36373" cy="68002"/>
                </a:xfrm>
                <a:prstGeom prst="rect">
                  <a:avLst/>
                </a:prstGeom>
                <a:solidFill>
                  <a:srgbClr val="FFE9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400"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85442990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Ⅲ.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직장 내 성희롱의</a:t>
            </a:r>
            <a:r>
              <a:rPr lang="en-US" altLang="ko-KR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판단 및 유형별 사례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직장 내 성희롱 예방교육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1A0EEFEB-8C41-49C2-8BC0-E6BDE2445863}"/>
              </a:ext>
            </a:extLst>
          </p:cNvPr>
          <p:cNvSpPr/>
          <p:nvPr/>
        </p:nvSpPr>
        <p:spPr>
          <a:xfrm>
            <a:off x="324556" y="2200014"/>
            <a:ext cx="9256889" cy="4327785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89000">
                <a:schemeClr val="bg1"/>
              </a:gs>
            </a:gsLst>
            <a:lin ang="135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effectLst>
            <a:outerShdw blurRad="139700" dist="1016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EAF2A7D9-8EEA-4AB9-9A9D-481341767F2E}"/>
              </a:ext>
            </a:extLst>
          </p:cNvPr>
          <p:cNvSpPr txBox="1">
            <a:spLocks/>
          </p:cNvSpPr>
          <p:nvPr/>
        </p:nvSpPr>
        <p:spPr>
          <a:xfrm>
            <a:off x="4872048" y="6615956"/>
            <a:ext cx="16190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5F9ED72-484E-4722-A3BA-6EB04958AF04}" type="slidenum">
              <a:rPr lang="ko-KR" altLang="en-US" sz="1000" smtClean="0">
                <a:gradFill>
                  <a:gsLst>
                    <a:gs pos="100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rPr>
              <a:pPr algn="ctr"/>
              <a:t>32</a:t>
            </a:fld>
            <a:endParaRPr lang="ko-KR" altLang="en-US" sz="1000" dirty="0">
              <a:gradFill>
                <a:gsLst>
                  <a:gs pos="100000">
                    <a:schemeClr val="bg1">
                      <a:lumMod val="6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</a:gradFill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F228DDB3-CBA9-4D77-B7A4-A5A1AE355C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19" b="66300"/>
          <a:stretch/>
        </p:blipFill>
        <p:spPr>
          <a:xfrm>
            <a:off x="0" y="1475738"/>
            <a:ext cx="9906000" cy="835378"/>
          </a:xfrm>
          <a:prstGeom prst="rect">
            <a:avLst/>
          </a:prstGeom>
        </p:spPr>
      </p:pic>
      <p:grpSp>
        <p:nvGrpSpPr>
          <p:cNvPr id="26" name="그룹 25">
            <a:extLst>
              <a:ext uri="{FF2B5EF4-FFF2-40B4-BE49-F238E27FC236}">
                <a16:creationId xmlns:a16="http://schemas.microsoft.com/office/drawing/2014/main" id="{0AD3D675-5223-4E5C-A3D5-4F6E7B9C8BC3}"/>
              </a:ext>
            </a:extLst>
          </p:cNvPr>
          <p:cNvGrpSpPr/>
          <p:nvPr/>
        </p:nvGrpSpPr>
        <p:grpSpPr>
          <a:xfrm>
            <a:off x="2234987" y="1843057"/>
            <a:ext cx="5436026" cy="325088"/>
            <a:chOff x="3158317" y="1843057"/>
            <a:chExt cx="5436026" cy="32508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1C1DFBA-7716-4CE9-BD2B-3006CA5E4E2A}"/>
                </a:ext>
              </a:extLst>
            </p:cNvPr>
            <p:cNvSpPr txBox="1"/>
            <p:nvPr/>
          </p:nvSpPr>
          <p:spPr>
            <a:xfrm>
              <a:off x="4221351" y="1858703"/>
              <a:ext cx="4372992" cy="2769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lvl="0">
                <a:defRPr/>
              </a:pPr>
              <a:r>
                <a:rPr lang="ko-KR" altLang="en-US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대법원 </a:t>
              </a:r>
              <a:r>
                <a:rPr lang="en-US" altLang="ko-KR" b="1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2018. 4. 12. </a:t>
              </a:r>
              <a:r>
                <a:rPr lang="ko-KR" altLang="en-US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선고 </a:t>
              </a:r>
              <a:r>
                <a:rPr lang="en-US" altLang="ko-KR" b="1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2017</a:t>
              </a:r>
              <a:r>
                <a:rPr lang="ko-KR" altLang="en-US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두</a:t>
              </a:r>
              <a:r>
                <a:rPr lang="en-US" altLang="ko-KR" b="1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74702 </a:t>
              </a:r>
              <a:r>
                <a:rPr lang="ko-KR" altLang="en-US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판결</a:t>
              </a:r>
            </a:p>
          </p:txBody>
        </p: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33B6CE3C-D78E-4E06-BE16-02854BCD4903}"/>
                </a:ext>
              </a:extLst>
            </p:cNvPr>
            <p:cNvGrpSpPr/>
            <p:nvPr/>
          </p:nvGrpSpPr>
          <p:grpSpPr>
            <a:xfrm>
              <a:off x="3158317" y="1843057"/>
              <a:ext cx="888605" cy="325088"/>
              <a:chOff x="3158317" y="1843057"/>
              <a:chExt cx="888605" cy="325088"/>
            </a:xfrm>
          </p:grpSpPr>
          <p:sp>
            <p:nvSpPr>
              <p:cNvPr id="29" name="사각형: 둥근 모서리 28">
                <a:extLst>
                  <a:ext uri="{FF2B5EF4-FFF2-40B4-BE49-F238E27FC236}">
                    <a16:creationId xmlns:a16="http://schemas.microsoft.com/office/drawing/2014/main" id="{7585149B-9765-4B24-85AF-E92F04162862}"/>
                  </a:ext>
                </a:extLst>
              </p:cNvPr>
              <p:cNvSpPr/>
              <p:nvPr/>
            </p:nvSpPr>
            <p:spPr>
              <a:xfrm>
                <a:off x="3158317" y="1843057"/>
                <a:ext cx="888605" cy="325088"/>
              </a:xfrm>
              <a:prstGeom prst="roundRect">
                <a:avLst>
                  <a:gd name="adj" fmla="val 50000"/>
                </a:avLst>
              </a:prstGeom>
              <a:solidFill>
                <a:srgbClr val="E26578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31" name="그림 30">
                <a:extLst>
                  <a:ext uri="{FF2B5EF4-FFF2-40B4-BE49-F238E27FC236}">
                    <a16:creationId xmlns:a16="http://schemas.microsoft.com/office/drawing/2014/main" id="{7D911D7D-1C89-4C15-94E4-DC6FB007B2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84375" y="1888331"/>
                <a:ext cx="439200" cy="2196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5D70A77E-F028-4137-9325-F58F976A61C4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33" name="사각형: 둥근 모서리 32">
              <a:extLst>
                <a:ext uri="{FF2B5EF4-FFF2-40B4-BE49-F238E27FC236}">
                  <a16:creationId xmlns:a16="http://schemas.microsoft.com/office/drawing/2014/main" id="{80EE1020-6732-492A-9A3C-9B5461E69944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34" name="그래픽 33">
              <a:extLst>
                <a:ext uri="{FF2B5EF4-FFF2-40B4-BE49-F238E27FC236}">
                  <a16:creationId xmlns:a16="http://schemas.microsoft.com/office/drawing/2014/main" id="{B8DE2358-9CFD-4D10-994E-08CA85A1B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345AF98-5070-4195-A9D2-639616101A44}"/>
                </a:ext>
              </a:extLst>
            </p:cNvPr>
            <p:cNvSpPr txBox="1"/>
            <p:nvPr/>
          </p:nvSpPr>
          <p:spPr>
            <a:xfrm>
              <a:off x="1218333" y="1331455"/>
              <a:ext cx="6642844" cy="2769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 쟁점 유형별 사례 </a:t>
              </a:r>
              <a:r>
                <a:rPr lang="en-US" altLang="ko-KR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_① </a:t>
              </a:r>
              <a:r>
                <a:rPr lang="ko-KR" altLang="en-US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 징계사유의 정당성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F8421F6-C4F4-4410-95F0-E442BFC38821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2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79462AB-889C-4AFD-9E2E-7BC878885ABF}"/>
              </a:ext>
            </a:extLst>
          </p:cNvPr>
          <p:cNvSpPr txBox="1"/>
          <p:nvPr/>
        </p:nvSpPr>
        <p:spPr>
          <a:xfrm>
            <a:off x="602113" y="2551696"/>
            <a:ext cx="8752396" cy="3349635"/>
          </a:xfrm>
          <a:prstGeom prst="rect">
            <a:avLst/>
          </a:prstGeom>
          <a:noFill/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>
              <a:defRPr sz="2000" b="1" kern="0" spc="-10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schemeClr val="bg1">
                      <a:alpha val="73000"/>
                    </a:schemeClr>
                  </a:outerShdw>
                </a:effectLst>
                <a:latin typeface="Century Gothic" panose="020B0502020202020204" pitchFamily="34" charset="0"/>
                <a:ea typeface="+mj-ea"/>
              </a:defRPr>
            </a:lvl1pPr>
          </a:lstStyle>
          <a:p>
            <a:pPr>
              <a:spcBef>
                <a:spcPts val="500"/>
              </a:spcBef>
            </a:pPr>
            <a:r>
              <a:rPr lang="en-US" altLang="ko-KR" sz="1600" b="0" dirty="0">
                <a:effectLst/>
              </a:rPr>
              <a:t>(</a:t>
            </a:r>
            <a:r>
              <a:rPr lang="ko-KR" altLang="en-US" sz="1600" b="0" dirty="0">
                <a:effectLst/>
              </a:rPr>
              <a:t>중략</a:t>
            </a:r>
            <a:r>
              <a:rPr lang="en-US" altLang="ko-KR" sz="1600" b="0" dirty="0">
                <a:effectLst/>
              </a:rPr>
              <a:t>) </a:t>
            </a:r>
            <a:r>
              <a:rPr lang="ko-KR" altLang="en-US" sz="1600" dirty="0">
                <a:effectLst/>
              </a:rPr>
              <a:t>법원이 성희롱 관련 소송의 심리를 할 때에는 그 사건이 발생한 맥락에서 성차별 문제를 이해하고</a:t>
            </a:r>
            <a:endParaRPr lang="en-US" altLang="ko-KR" sz="1600" dirty="0">
              <a:effectLst/>
            </a:endParaRPr>
          </a:p>
          <a:p>
            <a:pPr>
              <a:spcBef>
                <a:spcPts val="500"/>
              </a:spcBef>
            </a:pPr>
            <a:r>
              <a:rPr lang="ko-KR" altLang="en-US" sz="1600" dirty="0">
                <a:effectLst/>
              </a:rPr>
              <a:t>양성평등을 실현할 수 있도록 ‘성인지 </a:t>
            </a:r>
            <a:r>
              <a:rPr lang="ko-KR" altLang="en-US" sz="1600" dirty="0" err="1">
                <a:effectLst/>
              </a:rPr>
              <a:t>감수성’을</a:t>
            </a:r>
            <a:r>
              <a:rPr lang="ko-KR" altLang="en-US" sz="1600" dirty="0">
                <a:effectLst/>
              </a:rPr>
              <a:t> 잃지 않아야 한다</a:t>
            </a:r>
            <a:r>
              <a:rPr lang="en-US" altLang="ko-KR" sz="1600" b="0" dirty="0">
                <a:effectLst/>
              </a:rPr>
              <a:t>(</a:t>
            </a:r>
            <a:r>
              <a:rPr lang="ko-KR" altLang="en-US" sz="1600" b="0" dirty="0">
                <a:effectLst/>
              </a:rPr>
              <a:t>양성평등기본법 제</a:t>
            </a:r>
            <a:r>
              <a:rPr lang="en-US" altLang="ko-KR" sz="1600" b="0" dirty="0">
                <a:effectLst/>
              </a:rPr>
              <a:t>5</a:t>
            </a:r>
            <a:r>
              <a:rPr lang="ko-KR" altLang="en-US" sz="1600" b="0" dirty="0">
                <a:effectLst/>
              </a:rPr>
              <a:t>조 제</a:t>
            </a:r>
            <a:r>
              <a:rPr lang="en-US" altLang="ko-KR" sz="1600" b="0" dirty="0">
                <a:effectLst/>
              </a:rPr>
              <a:t>1</a:t>
            </a:r>
            <a:r>
              <a:rPr lang="ko-KR" altLang="en-US" sz="1600" b="0" dirty="0">
                <a:effectLst/>
              </a:rPr>
              <a:t>항 참조</a:t>
            </a:r>
            <a:r>
              <a:rPr lang="en-US" altLang="ko-KR" sz="1600" b="0" dirty="0">
                <a:effectLst/>
              </a:rPr>
              <a:t>)</a:t>
            </a:r>
            <a:r>
              <a:rPr lang="en-US" altLang="ko-KR" sz="1600" dirty="0">
                <a:effectLst/>
              </a:rPr>
              <a:t>.</a:t>
            </a:r>
          </a:p>
          <a:p>
            <a:pPr>
              <a:spcBef>
                <a:spcPts val="500"/>
              </a:spcBef>
            </a:pPr>
            <a:r>
              <a:rPr lang="ko-KR" altLang="en-US" sz="1600" dirty="0">
                <a:effectLst/>
              </a:rPr>
              <a:t>그리하여 우리 사회의 가해자 중심적인 문화와 인식</a:t>
            </a:r>
            <a:r>
              <a:rPr lang="en-US" altLang="ko-KR" sz="1600" dirty="0">
                <a:effectLst/>
              </a:rPr>
              <a:t>, </a:t>
            </a:r>
            <a:r>
              <a:rPr lang="ko-KR" altLang="en-US" sz="1600" dirty="0">
                <a:effectLst/>
              </a:rPr>
              <a:t>구조 등으로 인하여 피해자가 성희롱 사실을 알리고</a:t>
            </a:r>
            <a:endParaRPr lang="en-US" altLang="ko-KR" sz="1600" dirty="0">
              <a:effectLst/>
            </a:endParaRPr>
          </a:p>
          <a:p>
            <a:pPr>
              <a:spcBef>
                <a:spcPts val="500"/>
              </a:spcBef>
            </a:pPr>
            <a:r>
              <a:rPr lang="ko-KR" altLang="en-US" sz="1600" dirty="0">
                <a:effectLst/>
              </a:rPr>
              <a:t>문제를 삼는 과정에서 오히려 부정적 반응이나 여론</a:t>
            </a:r>
            <a:r>
              <a:rPr lang="en-US" altLang="ko-KR" sz="1600" dirty="0">
                <a:effectLst/>
              </a:rPr>
              <a:t>, </a:t>
            </a:r>
            <a:r>
              <a:rPr lang="ko-KR" altLang="en-US" sz="1600" dirty="0">
                <a:effectLst/>
              </a:rPr>
              <a:t>불이익한 처우 또는 그로 인한 정신적 피해 등에</a:t>
            </a:r>
            <a:endParaRPr lang="en-US" altLang="ko-KR" sz="1600" dirty="0">
              <a:effectLst/>
            </a:endParaRPr>
          </a:p>
          <a:p>
            <a:pPr>
              <a:spcBef>
                <a:spcPts val="500"/>
              </a:spcBef>
            </a:pPr>
            <a:r>
              <a:rPr lang="ko-KR" altLang="en-US" sz="1600" dirty="0">
                <a:effectLst/>
              </a:rPr>
              <a:t>노출되는 이른바 ‘</a:t>
            </a:r>
            <a:r>
              <a:rPr lang="en-US" altLang="ko-KR" sz="1600" dirty="0">
                <a:effectLst/>
              </a:rPr>
              <a:t>2</a:t>
            </a:r>
            <a:r>
              <a:rPr lang="ko-KR" altLang="en-US" sz="1600" dirty="0">
                <a:effectLst/>
              </a:rPr>
              <a:t>차 </a:t>
            </a:r>
            <a:r>
              <a:rPr lang="ko-KR" altLang="en-US" sz="1600" dirty="0" err="1">
                <a:effectLst/>
              </a:rPr>
              <a:t>피해’를</a:t>
            </a:r>
            <a:r>
              <a:rPr lang="ko-KR" altLang="en-US" sz="1600" dirty="0">
                <a:effectLst/>
              </a:rPr>
              <a:t> 입을 수 있다는 점을 유념하여야 한다</a:t>
            </a:r>
            <a:r>
              <a:rPr lang="en-US" altLang="ko-KR" sz="1600" dirty="0">
                <a:effectLst/>
              </a:rPr>
              <a:t>. </a:t>
            </a:r>
            <a:r>
              <a:rPr lang="ko-KR" altLang="en-US" sz="1600" dirty="0">
                <a:effectLst/>
              </a:rPr>
              <a:t>피해자는 이러한 </a:t>
            </a:r>
            <a:r>
              <a:rPr lang="en-US" altLang="ko-KR" sz="1600" dirty="0">
                <a:effectLst/>
              </a:rPr>
              <a:t>2</a:t>
            </a:r>
            <a:r>
              <a:rPr lang="ko-KR" altLang="en-US" sz="1600" dirty="0">
                <a:effectLst/>
              </a:rPr>
              <a:t>차 피해에 대한</a:t>
            </a:r>
            <a:endParaRPr lang="en-US" altLang="ko-KR" sz="1600" dirty="0">
              <a:effectLst/>
            </a:endParaRPr>
          </a:p>
          <a:p>
            <a:pPr>
              <a:spcBef>
                <a:spcPts val="500"/>
              </a:spcBef>
            </a:pPr>
            <a:r>
              <a:rPr lang="ko-KR" altLang="en-US" sz="1600" dirty="0">
                <a:effectLst/>
              </a:rPr>
              <a:t>불안감이나 두려움으로 인하여 피해를 당한 후에도 가해자와 종전의 관계를 계속 유지하는 경우도 있고</a:t>
            </a:r>
            <a:r>
              <a:rPr lang="en-US" altLang="ko-KR" sz="1600" dirty="0">
                <a:effectLst/>
              </a:rPr>
              <a:t>,</a:t>
            </a:r>
          </a:p>
          <a:p>
            <a:pPr>
              <a:spcBef>
                <a:spcPts val="500"/>
              </a:spcBef>
            </a:pPr>
            <a:r>
              <a:rPr lang="ko-KR" altLang="en-US" sz="1600" dirty="0">
                <a:effectLst/>
              </a:rPr>
              <a:t>피해사실을 즉시 신고하지 못하다가 다른 피해자 등 제</a:t>
            </a:r>
            <a:r>
              <a:rPr lang="en-US" altLang="ko-KR" sz="1600" dirty="0">
                <a:effectLst/>
              </a:rPr>
              <a:t>3</a:t>
            </a:r>
            <a:r>
              <a:rPr lang="ko-KR" altLang="en-US" sz="1600" dirty="0">
                <a:effectLst/>
              </a:rPr>
              <a:t>자가 문제를 제기하거나 신고를 권유한 것을</a:t>
            </a:r>
            <a:endParaRPr lang="en-US" altLang="ko-KR" sz="1600" dirty="0">
              <a:effectLst/>
            </a:endParaRPr>
          </a:p>
          <a:p>
            <a:pPr>
              <a:spcBef>
                <a:spcPts val="500"/>
              </a:spcBef>
            </a:pPr>
            <a:r>
              <a:rPr lang="ko-KR" altLang="en-US" sz="1600" dirty="0">
                <a:effectLst/>
              </a:rPr>
              <a:t>계기로 비로소 신고를 하는 경우도 있으며</a:t>
            </a:r>
            <a:r>
              <a:rPr lang="en-US" altLang="ko-KR" sz="1600" dirty="0">
                <a:effectLst/>
              </a:rPr>
              <a:t>, </a:t>
            </a:r>
            <a:r>
              <a:rPr lang="ko-KR" altLang="en-US" sz="1600" dirty="0">
                <a:effectLst/>
              </a:rPr>
              <a:t>피해사실을 신고한 후에도 수사기관이나 법원에서 그에 관한</a:t>
            </a:r>
            <a:endParaRPr lang="en-US" altLang="ko-KR" sz="1600" dirty="0">
              <a:effectLst/>
            </a:endParaRPr>
          </a:p>
          <a:p>
            <a:pPr>
              <a:spcBef>
                <a:spcPts val="500"/>
              </a:spcBef>
            </a:pPr>
            <a:r>
              <a:rPr lang="ko-KR" altLang="en-US" sz="1600" dirty="0">
                <a:effectLst/>
              </a:rPr>
              <a:t>진술에 소극적인 태도를 보이는 경우도 적지 않다</a:t>
            </a:r>
            <a:r>
              <a:rPr lang="en-US" altLang="ko-KR" sz="1600" dirty="0">
                <a:effectLst/>
              </a:rPr>
              <a:t>. </a:t>
            </a:r>
            <a:r>
              <a:rPr lang="ko-KR" altLang="en-US" sz="1600" dirty="0">
                <a:gradFill>
                  <a:gsLst>
                    <a:gs pos="100000">
                      <a:srgbClr val="0093DD"/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effectLst/>
              </a:rPr>
              <a:t>이와 같은 성희롱 피해자가 처하여 있는 특별한 사정을</a:t>
            </a:r>
            <a:endParaRPr lang="en-US" altLang="ko-KR" sz="1600" dirty="0">
              <a:gradFill>
                <a:gsLst>
                  <a:gs pos="100000">
                    <a:srgbClr val="0093DD"/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16200000" scaled="1"/>
              </a:gradFill>
              <a:effectLst/>
            </a:endParaRPr>
          </a:p>
          <a:p>
            <a:pPr>
              <a:spcBef>
                <a:spcPts val="500"/>
              </a:spcBef>
            </a:pPr>
            <a:r>
              <a:rPr lang="ko-KR" altLang="en-US" sz="1600" dirty="0">
                <a:gradFill>
                  <a:gsLst>
                    <a:gs pos="100000">
                      <a:srgbClr val="0093DD"/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effectLst/>
              </a:rPr>
              <a:t>충분히 고려하지 않은 채 피해자 진술의 </a:t>
            </a:r>
            <a:r>
              <a:rPr lang="ko-KR" altLang="en-US" sz="1600" dirty="0" err="1">
                <a:gradFill>
                  <a:gsLst>
                    <a:gs pos="100000">
                      <a:srgbClr val="0093DD"/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effectLst/>
              </a:rPr>
              <a:t>증명력을</a:t>
            </a:r>
            <a:r>
              <a:rPr lang="ko-KR" altLang="en-US" sz="1600" dirty="0">
                <a:gradFill>
                  <a:gsLst>
                    <a:gs pos="100000">
                      <a:srgbClr val="0093DD"/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effectLst/>
              </a:rPr>
              <a:t> 가볍게 배척하는 것은 정의와 형평의 이념에 입각하여</a:t>
            </a:r>
            <a:endParaRPr lang="en-US" altLang="ko-KR" sz="1600" dirty="0">
              <a:gradFill>
                <a:gsLst>
                  <a:gs pos="100000">
                    <a:srgbClr val="0093DD"/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16200000" scaled="1"/>
              </a:gradFill>
              <a:effectLst/>
            </a:endParaRPr>
          </a:p>
          <a:p>
            <a:pPr>
              <a:spcBef>
                <a:spcPts val="500"/>
              </a:spcBef>
            </a:pPr>
            <a:r>
              <a:rPr lang="ko-KR" altLang="en-US" sz="1600" dirty="0">
                <a:gradFill>
                  <a:gsLst>
                    <a:gs pos="100000">
                      <a:srgbClr val="0093DD"/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effectLst/>
              </a:rPr>
              <a:t>논리와 경험의 법칙에 따른 증거판단이라고 볼 수 없다</a:t>
            </a:r>
            <a:r>
              <a:rPr lang="en-US" altLang="ko-KR" sz="1600" dirty="0">
                <a:gradFill>
                  <a:gsLst>
                    <a:gs pos="100000">
                      <a:srgbClr val="0093DD"/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3373370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직사각형 61">
            <a:extLst>
              <a:ext uri="{FF2B5EF4-FFF2-40B4-BE49-F238E27FC236}">
                <a16:creationId xmlns:a16="http://schemas.microsoft.com/office/drawing/2014/main" id="{773E08F2-039B-4755-95F8-15EB20CEB0A4}"/>
              </a:ext>
            </a:extLst>
          </p:cNvPr>
          <p:cNvSpPr/>
          <p:nvPr/>
        </p:nvSpPr>
        <p:spPr>
          <a:xfrm>
            <a:off x="324556" y="2200014"/>
            <a:ext cx="9256889" cy="4327785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89000">
                <a:schemeClr val="bg1"/>
              </a:gs>
            </a:gsLst>
            <a:lin ang="135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effectLst>
            <a:outerShdw blurRad="139700" dist="1016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2" name="그림 81">
            <a:extLst>
              <a:ext uri="{FF2B5EF4-FFF2-40B4-BE49-F238E27FC236}">
                <a16:creationId xmlns:a16="http://schemas.microsoft.com/office/drawing/2014/main" id="{C04C0B12-E910-4A22-839D-B72B154A11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19" b="66300"/>
          <a:stretch/>
        </p:blipFill>
        <p:spPr>
          <a:xfrm>
            <a:off x="0" y="1475738"/>
            <a:ext cx="9906000" cy="835378"/>
          </a:xfrm>
          <a:prstGeom prst="rect">
            <a:avLst/>
          </a:prstGeom>
        </p:spPr>
      </p:pic>
      <p:grpSp>
        <p:nvGrpSpPr>
          <p:cNvPr id="32" name="그룹 31">
            <a:extLst>
              <a:ext uri="{FF2B5EF4-FFF2-40B4-BE49-F238E27FC236}">
                <a16:creationId xmlns:a16="http://schemas.microsoft.com/office/drawing/2014/main" id="{71D087E4-F913-4513-B402-CBDF5B6648B2}"/>
              </a:ext>
            </a:extLst>
          </p:cNvPr>
          <p:cNvGrpSpPr/>
          <p:nvPr/>
        </p:nvGrpSpPr>
        <p:grpSpPr>
          <a:xfrm>
            <a:off x="362680" y="1843057"/>
            <a:ext cx="9180641" cy="325088"/>
            <a:chOff x="569467" y="1843057"/>
            <a:chExt cx="9180641" cy="325088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78581D8E-ADA7-4BC4-A43A-09826DC1B8CB}"/>
                </a:ext>
              </a:extLst>
            </p:cNvPr>
            <p:cNvSpPr txBox="1"/>
            <p:nvPr/>
          </p:nvSpPr>
          <p:spPr>
            <a:xfrm>
              <a:off x="1632501" y="1867102"/>
              <a:ext cx="8117607" cy="2769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lvl="0">
                <a:defRPr/>
              </a:pPr>
              <a:r>
                <a:rPr lang="ko-KR" altLang="en-US" b="1" spc="-16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alibri" panose="020F0502020204030204"/>
                  <a:ea typeface="맑은 고딕" panose="020B0503020000020004" pitchFamily="50" charset="-127"/>
                </a:rPr>
                <a:t>직장내 성희롱 징계 양정의 정당성 </a:t>
              </a:r>
              <a:r>
                <a:rPr lang="en-US" altLang="ko-KR" b="1" spc="-16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alibri" panose="020F0502020204030204"/>
                  <a:ea typeface="맑은 고딕" panose="020B0503020000020004" pitchFamily="50" charset="-127"/>
                </a:rPr>
                <a:t>_</a:t>
              </a:r>
              <a:r>
                <a:rPr lang="ko-KR" altLang="en-US" b="1" spc="-16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alibri" panose="020F0502020204030204"/>
                  <a:ea typeface="맑은 고딕" panose="020B0503020000020004" pitchFamily="50" charset="-127"/>
                </a:rPr>
                <a:t>업무특성상 성희롱 행위를 엄격히 금지하고 있는 경우</a:t>
              </a:r>
            </a:p>
          </p:txBody>
        </p:sp>
        <p:sp>
          <p:nvSpPr>
            <p:cNvPr id="87" name="사각형: 둥근 모서리 86">
              <a:extLst>
                <a:ext uri="{FF2B5EF4-FFF2-40B4-BE49-F238E27FC236}">
                  <a16:creationId xmlns:a16="http://schemas.microsoft.com/office/drawing/2014/main" id="{A522450E-97BF-42FA-B585-A29C94DE9E86}"/>
                </a:ext>
              </a:extLst>
            </p:cNvPr>
            <p:cNvSpPr/>
            <p:nvPr/>
          </p:nvSpPr>
          <p:spPr>
            <a:xfrm>
              <a:off x="569467" y="1843057"/>
              <a:ext cx="888605" cy="325088"/>
            </a:xfrm>
            <a:prstGeom prst="roundRect">
              <a:avLst>
                <a:gd name="adj" fmla="val 50000"/>
              </a:avLst>
            </a:prstGeom>
            <a:solidFill>
              <a:srgbClr val="5189E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96" name="그림 95">
              <a:extLst>
                <a:ext uri="{FF2B5EF4-FFF2-40B4-BE49-F238E27FC236}">
                  <a16:creationId xmlns:a16="http://schemas.microsoft.com/office/drawing/2014/main" id="{AD2F1304-C809-4F0C-96D6-5DCB5689F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2504" y="1888601"/>
              <a:ext cx="442530" cy="234000"/>
            </a:xfrm>
            <a:prstGeom prst="rect">
              <a:avLst/>
            </a:prstGeom>
          </p:spPr>
        </p:pic>
      </p:grp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Ⅲ.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직장 내 성희롱의</a:t>
            </a:r>
            <a:r>
              <a:rPr lang="en-US" altLang="ko-KR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판단 및 유형별 사례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직장 내 성희롱 예방교육</a:t>
            </a:r>
          </a:p>
        </p:txBody>
      </p:sp>
      <p:grpSp>
        <p:nvGrpSpPr>
          <p:cNvPr id="67" name="그룹 66">
            <a:extLst>
              <a:ext uri="{FF2B5EF4-FFF2-40B4-BE49-F238E27FC236}">
                <a16:creationId xmlns:a16="http://schemas.microsoft.com/office/drawing/2014/main" id="{521582BD-3DFB-45B1-BAD4-950DA986EDA5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68" name="사각형: 둥근 모서리 67">
              <a:extLst>
                <a:ext uri="{FF2B5EF4-FFF2-40B4-BE49-F238E27FC236}">
                  <a16:creationId xmlns:a16="http://schemas.microsoft.com/office/drawing/2014/main" id="{EFE0116E-8AED-4DD8-BBCA-A79EAA26CD3E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69" name="그래픽 68">
              <a:extLst>
                <a:ext uri="{FF2B5EF4-FFF2-40B4-BE49-F238E27FC236}">
                  <a16:creationId xmlns:a16="http://schemas.microsoft.com/office/drawing/2014/main" id="{D8E77209-2954-4B63-9259-22B95D683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802AC73-5195-4014-97ED-A73D1208E1D6}"/>
                </a:ext>
              </a:extLst>
            </p:cNvPr>
            <p:cNvSpPr txBox="1"/>
            <p:nvPr/>
          </p:nvSpPr>
          <p:spPr>
            <a:xfrm>
              <a:off x="1218333" y="1331455"/>
              <a:ext cx="6642844" cy="2769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 쟁점 유형별 사례 </a:t>
              </a:r>
              <a:r>
                <a:rPr lang="en-US" altLang="ko-KR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_</a:t>
              </a:r>
              <a:r>
                <a:rPr lang="ko-KR" altLang="en-US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② 직장 내 성희롱 징계양정의 정당성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660C3E5-F052-4419-B176-BFADDEBD682E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2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sp>
        <p:nvSpPr>
          <p:cNvPr id="145" name="직사각형 144">
            <a:extLst>
              <a:ext uri="{FF2B5EF4-FFF2-40B4-BE49-F238E27FC236}">
                <a16:creationId xmlns:a16="http://schemas.microsoft.com/office/drawing/2014/main" id="{2F818EAC-8D1D-4E1E-B628-98C5FBC66D1F}"/>
              </a:ext>
            </a:extLst>
          </p:cNvPr>
          <p:cNvSpPr/>
          <p:nvPr/>
        </p:nvSpPr>
        <p:spPr>
          <a:xfrm>
            <a:off x="6343650" y="2514920"/>
            <a:ext cx="3034800" cy="3802059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89000">
                <a:schemeClr val="bg1"/>
              </a:gs>
            </a:gsLst>
            <a:lin ang="13500000" scaled="1"/>
            <a:tileRect/>
          </a:gradFill>
          <a:ln w="127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6" name="직사각형 145">
            <a:extLst>
              <a:ext uri="{FF2B5EF4-FFF2-40B4-BE49-F238E27FC236}">
                <a16:creationId xmlns:a16="http://schemas.microsoft.com/office/drawing/2014/main" id="{2F7549E9-17C9-41A9-9434-E8824F940D63}"/>
              </a:ext>
            </a:extLst>
          </p:cNvPr>
          <p:cNvSpPr/>
          <p:nvPr/>
        </p:nvSpPr>
        <p:spPr>
          <a:xfrm>
            <a:off x="6343650" y="2514921"/>
            <a:ext cx="3034800" cy="33781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spc="3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13500000" scaled="1"/>
                </a:gradFill>
              </a:rPr>
              <a:t>참</a:t>
            </a:r>
            <a:r>
              <a:rPr lang="ko-KR" altLang="en-US" sz="14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13500000" scaled="1"/>
                </a:gradFill>
              </a:rPr>
              <a:t>고</a:t>
            </a:r>
          </a:p>
        </p:txBody>
      </p:sp>
      <p:grpSp>
        <p:nvGrpSpPr>
          <p:cNvPr id="147" name="그룹 146">
            <a:extLst>
              <a:ext uri="{FF2B5EF4-FFF2-40B4-BE49-F238E27FC236}">
                <a16:creationId xmlns:a16="http://schemas.microsoft.com/office/drawing/2014/main" id="{3B4065A9-A382-4DE1-AC22-906419067AA0}"/>
              </a:ext>
            </a:extLst>
          </p:cNvPr>
          <p:cNvGrpSpPr/>
          <p:nvPr/>
        </p:nvGrpSpPr>
        <p:grpSpPr>
          <a:xfrm>
            <a:off x="602113" y="2508311"/>
            <a:ext cx="5388711" cy="841256"/>
            <a:chOff x="602113" y="3084308"/>
            <a:chExt cx="5388711" cy="841256"/>
          </a:xfrm>
        </p:grpSpPr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2015A11F-3737-4961-81D5-9F1A5DDB874D}"/>
                </a:ext>
              </a:extLst>
            </p:cNvPr>
            <p:cNvSpPr txBox="1"/>
            <p:nvPr/>
          </p:nvSpPr>
          <p:spPr>
            <a:xfrm>
              <a:off x="814727" y="3084308"/>
              <a:ext cx="5176097" cy="841256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>
              <a:defPPr>
                <a:defRPr lang="en-US"/>
              </a:defPPr>
              <a:lvl1pPr>
                <a:defRPr sz="2000" b="1" kern="0" spc="-10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schemeClr val="bg1">
                        <a:alpha val="73000"/>
                      </a:schemeClr>
                    </a:outerShdw>
                  </a:effectLst>
                  <a:latin typeface="Century Gothic" panose="020B0502020202020204" pitchFamily="34" charset="0"/>
                  <a:ea typeface="+mj-ea"/>
                </a:defRPr>
              </a:lvl1pPr>
            </a:lstStyle>
            <a:p>
              <a:pPr>
                <a:spcBef>
                  <a:spcPts val="400"/>
                </a:spcBef>
              </a:pPr>
              <a:r>
                <a:rPr lang="ko-KR" altLang="en-US" sz="1600" dirty="0">
                  <a:effectLst/>
                </a:rPr>
                <a:t>사용자 </a:t>
              </a:r>
              <a:r>
                <a:rPr lang="en-US" altLang="ko-KR" sz="1600" dirty="0">
                  <a:effectLst/>
                </a:rPr>
                <a:t>:</a:t>
              </a:r>
              <a:r>
                <a:rPr lang="en-US" altLang="ko-KR" sz="1600" b="0" dirty="0">
                  <a:effectLst/>
                </a:rPr>
                <a:t> </a:t>
              </a:r>
              <a:r>
                <a:rPr lang="ko-KR" altLang="en-US" sz="1600" b="0" dirty="0" err="1" smtClean="0">
                  <a:effectLst/>
                </a:rPr>
                <a:t>항공운송업</a:t>
              </a:r>
              <a:r>
                <a:rPr lang="ko-KR" altLang="en-US" sz="1600" b="0" dirty="0" smtClean="0">
                  <a:effectLst/>
                </a:rPr>
                <a:t> </a:t>
              </a:r>
              <a:endParaRPr lang="en-US" altLang="ko-KR" sz="1200" b="0" dirty="0">
                <a:effectLst/>
              </a:endParaRPr>
            </a:p>
            <a:p>
              <a:pPr>
                <a:spcBef>
                  <a:spcPts val="400"/>
                </a:spcBef>
              </a:pPr>
              <a:r>
                <a:rPr lang="ko-KR" altLang="en-US" sz="1600" dirty="0">
                  <a:effectLst/>
                </a:rPr>
                <a:t>가해자 </a:t>
              </a:r>
              <a:r>
                <a:rPr lang="en-US" altLang="ko-KR" sz="1600" dirty="0">
                  <a:effectLst/>
                </a:rPr>
                <a:t>: </a:t>
              </a:r>
              <a:r>
                <a:rPr lang="ko-KR" altLang="en-US" sz="1600" b="0" dirty="0" err="1">
                  <a:effectLst/>
                </a:rPr>
                <a:t>객실승무</a:t>
              </a:r>
              <a:r>
                <a:rPr lang="ko-KR" altLang="en-US" sz="1600" b="0" dirty="0">
                  <a:effectLst/>
                </a:rPr>
                <a:t> 라인팀장 </a:t>
              </a:r>
              <a:r>
                <a:rPr lang="en-US" altLang="ko-KR" sz="1200" b="0" dirty="0">
                  <a:effectLst/>
                </a:rPr>
                <a:t>(</a:t>
              </a:r>
              <a:r>
                <a:rPr lang="ko-KR" altLang="en-US" sz="1200" b="0" dirty="0">
                  <a:effectLst/>
                </a:rPr>
                <a:t>비행업무 전반에 있어 팀원들 지시 감독</a:t>
              </a:r>
              <a:r>
                <a:rPr lang="en-US" altLang="ko-KR" sz="1200" b="0" dirty="0">
                  <a:effectLst/>
                </a:rPr>
                <a:t>, </a:t>
              </a:r>
              <a:r>
                <a:rPr lang="ko-KR" altLang="en-US" sz="1200" b="0" dirty="0">
                  <a:effectLst/>
                </a:rPr>
                <a:t>평가</a:t>
              </a:r>
              <a:r>
                <a:rPr lang="en-US" altLang="ko-KR" sz="1200" b="0" dirty="0">
                  <a:effectLst/>
                </a:rPr>
                <a:t>)</a:t>
              </a:r>
            </a:p>
            <a:p>
              <a:pPr>
                <a:spcBef>
                  <a:spcPts val="400"/>
                </a:spcBef>
              </a:pPr>
              <a:r>
                <a:rPr lang="ko-KR" altLang="en-US" sz="1600" dirty="0">
                  <a:effectLst/>
                </a:rPr>
                <a:t>피해자 </a:t>
              </a:r>
              <a:r>
                <a:rPr lang="en-US" altLang="ko-KR" sz="1600" dirty="0">
                  <a:effectLst/>
                </a:rPr>
                <a:t>: </a:t>
              </a:r>
              <a:r>
                <a:rPr lang="ko-KR" altLang="en-US" sz="1600" b="0" dirty="0">
                  <a:effectLst/>
                </a:rPr>
                <a:t>객실 여승무원</a:t>
              </a:r>
            </a:p>
          </p:txBody>
        </p:sp>
        <p:pic>
          <p:nvPicPr>
            <p:cNvPr id="149" name="그래픽 148">
              <a:extLst>
                <a:ext uri="{FF2B5EF4-FFF2-40B4-BE49-F238E27FC236}">
                  <a16:creationId xmlns:a16="http://schemas.microsoft.com/office/drawing/2014/main" id="{73BBE959-E79B-4070-8B8A-50582EA0F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02113" y="3137921"/>
              <a:ext cx="138994" cy="138994"/>
            </a:xfrm>
            <a:prstGeom prst="rect">
              <a:avLst/>
            </a:prstGeom>
          </p:spPr>
        </p:pic>
        <p:pic>
          <p:nvPicPr>
            <p:cNvPr id="173" name="그래픽 172">
              <a:extLst>
                <a:ext uri="{FF2B5EF4-FFF2-40B4-BE49-F238E27FC236}">
                  <a16:creationId xmlns:a16="http://schemas.microsoft.com/office/drawing/2014/main" id="{69E197E6-2EB8-4D3A-9F9F-DF49BAD40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02113" y="3425259"/>
              <a:ext cx="138994" cy="138994"/>
            </a:xfrm>
            <a:prstGeom prst="rect">
              <a:avLst/>
            </a:prstGeom>
          </p:spPr>
        </p:pic>
        <p:pic>
          <p:nvPicPr>
            <p:cNvPr id="174" name="그래픽 173">
              <a:extLst>
                <a:ext uri="{FF2B5EF4-FFF2-40B4-BE49-F238E27FC236}">
                  <a16:creationId xmlns:a16="http://schemas.microsoft.com/office/drawing/2014/main" id="{EBF68465-F274-417D-8E73-E5AD293EB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02113" y="3712596"/>
              <a:ext cx="138994" cy="138994"/>
            </a:xfrm>
            <a:prstGeom prst="rect">
              <a:avLst/>
            </a:prstGeom>
          </p:spPr>
        </p:pic>
      </p:grpSp>
      <p:sp>
        <p:nvSpPr>
          <p:cNvPr id="161" name="직사각형 160">
            <a:extLst>
              <a:ext uri="{FF2B5EF4-FFF2-40B4-BE49-F238E27FC236}">
                <a16:creationId xmlns:a16="http://schemas.microsoft.com/office/drawing/2014/main" id="{61A20370-C319-4625-98E5-86DEF8AA3B80}"/>
              </a:ext>
            </a:extLst>
          </p:cNvPr>
          <p:cNvSpPr/>
          <p:nvPr/>
        </p:nvSpPr>
        <p:spPr>
          <a:xfrm>
            <a:off x="6343649" y="2514920"/>
            <a:ext cx="3034800" cy="3802060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8" name="그룹 167">
            <a:extLst>
              <a:ext uri="{FF2B5EF4-FFF2-40B4-BE49-F238E27FC236}">
                <a16:creationId xmlns:a16="http://schemas.microsoft.com/office/drawing/2014/main" id="{DB6EA981-6F71-4C9D-80F9-6A915F78F94C}"/>
              </a:ext>
            </a:extLst>
          </p:cNvPr>
          <p:cNvGrpSpPr/>
          <p:nvPr/>
        </p:nvGrpSpPr>
        <p:grpSpPr>
          <a:xfrm>
            <a:off x="602113" y="3513223"/>
            <a:ext cx="5448022" cy="2785378"/>
            <a:chOff x="602113" y="3084308"/>
            <a:chExt cx="5448022" cy="2785378"/>
          </a:xfrm>
        </p:grpSpPr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E0FAC503-937A-4395-BB8F-4A82372702CC}"/>
                </a:ext>
              </a:extLst>
            </p:cNvPr>
            <p:cNvSpPr txBox="1"/>
            <p:nvPr/>
          </p:nvSpPr>
          <p:spPr>
            <a:xfrm>
              <a:off x="814727" y="3084308"/>
              <a:ext cx="5235408" cy="2785378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>
              <a:defPPr>
                <a:defRPr lang="en-US"/>
              </a:defPPr>
              <a:lvl1pPr>
                <a:defRPr sz="2000" b="1" kern="0" spc="-10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schemeClr val="bg1">
                        <a:alpha val="73000"/>
                      </a:schemeClr>
                    </a:outerShdw>
                  </a:effectLst>
                  <a:latin typeface="Century Gothic" panose="020B0502020202020204" pitchFamily="34" charset="0"/>
                  <a:ea typeface="+mj-ea"/>
                </a:defRPr>
              </a:lvl1pPr>
            </a:lstStyle>
            <a:p>
              <a:pPr>
                <a:spcBef>
                  <a:spcPts val="200"/>
                </a:spcBef>
              </a:pPr>
              <a:r>
                <a:rPr lang="ko-KR" altLang="en-US" sz="1600" dirty="0">
                  <a:effectLst/>
                </a:rPr>
                <a:t>주요 사실관계</a:t>
              </a:r>
            </a:p>
            <a:p>
              <a:pPr>
                <a:spcBef>
                  <a:spcPts val="600"/>
                </a:spcBef>
              </a:pPr>
              <a:r>
                <a:rPr lang="ko-KR" altLang="en-US" sz="1400" b="0" dirty="0">
                  <a:effectLst/>
                </a:rPr>
                <a:t>① 같은 팀 </a:t>
              </a:r>
              <a:r>
                <a:rPr lang="ko-KR" altLang="en-US" sz="1400" b="0" dirty="0" err="1">
                  <a:effectLst/>
                </a:rPr>
                <a:t>부팀장은</a:t>
              </a:r>
              <a:r>
                <a:rPr lang="ko-KR" altLang="en-US" sz="1400" b="0" dirty="0">
                  <a:effectLst/>
                </a:rPr>
                <a:t> 상급자</a:t>
              </a:r>
              <a:r>
                <a:rPr lang="en-US" altLang="ko-KR" sz="1400" b="0" dirty="0">
                  <a:effectLst/>
                </a:rPr>
                <a:t>(</a:t>
              </a:r>
              <a:r>
                <a:rPr lang="ko-KR" altLang="en-US" sz="1400" b="0" dirty="0">
                  <a:effectLst/>
                </a:rPr>
                <a:t>부장</a:t>
              </a:r>
              <a:r>
                <a:rPr lang="en-US" altLang="ko-KR" sz="1400" b="0" dirty="0">
                  <a:effectLst/>
                </a:rPr>
                <a:t>)</a:t>
              </a:r>
              <a:r>
                <a:rPr lang="ko-KR" altLang="en-US" sz="1400" b="0" dirty="0">
                  <a:effectLst/>
                </a:rPr>
                <a:t>에게 가해자의 팀원 여승무원들에 대한</a:t>
              </a:r>
              <a:endParaRPr lang="en-US" altLang="ko-KR" sz="1400" b="0" dirty="0">
                <a:effectLst/>
              </a:endParaRPr>
            </a:p>
            <a:p>
              <a:pPr marL="209550"/>
              <a:r>
                <a:rPr lang="ko-KR" altLang="en-US" sz="1400" b="0" dirty="0">
                  <a:effectLst/>
                </a:rPr>
                <a:t>잦은</a:t>
              </a:r>
              <a:r>
                <a:rPr lang="en-US" altLang="ko-KR" sz="1400" b="0" dirty="0">
                  <a:effectLst/>
                </a:rPr>
                <a:t> </a:t>
              </a:r>
              <a:r>
                <a:rPr lang="ko-KR" altLang="en-US" sz="1400" b="0" dirty="0">
                  <a:effectLst/>
                </a:rPr>
                <a:t>성희롱</a:t>
              </a:r>
              <a:r>
                <a:rPr lang="en-US" altLang="ko-KR" sz="1400" b="0" dirty="0">
                  <a:effectLst/>
                </a:rPr>
                <a:t> </a:t>
              </a:r>
              <a:r>
                <a:rPr lang="ko-KR" altLang="en-US" sz="1400" b="0" dirty="0">
                  <a:effectLst/>
                </a:rPr>
                <a:t>사실 보고</a:t>
              </a:r>
            </a:p>
            <a:p>
              <a:pPr>
                <a:spcBef>
                  <a:spcPts val="600"/>
                </a:spcBef>
              </a:pPr>
              <a:r>
                <a:rPr lang="ko-KR" altLang="en-US" sz="1400" b="0" dirty="0">
                  <a:effectLst/>
                </a:rPr>
                <a:t>② 해당 부장은 </a:t>
              </a:r>
              <a:r>
                <a:rPr lang="ko-KR" altLang="en-US" sz="1400" b="0" dirty="0" err="1">
                  <a:effectLst/>
                </a:rPr>
                <a:t>부팀장</a:t>
              </a:r>
              <a:r>
                <a:rPr lang="ko-KR" altLang="en-US" sz="1400" b="0" dirty="0">
                  <a:effectLst/>
                </a:rPr>
                <a:t> 포함 소속 여승무원 </a:t>
              </a:r>
              <a:r>
                <a:rPr lang="en-US" altLang="ko-KR" sz="1400" b="0" dirty="0">
                  <a:effectLst/>
                </a:rPr>
                <a:t>8</a:t>
              </a:r>
              <a:r>
                <a:rPr lang="ko-KR" altLang="en-US" sz="1400" b="0" dirty="0">
                  <a:effectLst/>
                </a:rPr>
                <a:t>명과 </a:t>
              </a:r>
              <a:r>
                <a:rPr lang="en-US" altLang="ko-KR" sz="1400" b="0" dirty="0">
                  <a:effectLst/>
                </a:rPr>
                <a:t>2</a:t>
              </a:r>
              <a:r>
                <a:rPr lang="ko-KR" altLang="en-US" sz="1400" b="0" dirty="0">
                  <a:effectLst/>
                </a:rPr>
                <a:t>차례에 걸쳐 성희롱 </a:t>
              </a:r>
              <a:endParaRPr lang="en-US" altLang="ko-KR" sz="1400" b="0" dirty="0">
                <a:effectLst/>
              </a:endParaRPr>
            </a:p>
            <a:p>
              <a:pPr marL="209550"/>
              <a:r>
                <a:rPr lang="ko-KR" altLang="en-US" sz="1400" b="0" dirty="0">
                  <a:effectLst/>
                </a:rPr>
                <a:t>사실</a:t>
              </a:r>
              <a:r>
                <a:rPr lang="en-US" altLang="ko-KR" sz="1400" b="0" dirty="0">
                  <a:effectLst/>
                </a:rPr>
                <a:t> </a:t>
              </a:r>
              <a:r>
                <a:rPr lang="ko-KR" altLang="en-US" sz="1400" b="0" dirty="0">
                  <a:effectLst/>
                </a:rPr>
                <a:t>재차 확인</a:t>
              </a:r>
            </a:p>
            <a:p>
              <a:pPr>
                <a:spcBef>
                  <a:spcPts val="600"/>
                </a:spcBef>
              </a:pPr>
              <a:r>
                <a:rPr lang="ko-KR" altLang="en-US" sz="1400" b="0" dirty="0">
                  <a:effectLst/>
                </a:rPr>
                <a:t>③ 여승무원들은 가해자에 대한 징계 강력히 희망하고 함께 근무하고</a:t>
              </a:r>
              <a:endParaRPr lang="en-US" altLang="ko-KR" sz="1400" b="0" dirty="0">
                <a:effectLst/>
              </a:endParaRPr>
            </a:p>
            <a:p>
              <a:pPr marL="209550"/>
              <a:r>
                <a:rPr lang="ko-KR" altLang="en-US" sz="1400" b="0" dirty="0">
                  <a:effectLst/>
                </a:rPr>
                <a:t>싶지</a:t>
              </a:r>
              <a:r>
                <a:rPr lang="en-US" altLang="ko-KR" sz="1400" b="0" dirty="0">
                  <a:effectLst/>
                </a:rPr>
                <a:t> </a:t>
              </a:r>
              <a:r>
                <a:rPr lang="ko-KR" altLang="en-US" sz="1400" b="0" dirty="0">
                  <a:effectLst/>
                </a:rPr>
                <a:t>않다는</a:t>
              </a:r>
              <a:r>
                <a:rPr lang="en-US" altLang="ko-KR" sz="1400" b="0" dirty="0">
                  <a:effectLst/>
                </a:rPr>
                <a:t> </a:t>
              </a:r>
              <a:r>
                <a:rPr lang="ko-KR" altLang="en-US" sz="1400" b="0" dirty="0">
                  <a:effectLst/>
                </a:rPr>
                <a:t>의사 표명</a:t>
              </a:r>
            </a:p>
            <a:p>
              <a:pPr>
                <a:spcBef>
                  <a:spcPts val="600"/>
                </a:spcBef>
              </a:pPr>
              <a:r>
                <a:rPr lang="ko-KR" altLang="en-US" sz="1400" b="0" dirty="0">
                  <a:effectLst/>
                </a:rPr>
                <a:t>④ 가해자는 기억이 나지 않는다거나 전체 맥락에 비추어 오해에서 </a:t>
              </a:r>
              <a:endParaRPr lang="en-US" altLang="ko-KR" sz="1400" b="0" dirty="0">
                <a:effectLst/>
              </a:endParaRPr>
            </a:p>
            <a:p>
              <a:pPr marL="209550"/>
              <a:r>
                <a:rPr lang="ko-KR" altLang="en-US" sz="1400" b="0" dirty="0">
                  <a:effectLst/>
                </a:rPr>
                <a:t>비롯된</a:t>
              </a:r>
              <a:r>
                <a:rPr lang="en-US" altLang="ko-KR" sz="1400" b="0" dirty="0">
                  <a:effectLst/>
                </a:rPr>
                <a:t> </a:t>
              </a:r>
              <a:r>
                <a:rPr lang="ko-KR" altLang="en-US" sz="1400" b="0" dirty="0">
                  <a:effectLst/>
                </a:rPr>
                <a:t>것이라며</a:t>
              </a:r>
              <a:r>
                <a:rPr lang="en-US" altLang="ko-KR" sz="1400" b="0" dirty="0">
                  <a:effectLst/>
                </a:rPr>
                <a:t> </a:t>
              </a:r>
              <a:r>
                <a:rPr lang="ko-KR" altLang="en-US" sz="1400" b="0" dirty="0">
                  <a:effectLst/>
                </a:rPr>
                <a:t>성희롱</a:t>
              </a:r>
              <a:r>
                <a:rPr lang="en-US" altLang="ko-KR" sz="1400" b="0" dirty="0">
                  <a:effectLst/>
                </a:rPr>
                <a:t> </a:t>
              </a:r>
              <a:r>
                <a:rPr lang="ko-KR" altLang="en-US" sz="1400" b="0" dirty="0">
                  <a:effectLst/>
                </a:rPr>
                <a:t>사실 부인</a:t>
              </a:r>
            </a:p>
            <a:p>
              <a:pPr>
                <a:spcBef>
                  <a:spcPts val="600"/>
                </a:spcBef>
              </a:pPr>
              <a:r>
                <a:rPr lang="ko-KR" altLang="en-US" sz="1400" b="0" dirty="0">
                  <a:effectLst/>
                </a:rPr>
                <a:t>⑤ 이후 객실승무원 자격심의위원회 개최 및 ‘권고사직’ 의결 하였으나</a:t>
              </a:r>
              <a:r>
                <a:rPr lang="en-US" altLang="ko-KR" sz="1400" b="0" dirty="0">
                  <a:effectLst/>
                </a:rPr>
                <a:t>, </a:t>
              </a:r>
            </a:p>
            <a:p>
              <a:pPr marL="209550"/>
              <a:r>
                <a:rPr lang="ko-KR" altLang="en-US" sz="1400" b="0" dirty="0">
                  <a:effectLst/>
                </a:rPr>
                <a:t>가해자가</a:t>
              </a:r>
              <a:r>
                <a:rPr lang="en-US" altLang="ko-KR" sz="1400" b="0" dirty="0">
                  <a:effectLst/>
                </a:rPr>
                <a:t> </a:t>
              </a:r>
              <a:r>
                <a:rPr lang="ko-KR" altLang="en-US" sz="1400" b="0" dirty="0">
                  <a:effectLst/>
                </a:rPr>
                <a:t>사직서를</a:t>
              </a:r>
              <a:r>
                <a:rPr lang="en-US" altLang="ko-KR" sz="1400" b="0" dirty="0">
                  <a:effectLst/>
                </a:rPr>
                <a:t> </a:t>
              </a:r>
              <a:r>
                <a:rPr lang="ko-KR" altLang="en-US" sz="1400" b="0" dirty="0">
                  <a:effectLst/>
                </a:rPr>
                <a:t>제출하지 않음에 따라 최종 ‘파면’ 통보</a:t>
              </a:r>
            </a:p>
          </p:txBody>
        </p:sp>
        <p:pic>
          <p:nvPicPr>
            <p:cNvPr id="170" name="그래픽 169">
              <a:extLst>
                <a:ext uri="{FF2B5EF4-FFF2-40B4-BE49-F238E27FC236}">
                  <a16:creationId xmlns:a16="http://schemas.microsoft.com/office/drawing/2014/main" id="{74BBA244-36C4-4AAD-9B81-C53552B75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02113" y="3137921"/>
              <a:ext cx="138994" cy="138994"/>
            </a:xfrm>
            <a:prstGeom prst="rect">
              <a:avLst/>
            </a:prstGeom>
          </p:spPr>
        </p:pic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EEDC818D-5EA3-47AC-9375-1F20ACC31DF0}"/>
              </a:ext>
            </a:extLst>
          </p:cNvPr>
          <p:cNvGrpSpPr/>
          <p:nvPr/>
        </p:nvGrpSpPr>
        <p:grpSpPr>
          <a:xfrm>
            <a:off x="6224227" y="3465129"/>
            <a:ext cx="3154222" cy="2851849"/>
            <a:chOff x="2667199" y="0"/>
            <a:chExt cx="6299001" cy="5695162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914E3674-70DB-424D-9F06-C5338A34C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20" t="4320" r="35559" b="51567"/>
            <a:stretch/>
          </p:blipFill>
          <p:spPr>
            <a:xfrm flipH="1">
              <a:off x="6048578" y="508003"/>
              <a:ext cx="2917622" cy="5187159"/>
            </a:xfrm>
            <a:prstGeom prst="rect">
              <a:avLst/>
            </a:prstGeom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E5C85C46-F91A-4CE5-8536-F1DC2B57E9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56"/>
            <a:stretch/>
          </p:blipFill>
          <p:spPr>
            <a:xfrm>
              <a:off x="2667199" y="0"/>
              <a:ext cx="4571603" cy="5695162"/>
            </a:xfrm>
            <a:prstGeom prst="rect">
              <a:avLst/>
            </a:prstGeom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</p:pic>
      </p:grp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F5C757C6-E83C-41FF-82B5-7A7EDA522A48}"/>
              </a:ext>
            </a:extLst>
          </p:cNvPr>
          <p:cNvCxnSpPr>
            <a:cxnSpLocks/>
          </p:cNvCxnSpPr>
          <p:nvPr/>
        </p:nvCxnSpPr>
        <p:spPr>
          <a:xfrm>
            <a:off x="6343649" y="6316979"/>
            <a:ext cx="3019426" cy="0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82C50568-1807-412B-B2D9-621CBB0B929F}"/>
              </a:ext>
            </a:extLst>
          </p:cNvPr>
          <p:cNvGrpSpPr/>
          <p:nvPr/>
        </p:nvGrpSpPr>
        <p:grpSpPr>
          <a:xfrm>
            <a:off x="6964832" y="3058886"/>
            <a:ext cx="740146" cy="492868"/>
            <a:chOff x="9619801" y="3041633"/>
            <a:chExt cx="588455" cy="391857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ECF7D4E-9239-4388-883E-ECAD541F9AAB}"/>
                </a:ext>
              </a:extLst>
            </p:cNvPr>
            <p:cNvSpPr txBox="1"/>
            <p:nvPr/>
          </p:nvSpPr>
          <p:spPr>
            <a:xfrm>
              <a:off x="9781489" y="3262200"/>
              <a:ext cx="265090" cy="1712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ko-KR" altLang="en-US" sz="140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bg1"/>
                      </a:gs>
                    </a:gsLst>
                    <a:lin ang="16200000" scaled="1"/>
                  </a:gradFill>
                </a:rPr>
                <a:t>팀장</a:t>
              </a:r>
            </a:p>
          </p:txBody>
        </p:sp>
        <p:sp>
          <p:nvSpPr>
            <p:cNvPr id="36" name="사각형: 둥근 모서리 35">
              <a:extLst>
                <a:ext uri="{FF2B5EF4-FFF2-40B4-BE49-F238E27FC236}">
                  <a16:creationId xmlns:a16="http://schemas.microsoft.com/office/drawing/2014/main" id="{DFA1DDAC-18DB-420B-B50E-EC1F5DE829C7}"/>
                </a:ext>
              </a:extLst>
            </p:cNvPr>
            <p:cNvSpPr/>
            <p:nvPr/>
          </p:nvSpPr>
          <p:spPr>
            <a:xfrm>
              <a:off x="9619801" y="3041633"/>
              <a:ext cx="588455" cy="18683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ko-KR" altLang="en-US" sz="12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16200000" scaled="1"/>
                  </a:gradFill>
                </a:rPr>
                <a:t>가해자</a:t>
              </a: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63BF38A2-FD01-4D99-B8D1-066665DC82F3}"/>
              </a:ext>
            </a:extLst>
          </p:cNvPr>
          <p:cNvGrpSpPr/>
          <p:nvPr/>
        </p:nvGrpSpPr>
        <p:grpSpPr>
          <a:xfrm>
            <a:off x="8073447" y="3058886"/>
            <a:ext cx="1049967" cy="492868"/>
            <a:chOff x="9496638" y="3041633"/>
            <a:chExt cx="834780" cy="391857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1590411-1FB2-494E-8D17-BA2A679404D1}"/>
                </a:ext>
              </a:extLst>
            </p:cNvPr>
            <p:cNvSpPr txBox="1"/>
            <p:nvPr/>
          </p:nvSpPr>
          <p:spPr>
            <a:xfrm>
              <a:off x="9496638" y="3262200"/>
              <a:ext cx="834780" cy="1712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ko-KR" altLang="en-US" sz="140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bg1"/>
                      </a:gs>
                    </a:gsLst>
                    <a:lin ang="16200000" scaled="1"/>
                  </a:gradFill>
                </a:rPr>
                <a:t>객실 여승무원</a:t>
              </a:r>
            </a:p>
          </p:txBody>
        </p:sp>
        <p:sp>
          <p:nvSpPr>
            <p:cNvPr id="39" name="사각형: 둥근 모서리 38">
              <a:extLst>
                <a:ext uri="{FF2B5EF4-FFF2-40B4-BE49-F238E27FC236}">
                  <a16:creationId xmlns:a16="http://schemas.microsoft.com/office/drawing/2014/main" id="{8392C116-8B2E-4E31-942E-81AE2E60823E}"/>
                </a:ext>
              </a:extLst>
            </p:cNvPr>
            <p:cNvSpPr/>
            <p:nvPr/>
          </p:nvSpPr>
          <p:spPr>
            <a:xfrm>
              <a:off x="9619801" y="3041633"/>
              <a:ext cx="588455" cy="18683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ko-KR" altLang="en-US" sz="12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16200000" scaled="1"/>
                  </a:gradFill>
                </a:rPr>
                <a:t>피해자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9238525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2362BA68-B3CD-42B7-AAC3-98305C06E9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19" b="66300"/>
          <a:stretch/>
        </p:blipFill>
        <p:spPr>
          <a:xfrm>
            <a:off x="0" y="1475738"/>
            <a:ext cx="9906000" cy="835378"/>
          </a:xfrm>
          <a:prstGeom prst="rect">
            <a:avLst/>
          </a:prstGeom>
        </p:spPr>
      </p:pic>
      <p:grpSp>
        <p:nvGrpSpPr>
          <p:cNvPr id="19" name="그룹 18">
            <a:extLst>
              <a:ext uri="{FF2B5EF4-FFF2-40B4-BE49-F238E27FC236}">
                <a16:creationId xmlns:a16="http://schemas.microsoft.com/office/drawing/2014/main" id="{F269FA0D-76F0-47A4-88B0-A263636C00B1}"/>
              </a:ext>
            </a:extLst>
          </p:cNvPr>
          <p:cNvGrpSpPr/>
          <p:nvPr/>
        </p:nvGrpSpPr>
        <p:grpSpPr>
          <a:xfrm>
            <a:off x="1765861" y="1843057"/>
            <a:ext cx="6374279" cy="325088"/>
            <a:chOff x="3158317" y="1843057"/>
            <a:chExt cx="6374279" cy="32508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6DD92C3-6660-4C9C-B59B-C8D079915977}"/>
                </a:ext>
              </a:extLst>
            </p:cNvPr>
            <p:cNvSpPr txBox="1"/>
            <p:nvPr/>
          </p:nvSpPr>
          <p:spPr>
            <a:xfrm>
              <a:off x="4170551" y="1867102"/>
              <a:ext cx="5362045" cy="2769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lvl="0">
                <a:defRPr/>
              </a:pPr>
              <a:r>
                <a:rPr lang="ko-KR" altLang="en-US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서울행정법원 </a:t>
              </a:r>
              <a:r>
                <a:rPr lang="en-US" altLang="ko-KR" b="1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2011. 11. 10. </a:t>
              </a:r>
              <a:r>
                <a:rPr lang="ko-KR" altLang="en-US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선고 </a:t>
              </a:r>
              <a:r>
                <a:rPr lang="en-US" altLang="ko-KR" b="1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2011</a:t>
              </a:r>
              <a:r>
                <a:rPr lang="ko-KR" altLang="en-US" b="1" spc="-100" dirty="0" err="1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구합</a:t>
              </a:r>
              <a:r>
                <a:rPr lang="en-US" altLang="ko-KR" b="1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19208</a:t>
              </a:r>
              <a:r>
                <a:rPr lang="en-US" altLang="ko-KR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 </a:t>
              </a:r>
              <a:r>
                <a:rPr lang="ko-KR" altLang="en-US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판결</a:t>
              </a: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5A64575A-7D2D-42A1-8561-55E594B393F5}"/>
                </a:ext>
              </a:extLst>
            </p:cNvPr>
            <p:cNvGrpSpPr/>
            <p:nvPr/>
          </p:nvGrpSpPr>
          <p:grpSpPr>
            <a:xfrm>
              <a:off x="3158317" y="1843057"/>
              <a:ext cx="888605" cy="325088"/>
              <a:chOff x="3158317" y="1843057"/>
              <a:chExt cx="888605" cy="325088"/>
            </a:xfrm>
          </p:grpSpPr>
          <p:sp>
            <p:nvSpPr>
              <p:cNvPr id="27" name="사각형: 둥근 모서리 26">
                <a:extLst>
                  <a:ext uri="{FF2B5EF4-FFF2-40B4-BE49-F238E27FC236}">
                    <a16:creationId xmlns:a16="http://schemas.microsoft.com/office/drawing/2014/main" id="{217276D2-9487-45C3-AED2-651AD395FD24}"/>
                  </a:ext>
                </a:extLst>
              </p:cNvPr>
              <p:cNvSpPr/>
              <p:nvPr/>
            </p:nvSpPr>
            <p:spPr>
              <a:xfrm>
                <a:off x="3158317" y="1843057"/>
                <a:ext cx="888605" cy="325088"/>
              </a:xfrm>
              <a:prstGeom prst="roundRect">
                <a:avLst>
                  <a:gd name="adj" fmla="val 50000"/>
                </a:avLst>
              </a:prstGeom>
              <a:solidFill>
                <a:srgbClr val="E26578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8" name="그림 27">
                <a:extLst>
                  <a:ext uri="{FF2B5EF4-FFF2-40B4-BE49-F238E27FC236}">
                    <a16:creationId xmlns:a16="http://schemas.microsoft.com/office/drawing/2014/main" id="{E2661A66-10EE-4DEC-9C51-3DBE8AC701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84375" y="1888331"/>
                <a:ext cx="439200" cy="2196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Ⅲ.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직장 내 성희롱의</a:t>
            </a:r>
            <a:r>
              <a:rPr lang="en-US" altLang="ko-KR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판단 및 유형별 사례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직장 내 성희롱 예방교육</a:t>
            </a:r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3BD6C82B-E08D-4C40-A51F-883979256B7E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33" name="사각형: 둥근 모서리 32">
              <a:extLst>
                <a:ext uri="{FF2B5EF4-FFF2-40B4-BE49-F238E27FC236}">
                  <a16:creationId xmlns:a16="http://schemas.microsoft.com/office/drawing/2014/main" id="{E22673CA-041B-4EB9-AA8D-91E37C4CD50C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34" name="그래픽 33">
              <a:extLst>
                <a:ext uri="{FF2B5EF4-FFF2-40B4-BE49-F238E27FC236}">
                  <a16:creationId xmlns:a16="http://schemas.microsoft.com/office/drawing/2014/main" id="{22AFE9BF-EE88-4EAA-A336-C874E69D2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91C3A9A-E1DF-49DD-BE0D-050FC68618ED}"/>
                </a:ext>
              </a:extLst>
            </p:cNvPr>
            <p:cNvSpPr txBox="1"/>
            <p:nvPr/>
          </p:nvSpPr>
          <p:spPr>
            <a:xfrm>
              <a:off x="1218333" y="1331455"/>
              <a:ext cx="6642844" cy="2769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 쟁점 유형별 사례 </a:t>
              </a:r>
              <a:r>
                <a:rPr lang="en-US" altLang="ko-KR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_</a:t>
              </a:r>
              <a:r>
                <a:rPr lang="ko-KR" altLang="en-US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② 직장 내 성희롱 징계양정의 정당성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9751C25-908A-4046-A16F-03F81EDB676F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2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sp>
        <p:nvSpPr>
          <p:cNvPr id="120" name="직사각형 119">
            <a:extLst>
              <a:ext uri="{FF2B5EF4-FFF2-40B4-BE49-F238E27FC236}">
                <a16:creationId xmlns:a16="http://schemas.microsoft.com/office/drawing/2014/main" id="{B8B69E52-E798-4877-9B58-3AB14424B742}"/>
              </a:ext>
            </a:extLst>
          </p:cNvPr>
          <p:cNvSpPr/>
          <p:nvPr/>
        </p:nvSpPr>
        <p:spPr>
          <a:xfrm>
            <a:off x="622299" y="3822031"/>
            <a:ext cx="8648701" cy="1334840"/>
          </a:xfrm>
          <a:prstGeom prst="rect">
            <a:avLst/>
          </a:prstGeom>
          <a:solidFill>
            <a:srgbClr val="F7F7F7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dist="381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42F0573B-A10B-4D53-82AE-6410EF752E06}"/>
              </a:ext>
            </a:extLst>
          </p:cNvPr>
          <p:cNvGrpSpPr/>
          <p:nvPr/>
        </p:nvGrpSpPr>
        <p:grpSpPr>
          <a:xfrm>
            <a:off x="622299" y="2493374"/>
            <a:ext cx="8648701" cy="1020355"/>
            <a:chOff x="622299" y="2531474"/>
            <a:chExt cx="8648701" cy="1020355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FDDD183F-9C78-4FC0-9220-DFAE184CC643}"/>
                </a:ext>
              </a:extLst>
            </p:cNvPr>
            <p:cNvSpPr/>
            <p:nvPr/>
          </p:nvSpPr>
          <p:spPr>
            <a:xfrm>
              <a:off x="622299" y="2531474"/>
              <a:ext cx="8648701" cy="1020355"/>
            </a:xfrm>
            <a:prstGeom prst="rect">
              <a:avLst/>
            </a:prstGeom>
            <a:solidFill>
              <a:srgbClr val="F7F7F7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dist="38100" dir="2700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7E5B31A2-45FC-4C51-ACE2-DF0966830FC1}"/>
                </a:ext>
              </a:extLst>
            </p:cNvPr>
            <p:cNvSpPr txBox="1"/>
            <p:nvPr/>
          </p:nvSpPr>
          <p:spPr>
            <a:xfrm>
              <a:off x="795605" y="2959806"/>
              <a:ext cx="8315097" cy="456535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>
              <a:defPPr>
                <a:defRPr lang="en-US"/>
              </a:defPPr>
              <a:lvl1pPr>
                <a:defRPr sz="2000" b="1" kern="0" spc="-10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schemeClr val="bg1">
                        <a:alpha val="73000"/>
                      </a:schemeClr>
                    </a:outerShdw>
                  </a:effectLst>
                  <a:latin typeface="Century Gothic" panose="020B0502020202020204" pitchFamily="34" charset="0"/>
                  <a:ea typeface="+mj-ea"/>
                </a:defRPr>
              </a:lvl1pPr>
            </a:lstStyle>
            <a:p>
              <a:pPr>
                <a:spcBef>
                  <a:spcPts val="200"/>
                </a:spcBef>
              </a:pPr>
              <a:r>
                <a:rPr lang="ko-KR" altLang="en-US" sz="1400" b="0" spc="-130">
                  <a:effectLst/>
                </a:rPr>
                <a:t>팀장 임명 직후 팀원들에 대한 성희롱적 언행 지속</a:t>
              </a:r>
              <a:r>
                <a:rPr lang="en-US" altLang="ko-KR" sz="1400" b="0" spc="-130">
                  <a:effectLst/>
                </a:rPr>
                <a:t>, </a:t>
              </a:r>
              <a:r>
                <a:rPr lang="ko-KR" altLang="en-US" sz="1400" b="0" spc="-130">
                  <a:effectLst/>
                </a:rPr>
                <a:t>성적 언동이 이루어진 장소</a:t>
              </a:r>
              <a:r>
                <a:rPr lang="en-US" altLang="ko-KR" sz="1400" b="0" spc="-130">
                  <a:effectLst/>
                </a:rPr>
                <a:t>, </a:t>
              </a:r>
              <a:r>
                <a:rPr lang="ko-KR" altLang="en-US" sz="1400" b="0" spc="-130">
                  <a:effectLst/>
                </a:rPr>
                <a:t>상황</a:t>
              </a:r>
              <a:r>
                <a:rPr lang="en-US" altLang="ko-KR" sz="1400" b="0" spc="-130">
                  <a:effectLst/>
                </a:rPr>
                <a:t>, </a:t>
              </a:r>
              <a:r>
                <a:rPr lang="ko-KR" altLang="en-US" sz="1400" b="0" spc="-130">
                  <a:effectLst/>
                </a:rPr>
                <a:t>내용</a:t>
              </a:r>
              <a:r>
                <a:rPr lang="en-US" altLang="ko-KR" sz="1400" b="0" spc="-130">
                  <a:effectLst/>
                </a:rPr>
                <a:t>, </a:t>
              </a:r>
              <a:r>
                <a:rPr lang="ko-KR" altLang="en-US" sz="1400" b="0" spc="-130">
                  <a:effectLst/>
                </a:rPr>
                <a:t>정도에 비추어</a:t>
              </a:r>
              <a:r>
                <a:rPr lang="en-US" altLang="ko-KR" sz="1400" b="0" spc="-130">
                  <a:effectLst/>
                </a:rPr>
                <a:t> </a:t>
              </a:r>
              <a:r>
                <a:rPr lang="ko-KR" altLang="en-US" sz="1400" b="0" spc="-130">
                  <a:effectLst/>
                </a:rPr>
                <a:t>여승무원들로</a:t>
              </a:r>
              <a:endParaRPr lang="en-US" altLang="ko-KR" sz="1400" b="0" spc="-130">
                <a:effectLst/>
              </a:endParaRPr>
            </a:p>
            <a:p>
              <a:pPr>
                <a:spcBef>
                  <a:spcPts val="200"/>
                </a:spcBef>
              </a:pPr>
              <a:r>
                <a:rPr lang="ko-KR" altLang="en-US" sz="1400" b="0" spc="-130">
                  <a:effectLst/>
                </a:rPr>
                <a:t>하여금 성적 굴욕감이나 혐오감을 일으켰을 것으로 인정되며</a:t>
              </a:r>
              <a:r>
                <a:rPr lang="en-US" altLang="ko-KR" sz="1400" b="0" spc="-130">
                  <a:effectLst/>
                </a:rPr>
                <a:t>, </a:t>
              </a:r>
              <a:r>
                <a:rPr lang="ko-KR" altLang="en-US" sz="1400" b="0" spc="-130">
                  <a:effectLst/>
                </a:rPr>
                <a:t>성적 의도가 없었다 하더라도 징계사유로 인정된다</a:t>
              </a:r>
              <a:r>
                <a:rPr lang="en-US" altLang="ko-KR" sz="1400" b="0" spc="-130">
                  <a:effectLst/>
                </a:rPr>
                <a:t>.</a:t>
              </a:r>
            </a:p>
          </p:txBody>
        </p:sp>
        <p:sp>
          <p:nvSpPr>
            <p:cNvPr id="121" name="직사각형 120">
              <a:extLst>
                <a:ext uri="{FF2B5EF4-FFF2-40B4-BE49-F238E27FC236}">
                  <a16:creationId xmlns:a16="http://schemas.microsoft.com/office/drawing/2014/main" id="{A6CF7C7D-EB31-4D0C-830C-BC9E828FE96B}"/>
                </a:ext>
              </a:extLst>
            </p:cNvPr>
            <p:cNvSpPr/>
            <p:nvPr/>
          </p:nvSpPr>
          <p:spPr>
            <a:xfrm>
              <a:off x="622299" y="2531474"/>
              <a:ext cx="2966721" cy="287926"/>
            </a:xfrm>
            <a:prstGeom prst="rect">
              <a:avLst/>
            </a:prstGeom>
            <a:solidFill>
              <a:srgbClr val="1248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6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1. </a:t>
              </a:r>
              <a:r>
                <a:rPr kumimoji="0" lang="ko-KR" altLang="en-US" sz="1400" b="1" i="0" u="none" strike="noStrike" kern="120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징계사유의 정당성</a:t>
              </a:r>
            </a:p>
          </p:txBody>
        </p:sp>
      </p:grpSp>
      <p:grpSp>
        <p:nvGrpSpPr>
          <p:cNvPr id="126" name="그룹 125">
            <a:extLst>
              <a:ext uri="{FF2B5EF4-FFF2-40B4-BE49-F238E27FC236}">
                <a16:creationId xmlns:a16="http://schemas.microsoft.com/office/drawing/2014/main" id="{69C95CC5-BAC5-42DF-A6EE-5341F3FDF661}"/>
              </a:ext>
            </a:extLst>
          </p:cNvPr>
          <p:cNvGrpSpPr/>
          <p:nvPr/>
        </p:nvGrpSpPr>
        <p:grpSpPr>
          <a:xfrm>
            <a:off x="622299" y="5465173"/>
            <a:ext cx="8648701" cy="1020355"/>
            <a:chOff x="622299" y="2531474"/>
            <a:chExt cx="8648701" cy="1020355"/>
          </a:xfrm>
        </p:grpSpPr>
        <p:sp>
          <p:nvSpPr>
            <p:cNvPr id="127" name="직사각형 126">
              <a:extLst>
                <a:ext uri="{FF2B5EF4-FFF2-40B4-BE49-F238E27FC236}">
                  <a16:creationId xmlns:a16="http://schemas.microsoft.com/office/drawing/2014/main" id="{7B40A323-AD12-44F5-9E4C-9A03BFB62EEA}"/>
                </a:ext>
              </a:extLst>
            </p:cNvPr>
            <p:cNvSpPr/>
            <p:nvPr/>
          </p:nvSpPr>
          <p:spPr>
            <a:xfrm>
              <a:off x="622299" y="2531474"/>
              <a:ext cx="8648701" cy="1020355"/>
            </a:xfrm>
            <a:prstGeom prst="rect">
              <a:avLst/>
            </a:prstGeom>
            <a:solidFill>
              <a:srgbClr val="F7F7F7"/>
            </a:solidFill>
            <a:ln>
              <a:solidFill>
                <a:srgbClr val="8FDDBD"/>
              </a:solidFill>
            </a:ln>
            <a:effectLst>
              <a:outerShdw dist="38100" dir="2700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254895D5-4CD0-46C4-914E-D552054A4FFF}"/>
                </a:ext>
              </a:extLst>
            </p:cNvPr>
            <p:cNvSpPr txBox="1"/>
            <p:nvPr/>
          </p:nvSpPr>
          <p:spPr>
            <a:xfrm>
              <a:off x="795605" y="2959806"/>
              <a:ext cx="7921079" cy="456535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>
              <a:defPPr>
                <a:defRPr lang="en-US"/>
              </a:defPPr>
              <a:lvl1pPr>
                <a:defRPr sz="2000" b="1" kern="0" spc="-10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schemeClr val="bg1">
                        <a:alpha val="73000"/>
                      </a:schemeClr>
                    </a:outerShdw>
                  </a:effectLst>
                  <a:latin typeface="Century Gothic" panose="020B0502020202020204" pitchFamily="34" charset="0"/>
                  <a:ea typeface="+mj-ea"/>
                </a:defRPr>
              </a:lvl1pPr>
            </a:lstStyle>
            <a:p>
              <a:pPr>
                <a:spcBef>
                  <a:spcPts val="200"/>
                </a:spcBef>
              </a:pPr>
              <a:r>
                <a:rPr lang="ko-KR" altLang="en-US" sz="1400" b="0" spc="-130">
                  <a:effectLst/>
                </a:rPr>
                <a:t>참가인 회사가 원고의 비위행위에 대한 조사과정에서 사실관계를 과장</a:t>
              </a:r>
              <a:r>
                <a:rPr lang="en-US" altLang="ko-KR" sz="1400" b="0" spc="-130">
                  <a:effectLst/>
                </a:rPr>
                <a:t>, </a:t>
              </a:r>
              <a:r>
                <a:rPr lang="ko-KR" altLang="en-US" sz="1400" b="0" spc="-130">
                  <a:effectLst/>
                </a:rPr>
                <a:t>왜곡하였다거나 이로 인하여 원고에 대한</a:t>
              </a:r>
            </a:p>
            <a:p>
              <a:pPr>
                <a:spcBef>
                  <a:spcPts val="200"/>
                </a:spcBef>
              </a:pPr>
              <a:r>
                <a:rPr lang="ko-KR" altLang="en-US" sz="1400" b="0" spc="-130">
                  <a:effectLst/>
                </a:rPr>
                <a:t>징계절차가 부적법</a:t>
              </a:r>
              <a:r>
                <a:rPr lang="en-US" altLang="ko-KR" sz="1400" b="0" spc="-130">
                  <a:effectLst/>
                </a:rPr>
                <a:t>, </a:t>
              </a:r>
              <a:r>
                <a:rPr lang="ko-KR" altLang="en-US" sz="1400" b="0" spc="-130">
                  <a:effectLst/>
                </a:rPr>
                <a:t>불공정하게 이루어졌다고 볼 만한 아무런 자료가 없으므로 징계절차의 정당성도 인정된다</a:t>
              </a:r>
              <a:r>
                <a:rPr lang="en-US" altLang="ko-KR" sz="1400" b="0" spc="-130">
                  <a:effectLst/>
                </a:rPr>
                <a:t>.</a:t>
              </a:r>
            </a:p>
          </p:txBody>
        </p:sp>
        <p:sp>
          <p:nvSpPr>
            <p:cNvPr id="129" name="직사각형 128">
              <a:extLst>
                <a:ext uri="{FF2B5EF4-FFF2-40B4-BE49-F238E27FC236}">
                  <a16:creationId xmlns:a16="http://schemas.microsoft.com/office/drawing/2014/main" id="{328CD6BB-E1BC-4D04-B1E4-67EB5F3B6E26}"/>
                </a:ext>
              </a:extLst>
            </p:cNvPr>
            <p:cNvSpPr/>
            <p:nvPr/>
          </p:nvSpPr>
          <p:spPr>
            <a:xfrm>
              <a:off x="622299" y="2531474"/>
              <a:ext cx="2966721" cy="287926"/>
            </a:xfrm>
            <a:prstGeom prst="rect">
              <a:avLst/>
            </a:prstGeom>
            <a:solidFill>
              <a:srgbClr val="1BC3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6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3. </a:t>
              </a:r>
              <a:r>
                <a:rPr kumimoji="0" lang="ko-KR" altLang="en-US" sz="1400" b="1" i="0" u="none" strike="noStrike" kern="120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징계사유의 정당성</a:t>
              </a:r>
            </a:p>
          </p:txBody>
        </p:sp>
      </p:grpSp>
      <p:grpSp>
        <p:nvGrpSpPr>
          <p:cNvPr id="130" name="그룹 129">
            <a:extLst>
              <a:ext uri="{FF2B5EF4-FFF2-40B4-BE49-F238E27FC236}">
                <a16:creationId xmlns:a16="http://schemas.microsoft.com/office/drawing/2014/main" id="{1337EA85-1E5B-4A75-8030-A07B8416B014}"/>
              </a:ext>
            </a:extLst>
          </p:cNvPr>
          <p:cNvGrpSpPr/>
          <p:nvPr/>
        </p:nvGrpSpPr>
        <p:grpSpPr>
          <a:xfrm>
            <a:off x="622299" y="3747754"/>
            <a:ext cx="8648701" cy="1483394"/>
            <a:chOff x="622299" y="2531474"/>
            <a:chExt cx="8648701" cy="1483394"/>
          </a:xfrm>
        </p:grpSpPr>
        <p:sp>
          <p:nvSpPr>
            <p:cNvPr id="131" name="직사각형 130">
              <a:extLst>
                <a:ext uri="{FF2B5EF4-FFF2-40B4-BE49-F238E27FC236}">
                  <a16:creationId xmlns:a16="http://schemas.microsoft.com/office/drawing/2014/main" id="{8EE3656A-7858-4780-A0CC-1975874F736F}"/>
                </a:ext>
              </a:extLst>
            </p:cNvPr>
            <p:cNvSpPr/>
            <p:nvPr/>
          </p:nvSpPr>
          <p:spPr>
            <a:xfrm>
              <a:off x="622299" y="2531474"/>
              <a:ext cx="8648701" cy="1483394"/>
            </a:xfrm>
            <a:prstGeom prst="rect">
              <a:avLst/>
            </a:prstGeom>
            <a:solidFill>
              <a:srgbClr val="F7F7F7"/>
            </a:solidFill>
            <a:ln>
              <a:solidFill>
                <a:srgbClr val="90BADC"/>
              </a:solidFill>
            </a:ln>
            <a:effectLst>
              <a:outerShdw dist="38100" dir="2700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5F71A9BD-3C68-4A3A-8691-2646394025F5}"/>
                </a:ext>
              </a:extLst>
            </p:cNvPr>
            <p:cNvSpPr txBox="1"/>
            <p:nvPr/>
          </p:nvSpPr>
          <p:spPr>
            <a:xfrm>
              <a:off x="795605" y="2940756"/>
              <a:ext cx="8216032" cy="938719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>
              <a:defPPr>
                <a:defRPr lang="en-US"/>
              </a:defPPr>
              <a:lvl1pPr>
                <a:defRPr sz="2000" b="1" kern="0" spc="-10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schemeClr val="bg1">
                        <a:alpha val="73000"/>
                      </a:schemeClr>
                    </a:outerShdw>
                  </a:effectLst>
                  <a:latin typeface="Century Gothic" panose="020B0502020202020204" pitchFamily="34" charset="0"/>
                  <a:ea typeface="+mj-ea"/>
                </a:defRPr>
              </a:lvl1pPr>
            </a:lstStyle>
            <a:p>
              <a:pPr>
                <a:spcBef>
                  <a:spcPts val="200"/>
                </a:spcBef>
              </a:pPr>
              <a:r>
                <a:rPr lang="ko-KR" altLang="en-US" sz="1400" b="0" spc="-130">
                  <a:effectLst/>
                </a:rPr>
                <a:t>회사 전체 인원 </a:t>
              </a:r>
              <a:r>
                <a:rPr lang="en-US" altLang="ko-KR" sz="1400" b="0" spc="0">
                  <a:effectLst/>
                </a:rPr>
                <a:t>17,000</a:t>
              </a:r>
              <a:r>
                <a:rPr lang="ko-KR" altLang="en-US" sz="1400" b="0" spc="-130">
                  <a:effectLst/>
                </a:rPr>
                <a:t>여명 중 여성이 </a:t>
              </a:r>
              <a:r>
                <a:rPr lang="en-US" altLang="ko-KR" sz="1400" b="0" spc="0">
                  <a:effectLst/>
                </a:rPr>
                <a:t>7,000</a:t>
              </a:r>
              <a:r>
                <a:rPr lang="ko-KR" altLang="en-US" sz="1400" b="0" spc="-130">
                  <a:effectLst/>
                </a:rPr>
                <a:t>명을 차지하고</a:t>
              </a:r>
              <a:r>
                <a:rPr lang="en-US" altLang="ko-KR" sz="1400" b="0" spc="-130">
                  <a:effectLst/>
                </a:rPr>
                <a:t>, </a:t>
              </a:r>
              <a:r>
                <a:rPr lang="ko-KR" altLang="en-US" sz="1400" b="0" spc="-130">
                  <a:effectLst/>
                </a:rPr>
                <a:t>그중 객실 승무원의 경우 약 </a:t>
              </a:r>
              <a:r>
                <a:rPr lang="en-US" altLang="ko-KR" sz="1400" b="0" spc="0">
                  <a:effectLst/>
                </a:rPr>
                <a:t>90%</a:t>
              </a:r>
              <a:r>
                <a:rPr lang="ko-KR" altLang="en-US" sz="1400" b="0" spc="-130">
                  <a:effectLst/>
                </a:rPr>
                <a:t>에 상당하는 </a:t>
              </a:r>
              <a:r>
                <a:rPr lang="en-US" altLang="ko-KR" sz="1400" b="0" spc="0">
                  <a:effectLst/>
                </a:rPr>
                <a:t>5,000</a:t>
              </a:r>
              <a:r>
                <a:rPr lang="ko-KR" altLang="en-US" sz="1400" b="0" spc="-130">
                  <a:effectLst/>
                </a:rPr>
                <a:t>명이</a:t>
              </a:r>
            </a:p>
            <a:p>
              <a:pPr>
                <a:spcBef>
                  <a:spcPts val="200"/>
                </a:spcBef>
              </a:pPr>
              <a:r>
                <a:rPr lang="ko-KR" altLang="en-US" sz="1400" b="0" spc="-130">
                  <a:effectLst/>
                </a:rPr>
                <a:t>여성이라는 특성상 회사는 성희롱 예방 교육자료 배포</a:t>
              </a:r>
              <a:r>
                <a:rPr lang="en-US" altLang="ko-KR" sz="1400" b="0" spc="-130">
                  <a:effectLst/>
                </a:rPr>
                <a:t>, </a:t>
              </a:r>
              <a:r>
                <a:rPr lang="ko-KR" altLang="en-US" sz="1400" b="0" spc="-130">
                  <a:effectLst/>
                </a:rPr>
                <a:t>취업규칙 통해 성희롱 행위에 대해 엄격히 금지하고 있는 사정</a:t>
              </a:r>
              <a:r>
                <a:rPr lang="en-US" altLang="ko-KR" sz="1400" b="0" spc="-130">
                  <a:effectLst/>
                </a:rPr>
                <a:t>,</a:t>
              </a:r>
            </a:p>
            <a:p>
              <a:pPr>
                <a:spcBef>
                  <a:spcPts val="200"/>
                </a:spcBef>
              </a:pPr>
              <a:r>
                <a:rPr lang="ko-KR" altLang="en-US" sz="1400" b="0" spc="-130">
                  <a:effectLst/>
                </a:rPr>
                <a:t>가해자는 관리자 지위에서 더 모범적으로 근무하고 성희롱 행위를 예방해야하는 지위에 있는 점 등 고려할 때</a:t>
              </a:r>
            </a:p>
            <a:p>
              <a:pPr>
                <a:spcBef>
                  <a:spcPts val="200"/>
                </a:spcBef>
              </a:pPr>
              <a:r>
                <a:rPr lang="ko-KR" altLang="en-US" sz="1400" b="0" spc="-130">
                  <a:effectLst/>
                </a:rPr>
                <a:t>파면처분은 양정의 정당성이 인정된다</a:t>
              </a:r>
              <a:r>
                <a:rPr lang="en-US" altLang="ko-KR" sz="1400" b="0" spc="-130">
                  <a:effectLst/>
                </a:rPr>
                <a:t>.</a:t>
              </a:r>
            </a:p>
          </p:txBody>
        </p:sp>
        <p:sp>
          <p:nvSpPr>
            <p:cNvPr id="133" name="직사각형 132">
              <a:extLst>
                <a:ext uri="{FF2B5EF4-FFF2-40B4-BE49-F238E27FC236}">
                  <a16:creationId xmlns:a16="http://schemas.microsoft.com/office/drawing/2014/main" id="{5B214537-DCB7-40CC-BDB3-500144DF2897}"/>
                </a:ext>
              </a:extLst>
            </p:cNvPr>
            <p:cNvSpPr/>
            <p:nvPr/>
          </p:nvSpPr>
          <p:spPr>
            <a:xfrm>
              <a:off x="622299" y="2531474"/>
              <a:ext cx="2966721" cy="287926"/>
            </a:xfrm>
            <a:prstGeom prst="rect">
              <a:avLst/>
            </a:prstGeom>
            <a:solidFill>
              <a:srgbClr val="0093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6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2. </a:t>
              </a:r>
              <a:r>
                <a:rPr kumimoji="0" lang="ko-KR" altLang="en-US" sz="1400" b="1" i="0" u="none" strike="noStrike" kern="120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징계사유의 정당성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8112730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>
            <a:extLst>
              <a:ext uri="{FF2B5EF4-FFF2-40B4-BE49-F238E27FC236}">
                <a16:creationId xmlns:a16="http://schemas.microsoft.com/office/drawing/2014/main" id="{751456FC-104A-4A59-9EA5-51958C7041A7}"/>
              </a:ext>
            </a:extLst>
          </p:cNvPr>
          <p:cNvSpPr/>
          <p:nvPr/>
        </p:nvSpPr>
        <p:spPr>
          <a:xfrm>
            <a:off x="324556" y="2200014"/>
            <a:ext cx="9256889" cy="4327785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89000">
                <a:schemeClr val="bg1"/>
              </a:gs>
            </a:gsLst>
            <a:lin ang="135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effectLst>
            <a:outerShdw blurRad="139700" dist="1016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454A3E8C-EBB7-40D3-AE76-E683A6F09A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19" b="66300"/>
          <a:stretch/>
        </p:blipFill>
        <p:spPr>
          <a:xfrm>
            <a:off x="0" y="1475738"/>
            <a:ext cx="9906000" cy="835378"/>
          </a:xfrm>
          <a:prstGeom prst="rect">
            <a:avLst/>
          </a:prstGeom>
        </p:spPr>
      </p:pic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Ⅲ.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직장 내 성희롱의</a:t>
            </a:r>
            <a:r>
              <a:rPr lang="en-US" altLang="ko-KR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판단 및 유형별 사례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직장 내 성희롱 예방교육</a:t>
            </a:r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10F7F9FA-BC12-47CE-8893-8C9DFBF8AECD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33" name="사각형: 둥근 모서리 32">
              <a:extLst>
                <a:ext uri="{FF2B5EF4-FFF2-40B4-BE49-F238E27FC236}">
                  <a16:creationId xmlns:a16="http://schemas.microsoft.com/office/drawing/2014/main" id="{A800203D-5344-4B25-80A3-B846167131AA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34" name="그래픽 33">
              <a:extLst>
                <a:ext uri="{FF2B5EF4-FFF2-40B4-BE49-F238E27FC236}">
                  <a16:creationId xmlns:a16="http://schemas.microsoft.com/office/drawing/2014/main" id="{016047C7-B1C0-42EE-830B-ACC32CBA4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1EE10B0-941F-416B-8AA3-A493A562240B}"/>
                </a:ext>
              </a:extLst>
            </p:cNvPr>
            <p:cNvSpPr txBox="1"/>
            <p:nvPr/>
          </p:nvSpPr>
          <p:spPr>
            <a:xfrm>
              <a:off x="1218333" y="1331455"/>
              <a:ext cx="6642844" cy="2769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 쟁점 유형별 사례 </a:t>
              </a:r>
              <a:r>
                <a:rPr lang="en-US" altLang="ko-KR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_</a:t>
              </a:r>
              <a:r>
                <a:rPr lang="ko-KR" altLang="en-US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② 직장 내 성희롱 징계양정의 정당성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E1E46ED-3FB0-4846-A1C6-72FD96CACE5A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2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9BE8442C-4469-4402-80BA-8F5E5A140D2A}"/>
              </a:ext>
            </a:extLst>
          </p:cNvPr>
          <p:cNvSpPr txBox="1"/>
          <p:nvPr/>
        </p:nvSpPr>
        <p:spPr>
          <a:xfrm>
            <a:off x="680685" y="2497197"/>
            <a:ext cx="8715848" cy="386259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>
              <a:spcBef>
                <a:spcPts val="300"/>
              </a:spcBef>
              <a:defRPr b="1" kern="0" spc="-15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schemeClr val="bg1">
                      <a:alpha val="73000"/>
                    </a:schemeClr>
                  </a:outerShdw>
                </a:effectLst>
                <a:latin typeface="Century Gothic" panose="020B0502020202020204" pitchFamily="34" charset="0"/>
                <a:ea typeface="+mj-e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①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참가인 회사의 전체 직원 약 </a:t>
            </a:r>
            <a:r>
              <a:rPr kumimoji="0" lang="en-US" altLang="ko-KR" sz="1400" b="1" i="0" u="none" strike="noStrike" kern="0" cap="none" spc="0" normalizeH="0" noProof="0" dirty="0">
                <a:ln>
                  <a:noFill/>
                </a:ln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17,000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여명 중 </a:t>
            </a:r>
            <a:r>
              <a:rPr kumimoji="0" lang="en-US" altLang="ko-KR" sz="1400" b="1" i="0" u="none" strike="noStrike" kern="0" cap="none" spc="0" normalizeH="0" noProof="0" dirty="0">
                <a:ln>
                  <a:noFill/>
                </a:ln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7,000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명이 여성이고</a:t>
            </a:r>
            <a:r>
              <a:rPr kumimoji="0" lang="en-US" altLang="ko-KR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,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객실승무원의 경우에는</a:t>
            </a:r>
            <a:r>
              <a:rPr lang="en-US" altLang="ko-KR" sz="1400" spc="-100" dirty="0"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ea typeface="맑은 고딕"/>
              </a:rPr>
              <a:t>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약 </a:t>
            </a:r>
            <a:r>
              <a:rPr kumimoji="0" lang="en-US" altLang="ko-KR" sz="1400" b="1" i="0" u="none" strike="noStrike" kern="0" cap="none" spc="0" normalizeH="0" noProof="0" dirty="0">
                <a:ln>
                  <a:noFill/>
                </a:ln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90%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에 상당하는</a:t>
            </a:r>
            <a:endParaRPr kumimoji="0" lang="en-US" altLang="ko-KR" sz="1400" b="1" i="0" u="none" strike="noStrike" kern="0" cap="none" spc="-100" normalizeH="0" baseline="0" noProof="0" dirty="0">
              <a:ln>
                <a:noFill/>
              </a:ln>
              <a:gradFill>
                <a:gsLst>
                  <a:gs pos="100000">
                    <a:srgbClr val="0093DD"/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16200000" scaled="1"/>
              </a:gradFill>
              <a:effectLst/>
              <a:uLnTx/>
              <a:uFillTx/>
              <a:latin typeface="Century Gothic" panose="020B0502020202020204" pitchFamily="34" charset="0"/>
              <a:ea typeface="맑은 고딕"/>
              <a:cs typeface="+mn-cs"/>
            </a:endParaRPr>
          </a:p>
          <a:p>
            <a:pPr marL="204788" marR="0" lvl="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noProof="0" dirty="0">
                <a:ln>
                  <a:noFill/>
                </a:ln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5,000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여명이</a:t>
            </a:r>
            <a:r>
              <a:rPr lang="en-US" altLang="ko-KR" sz="1400" spc="-100" dirty="0"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ea typeface="맑은 고딕"/>
              </a:rPr>
              <a:t>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여성인데</a:t>
            </a:r>
            <a:r>
              <a:rPr kumimoji="0" lang="en-US" altLang="ko-KR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,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항공기 기내라는 좁고 제한된 공간에서 남녀가</a:t>
            </a:r>
            <a:r>
              <a:rPr lang="en-US" altLang="ko-KR" sz="1400" spc="-100" dirty="0"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ea typeface="맑은 고딕"/>
              </a:rPr>
              <a:t>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함께 근무하고</a:t>
            </a:r>
            <a:r>
              <a:rPr kumimoji="0" lang="en-US" altLang="ko-KR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,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해외 </a:t>
            </a:r>
            <a:r>
              <a:rPr kumimoji="0" lang="ko-KR" altLang="en-US" sz="1400" b="1" i="0" u="none" strike="noStrike" kern="0" cap="none" spc="-100" normalizeH="0" baseline="0" noProof="0" dirty="0" err="1">
                <a:ln>
                  <a:noFill/>
                </a:ln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체류시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 장시간</a:t>
            </a:r>
            <a:r>
              <a:rPr lang="en-US" altLang="ko-KR" sz="1400" spc="-100" dirty="0"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ea typeface="맑은 고딕"/>
              </a:rPr>
              <a:t>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공동생활을</a:t>
            </a:r>
            <a:endParaRPr kumimoji="0" lang="en-US" altLang="ko-KR" sz="1400" b="1" i="0" u="none" strike="noStrike" kern="0" cap="none" spc="-100" normalizeH="0" baseline="0" noProof="0" dirty="0">
              <a:ln>
                <a:noFill/>
              </a:ln>
              <a:gradFill>
                <a:gsLst>
                  <a:gs pos="100000">
                    <a:srgbClr val="0093DD"/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16200000" scaled="1"/>
              </a:gradFill>
              <a:effectLst/>
              <a:uLnTx/>
              <a:uFillTx/>
              <a:latin typeface="Century Gothic" panose="020B0502020202020204" pitchFamily="34" charset="0"/>
              <a:ea typeface="맑은 고딕"/>
              <a:cs typeface="+mn-cs"/>
            </a:endParaRPr>
          </a:p>
          <a:p>
            <a:pPr marL="204788" marR="0" lvl="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하여야 하는</a:t>
            </a:r>
            <a:r>
              <a:rPr lang="en-US" altLang="ko-KR" sz="1400" spc="-100" dirty="0"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ea typeface="맑은 고딕"/>
              </a:rPr>
              <a:t>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업무의</a:t>
            </a:r>
            <a:r>
              <a:rPr lang="en-US" altLang="ko-KR" sz="1400" spc="-100" dirty="0"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ea typeface="맑은 고딕"/>
              </a:rPr>
              <a:t>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특성으로 인하여 참가인</a:t>
            </a:r>
            <a:r>
              <a:rPr lang="en-US" altLang="ko-KR" sz="1400" spc="-100" dirty="0"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ea typeface="맑은 고딕"/>
              </a:rPr>
              <a:t>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회사는 성희롱 예방 교육자료를 배포하고 취업규칙</a:t>
            </a:r>
            <a:r>
              <a:rPr lang="en-US" altLang="ko-KR" sz="1400" spc="-100" dirty="0"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ea typeface="맑은 고딕"/>
              </a:rPr>
              <a:t>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등을 통하여 성희롱</a:t>
            </a:r>
            <a:endParaRPr kumimoji="0" lang="en-US" altLang="ko-KR" sz="1400" b="1" i="0" u="none" strike="noStrike" kern="0" cap="none" spc="-100" normalizeH="0" baseline="0" noProof="0" dirty="0">
              <a:ln>
                <a:noFill/>
              </a:ln>
              <a:gradFill>
                <a:gsLst>
                  <a:gs pos="100000">
                    <a:srgbClr val="0093DD"/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16200000" scaled="1"/>
              </a:gradFill>
              <a:effectLst/>
              <a:uLnTx/>
              <a:uFillTx/>
              <a:latin typeface="Century Gothic" panose="020B0502020202020204" pitchFamily="34" charset="0"/>
              <a:ea typeface="맑은 고딕"/>
              <a:cs typeface="+mn-cs"/>
            </a:endParaRPr>
          </a:p>
          <a:p>
            <a:pPr marL="204788" marR="0" lvl="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행위를 엄격히</a:t>
            </a:r>
            <a:r>
              <a:rPr lang="en-US" altLang="ko-KR" sz="1400" spc="-100" dirty="0"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ea typeface="맑은 고딕"/>
              </a:rPr>
              <a:t>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금지하고</a:t>
            </a:r>
            <a:r>
              <a:rPr lang="en-US" altLang="ko-KR" sz="1400" spc="-100" dirty="0"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ea typeface="맑은 고딕"/>
              </a:rPr>
              <a:t>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있는바</a:t>
            </a:r>
            <a:r>
              <a:rPr kumimoji="0" lang="en-US" altLang="ko-KR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,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참가인 회사의 위와 같은 노력과 지침에 비추어 원고의</a:t>
            </a:r>
            <a:r>
              <a:rPr lang="en-US" altLang="ko-KR" sz="1400" spc="-10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ea typeface="맑은 고딕"/>
              </a:rPr>
              <a:t>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앞서 본 바와 같은</a:t>
            </a:r>
            <a:r>
              <a:rPr lang="en-US" altLang="ko-KR" sz="1400" spc="-10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ea typeface="맑은 고딕"/>
              </a:rPr>
              <a:t>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비위행위는</a:t>
            </a:r>
            <a:endParaRPr kumimoji="0" lang="en-US" altLang="ko-KR" sz="1400" b="1" i="0" u="none" strike="noStrike" kern="0" cap="none" spc="-100" normalizeH="0" baseline="0" noProof="0" dirty="0">
              <a:ln>
                <a:noFill/>
              </a:ln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16200000" scaled="1"/>
              </a:gradFill>
              <a:effectLst/>
              <a:uLnTx/>
              <a:uFillTx/>
              <a:latin typeface="Century Gothic" panose="020B0502020202020204" pitchFamily="34" charset="0"/>
              <a:ea typeface="맑은 고딕"/>
              <a:cs typeface="+mn-cs"/>
            </a:endParaRPr>
          </a:p>
          <a:p>
            <a:pPr marL="204788" marR="0" lvl="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그 비난가능성이</a:t>
            </a:r>
            <a:r>
              <a:rPr lang="en-US" altLang="ko-KR" sz="1400" spc="-10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ea typeface="맑은 고딕"/>
              </a:rPr>
              <a:t>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매우 커</a:t>
            </a:r>
            <a:r>
              <a:rPr lang="en-US" altLang="ko-KR" sz="1400" spc="-10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ea typeface="맑은 고딕"/>
              </a:rPr>
              <a:t>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엄격히</a:t>
            </a:r>
            <a:r>
              <a:rPr lang="en-US" altLang="ko-KR" sz="1400" spc="-10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ea typeface="맑은 고딕"/>
              </a:rPr>
              <a:t>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처리되어야 함이 마땅한 점</a:t>
            </a:r>
            <a:r>
              <a:rPr kumimoji="0" lang="en-US" altLang="ko-KR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②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원고는 소속 팀원들</a:t>
            </a:r>
            <a:r>
              <a:rPr lang="en-US" altLang="ko-KR" sz="1400" spc="-100" dirty="0"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ea typeface="맑은 고딕"/>
              </a:rPr>
              <a:t>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보다 더 모범적인 근무태도로서 참가인 회사가 방지하고자 하는 성희롱 행위 등을</a:t>
            </a:r>
            <a:r>
              <a:rPr lang="en-US" altLang="ko-KR" sz="1400" spc="-100" dirty="0"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ea typeface="맑은 고딕"/>
              </a:rPr>
              <a:t>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예방하고</a:t>
            </a:r>
            <a:endParaRPr kumimoji="0" lang="en-US" altLang="ko-KR" sz="1400" b="1" i="0" u="none" strike="noStrike" kern="0" cap="none" spc="-100" normalizeH="0" baseline="0" noProof="0" dirty="0">
              <a:ln>
                <a:noFill/>
              </a:ln>
              <a:gradFill>
                <a:gsLst>
                  <a:gs pos="100000">
                    <a:srgbClr val="0093DD"/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16200000" scaled="1"/>
              </a:gradFill>
              <a:effectLst/>
              <a:uLnTx/>
              <a:uFillTx/>
              <a:latin typeface="Century Gothic" panose="020B0502020202020204" pitchFamily="34" charset="0"/>
              <a:ea typeface="맑은 고딕"/>
              <a:cs typeface="+mn-cs"/>
            </a:endParaRPr>
          </a:p>
          <a:p>
            <a:pPr marL="204788" marR="0" lvl="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감독해야</a:t>
            </a:r>
            <a:r>
              <a:rPr lang="en-US" altLang="ko-KR" sz="1400" spc="-100" dirty="0"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ea typeface="맑은 고딕"/>
              </a:rPr>
              <a:t>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하는 팀장의 지위에 있음에도 오히려 평상시 소속 여승무원들에 대한 성적인 언동을</a:t>
            </a:r>
            <a:r>
              <a:rPr lang="en-US" altLang="ko-KR" sz="1400" spc="-100" dirty="0"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ea typeface="맑은 고딕"/>
              </a:rPr>
              <a:t>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함으로써 소속 부하</a:t>
            </a:r>
            <a:endParaRPr kumimoji="0" lang="en-US" altLang="ko-KR" sz="1400" b="1" i="0" u="none" strike="noStrike" kern="0" cap="none" spc="-100" normalizeH="0" baseline="0" noProof="0" dirty="0">
              <a:ln>
                <a:noFill/>
              </a:ln>
              <a:gradFill>
                <a:gsLst>
                  <a:gs pos="100000">
                    <a:srgbClr val="0093DD"/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16200000" scaled="1"/>
              </a:gradFill>
              <a:effectLst/>
              <a:uLnTx/>
              <a:uFillTx/>
              <a:latin typeface="Century Gothic" panose="020B0502020202020204" pitchFamily="34" charset="0"/>
              <a:ea typeface="맑은 고딕"/>
              <a:cs typeface="+mn-cs"/>
            </a:endParaRPr>
          </a:p>
          <a:p>
            <a:pPr marL="204788" marR="0" lvl="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직원들에게 성적</a:t>
            </a:r>
            <a:r>
              <a:rPr lang="en-US" altLang="ko-KR" sz="1400" spc="-100" dirty="0"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ea typeface="맑은 고딕"/>
              </a:rPr>
              <a:t>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혐오감과 수치심이 들게 하여 근무환경을 악화시킨 점</a:t>
            </a:r>
            <a:r>
              <a:rPr kumimoji="0" lang="en-US" altLang="ko-KR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③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원고가 행한 성적인 언동의 횟수 및 기간</a:t>
            </a:r>
            <a:r>
              <a:rPr kumimoji="0" lang="en-US" altLang="ko-KR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,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그 내용에 비추어 보면</a:t>
            </a:r>
            <a:r>
              <a:rPr kumimoji="0" lang="en-US" altLang="ko-KR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,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원고의 성희롱은 상습에 이르렀다고</a:t>
            </a:r>
            <a:r>
              <a:rPr lang="en-US" altLang="ko-KR" sz="1400" spc="-10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ea typeface="맑은 고딕"/>
              </a:rPr>
              <a:t>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보이고</a:t>
            </a:r>
            <a:r>
              <a:rPr kumimoji="0" lang="en-US" altLang="ko-KR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, </a:t>
            </a:r>
          </a:p>
          <a:p>
            <a:pPr marL="204788" marR="0" lvl="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그 비위의 정도</a:t>
            </a:r>
            <a:r>
              <a:rPr lang="en-US" altLang="ko-KR" sz="1400" spc="-10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ea typeface="맑은 고딕"/>
              </a:rPr>
              <a:t>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또한 매우 중하다고 할 것인 점</a:t>
            </a:r>
            <a:r>
              <a:rPr kumimoji="0" lang="en-US" altLang="ko-KR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④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원고가 </a:t>
            </a:r>
            <a:r>
              <a:rPr kumimoji="0" lang="en-US" altLang="ko-KR" sz="1400" b="1" i="0" u="none" strike="noStrike" kern="0" cap="none" spc="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2002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년 및 </a:t>
            </a:r>
            <a:r>
              <a:rPr kumimoji="0" lang="en-US" altLang="ko-KR" sz="1400" b="1" i="0" u="none" strike="noStrike" kern="0" cap="none" spc="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2005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년 성적인 언동으로 인하여 담당자로부터 주의와 경고를 받았음에도 </a:t>
            </a:r>
            <a:r>
              <a:rPr lang="en-US" altLang="ko-KR" sz="1400" spc="-10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ea typeface="맑은 고딕"/>
              </a:rPr>
              <a:t>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재차 이 사건</a:t>
            </a:r>
            <a:r>
              <a:rPr lang="en-US" altLang="ko-KR" sz="1400" spc="-10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ea typeface="맑은 고딕"/>
              </a:rPr>
              <a:t> </a:t>
            </a:r>
          </a:p>
          <a:p>
            <a:pPr marL="204788" marR="0" lvl="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비위행위에</a:t>
            </a:r>
            <a:r>
              <a:rPr lang="en-US" altLang="ko-KR" sz="1400" spc="-10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ea typeface="맑은 고딕"/>
              </a:rPr>
              <a:t>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나아갔고</a:t>
            </a:r>
            <a:r>
              <a:rPr kumimoji="0" lang="en-US" altLang="ko-KR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,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이 사건 징계절차에 이르러서도 자신의 언동에 대하여 기억이 나지 </a:t>
            </a:r>
            <a:r>
              <a:rPr kumimoji="0" lang="ko-KR" altLang="en-US" sz="1400" b="1" i="0" u="none" strike="noStrike" kern="0" cap="none" spc="-100" normalizeH="0" baseline="0" noProof="0" dirty="0" err="1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않는다거나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 오해에</a:t>
            </a:r>
            <a:r>
              <a:rPr lang="en-US" altLang="ko-KR" sz="1400" spc="-10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ea typeface="맑은 고딕"/>
              </a:rPr>
              <a:t>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불과</a:t>
            </a:r>
            <a:endParaRPr kumimoji="0" lang="en-US" altLang="ko-KR" sz="1400" b="1" i="0" u="none" strike="noStrike" kern="0" cap="none" spc="-100" normalizeH="0" baseline="0" noProof="0" dirty="0">
              <a:ln>
                <a:noFill/>
              </a:ln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16200000" scaled="1"/>
              </a:gradFill>
              <a:effectLst/>
              <a:uLnTx/>
              <a:uFillTx/>
              <a:latin typeface="Century Gothic" panose="020B0502020202020204" pitchFamily="34" charset="0"/>
              <a:ea typeface="맑은 고딕"/>
              <a:cs typeface="+mn-cs"/>
            </a:endParaRPr>
          </a:p>
          <a:p>
            <a:pPr marL="204788" marR="0" lvl="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하였다는 등으로</a:t>
            </a:r>
            <a:r>
              <a:rPr lang="en-US" altLang="ko-KR" sz="1400" spc="-10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ea typeface="맑은 고딕"/>
              </a:rPr>
              <a:t>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변명하고</a:t>
            </a:r>
            <a:r>
              <a:rPr lang="en-US" altLang="ko-KR" sz="1400" spc="-10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ea typeface="맑은 고딕"/>
              </a:rPr>
              <a:t>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있는 점에서 원고에게 개전의 정이 없다고 보이는 점 등을 종합하면</a:t>
            </a:r>
            <a:r>
              <a:rPr kumimoji="0" lang="en-US" altLang="ko-KR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,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참가인</a:t>
            </a:r>
            <a:r>
              <a:rPr lang="en-US" altLang="ko-KR" sz="1400" spc="-10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ea typeface="맑은 고딕"/>
              </a:rPr>
              <a:t>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회사의 원고에</a:t>
            </a:r>
            <a:endParaRPr kumimoji="0" lang="en-US" altLang="ko-KR" sz="1400" b="1" i="0" u="none" strike="noStrike" kern="0" cap="none" spc="-100" normalizeH="0" baseline="0" noProof="0" dirty="0">
              <a:ln>
                <a:noFill/>
              </a:ln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16200000" scaled="1"/>
              </a:gradFill>
              <a:effectLst/>
              <a:uLnTx/>
              <a:uFillTx/>
              <a:latin typeface="Century Gothic" panose="020B0502020202020204" pitchFamily="34" charset="0"/>
              <a:ea typeface="맑은 고딕"/>
              <a:cs typeface="+mn-cs"/>
            </a:endParaRPr>
          </a:p>
          <a:p>
            <a:pPr marL="204788" marR="0" lvl="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대한 이 사건 해고는</a:t>
            </a:r>
            <a:r>
              <a:rPr lang="en-US" altLang="ko-KR" sz="1400" spc="-10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ea typeface="맑은 고딕"/>
              </a:rPr>
              <a:t>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객관적으로</a:t>
            </a:r>
            <a:r>
              <a:rPr lang="en-US" altLang="ko-KR" sz="1400" spc="-10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ea typeface="맑은 고딕"/>
              </a:rPr>
              <a:t>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명백히 부당하여 사회통념상 현저하게 타당성을 잃은 것으로</a:t>
            </a:r>
            <a:r>
              <a:rPr lang="en-US" altLang="ko-KR" sz="1400" spc="-10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ea typeface="맑은 고딕"/>
              </a:rPr>
              <a:t> </a:t>
            </a:r>
            <a:r>
              <a:rPr kumimoji="0" lang="ko-KR" altLang="en-US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볼 수 없다</a:t>
            </a:r>
            <a:r>
              <a:rPr kumimoji="0" lang="en-US" altLang="ko-KR" sz="14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.</a:t>
            </a: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80E345EF-D2F5-42AF-8F9A-2C0E4A4DE5F3}"/>
              </a:ext>
            </a:extLst>
          </p:cNvPr>
          <p:cNvGrpSpPr/>
          <p:nvPr/>
        </p:nvGrpSpPr>
        <p:grpSpPr>
          <a:xfrm>
            <a:off x="1765861" y="1843057"/>
            <a:ext cx="6374279" cy="325088"/>
            <a:chOff x="3158317" y="1843057"/>
            <a:chExt cx="6374279" cy="32508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674CF14-427E-46B8-A9AA-C23F024455E7}"/>
                </a:ext>
              </a:extLst>
            </p:cNvPr>
            <p:cNvSpPr txBox="1"/>
            <p:nvPr/>
          </p:nvSpPr>
          <p:spPr>
            <a:xfrm>
              <a:off x="4170551" y="1867102"/>
              <a:ext cx="5362045" cy="2769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lvl="0">
                <a:defRPr/>
              </a:pPr>
              <a:r>
                <a:rPr lang="ko-KR" altLang="en-US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서울행정법원 </a:t>
              </a:r>
              <a:r>
                <a:rPr lang="en-US" altLang="ko-KR" b="1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2011. 11. 10. </a:t>
              </a:r>
              <a:r>
                <a:rPr lang="ko-KR" altLang="en-US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선고 </a:t>
              </a:r>
              <a:r>
                <a:rPr lang="en-US" altLang="ko-KR" b="1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2011</a:t>
              </a:r>
              <a:r>
                <a:rPr lang="ko-KR" altLang="en-US" b="1" spc="-100" dirty="0" err="1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구합</a:t>
              </a:r>
              <a:r>
                <a:rPr lang="en-US" altLang="ko-KR" b="1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19208</a:t>
              </a:r>
              <a:r>
                <a:rPr lang="en-US" altLang="ko-KR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 </a:t>
              </a:r>
              <a:r>
                <a:rPr lang="ko-KR" altLang="en-US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판결</a:t>
              </a: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CEC0CD4D-4A13-4A7E-BED2-3F30B454E637}"/>
                </a:ext>
              </a:extLst>
            </p:cNvPr>
            <p:cNvGrpSpPr/>
            <p:nvPr/>
          </p:nvGrpSpPr>
          <p:grpSpPr>
            <a:xfrm>
              <a:off x="3158317" y="1843057"/>
              <a:ext cx="888605" cy="325088"/>
              <a:chOff x="3158317" y="1843057"/>
              <a:chExt cx="888605" cy="325088"/>
            </a:xfrm>
          </p:grpSpPr>
          <p:sp>
            <p:nvSpPr>
              <p:cNvPr id="22" name="사각형: 둥근 모서리 21">
                <a:extLst>
                  <a:ext uri="{FF2B5EF4-FFF2-40B4-BE49-F238E27FC236}">
                    <a16:creationId xmlns:a16="http://schemas.microsoft.com/office/drawing/2014/main" id="{08059454-A95A-4E0D-BB0D-4492C20486D4}"/>
                  </a:ext>
                </a:extLst>
              </p:cNvPr>
              <p:cNvSpPr/>
              <p:nvPr/>
            </p:nvSpPr>
            <p:spPr>
              <a:xfrm>
                <a:off x="3158317" y="1843057"/>
                <a:ext cx="888605" cy="325088"/>
              </a:xfrm>
              <a:prstGeom prst="roundRect">
                <a:avLst>
                  <a:gd name="adj" fmla="val 50000"/>
                </a:avLst>
              </a:prstGeom>
              <a:solidFill>
                <a:srgbClr val="E26578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3" name="그림 22">
                <a:extLst>
                  <a:ext uri="{FF2B5EF4-FFF2-40B4-BE49-F238E27FC236}">
                    <a16:creationId xmlns:a16="http://schemas.microsoft.com/office/drawing/2014/main" id="{8A5D2B73-1453-4406-AE76-7489F6A1A4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84375" y="1888331"/>
                <a:ext cx="439200" cy="2196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646948076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>
            <a:extLst>
              <a:ext uri="{FF2B5EF4-FFF2-40B4-BE49-F238E27FC236}">
                <a16:creationId xmlns:a16="http://schemas.microsoft.com/office/drawing/2014/main" id="{5C0349A6-2ADD-447D-8240-D43EFC32660E}"/>
              </a:ext>
            </a:extLst>
          </p:cNvPr>
          <p:cNvSpPr/>
          <p:nvPr/>
        </p:nvSpPr>
        <p:spPr>
          <a:xfrm>
            <a:off x="349147" y="2229800"/>
            <a:ext cx="9256889" cy="4327785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89000">
                <a:schemeClr val="bg1"/>
              </a:gs>
            </a:gsLst>
            <a:lin ang="135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effectLst>
            <a:outerShdw blurRad="139700" dist="1016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C31EC878-4517-45F2-A372-021843BC2E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19" b="66300"/>
          <a:stretch/>
        </p:blipFill>
        <p:spPr>
          <a:xfrm>
            <a:off x="0" y="1475738"/>
            <a:ext cx="9906000" cy="835378"/>
          </a:xfrm>
          <a:prstGeom prst="rect">
            <a:avLst/>
          </a:prstGeom>
        </p:spPr>
      </p:pic>
      <p:grpSp>
        <p:nvGrpSpPr>
          <p:cNvPr id="35" name="그룹 34">
            <a:extLst>
              <a:ext uri="{FF2B5EF4-FFF2-40B4-BE49-F238E27FC236}">
                <a16:creationId xmlns:a16="http://schemas.microsoft.com/office/drawing/2014/main" id="{E73FB750-607D-4528-ACBD-34F566A1E050}"/>
              </a:ext>
            </a:extLst>
          </p:cNvPr>
          <p:cNvGrpSpPr/>
          <p:nvPr/>
        </p:nvGrpSpPr>
        <p:grpSpPr>
          <a:xfrm>
            <a:off x="803506" y="1843057"/>
            <a:ext cx="8298989" cy="325088"/>
            <a:chOff x="569467" y="1843057"/>
            <a:chExt cx="8298989" cy="325088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2563320-E987-4DDF-87C6-6C59D32B0A1B}"/>
                </a:ext>
              </a:extLst>
            </p:cNvPr>
            <p:cNvSpPr txBox="1"/>
            <p:nvPr/>
          </p:nvSpPr>
          <p:spPr>
            <a:xfrm>
              <a:off x="1632501" y="1882491"/>
              <a:ext cx="7235955" cy="246221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lvl="0">
                <a:defRPr/>
              </a:pPr>
              <a:r>
                <a:rPr lang="ko-KR" altLang="en-US" sz="1600" b="1" spc="-15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alibri" panose="020F0502020204030204"/>
                  <a:ea typeface="맑은 고딕" panose="020B0503020000020004" pitchFamily="50" charset="-127"/>
                </a:rPr>
                <a:t>사용자의 인사처분이 직장내 성희롱 피해 근로자등에 대한 불리한 처우에 해당하는지 여부</a:t>
              </a:r>
            </a:p>
          </p:txBody>
        </p:sp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298B17B3-12D7-41C4-A977-23C81485F414}"/>
                </a:ext>
              </a:extLst>
            </p:cNvPr>
            <p:cNvGrpSpPr/>
            <p:nvPr/>
          </p:nvGrpSpPr>
          <p:grpSpPr>
            <a:xfrm>
              <a:off x="569467" y="1843057"/>
              <a:ext cx="888605" cy="325088"/>
              <a:chOff x="569467" y="1843057"/>
              <a:chExt cx="888605" cy="325088"/>
            </a:xfrm>
          </p:grpSpPr>
          <p:sp>
            <p:nvSpPr>
              <p:cNvPr id="38" name="사각형: 둥근 모서리 37">
                <a:extLst>
                  <a:ext uri="{FF2B5EF4-FFF2-40B4-BE49-F238E27FC236}">
                    <a16:creationId xmlns:a16="http://schemas.microsoft.com/office/drawing/2014/main" id="{F38C1E81-2A92-44CB-840F-3780921C5336}"/>
                  </a:ext>
                </a:extLst>
              </p:cNvPr>
              <p:cNvSpPr/>
              <p:nvPr/>
            </p:nvSpPr>
            <p:spPr>
              <a:xfrm>
                <a:off x="569467" y="1843057"/>
                <a:ext cx="888605" cy="325088"/>
              </a:xfrm>
              <a:prstGeom prst="roundRect">
                <a:avLst>
                  <a:gd name="adj" fmla="val 50000"/>
                </a:avLst>
              </a:prstGeom>
              <a:solidFill>
                <a:srgbClr val="5189ED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39" name="그림 38">
                <a:extLst>
                  <a:ext uri="{FF2B5EF4-FFF2-40B4-BE49-F238E27FC236}">
                    <a16:creationId xmlns:a16="http://schemas.microsoft.com/office/drawing/2014/main" id="{5E3FD66B-103D-419F-BFB2-A90B0350A7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2504" y="1888601"/>
                <a:ext cx="442530" cy="234000"/>
              </a:xfrm>
              <a:prstGeom prst="rect">
                <a:avLst/>
              </a:prstGeom>
            </p:spPr>
          </p:pic>
        </p:grpSp>
      </p:grp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Ⅲ.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직장 내 성희롱의</a:t>
            </a:r>
            <a:r>
              <a:rPr lang="en-US" altLang="ko-KR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판단 및 유형별 사례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78" y="380897"/>
            <a:ext cx="7116372" cy="153888"/>
          </a:xfrm>
        </p:spPr>
        <p:txBody>
          <a:bodyPr>
            <a:normAutofit/>
          </a:bodyPr>
          <a:lstStyle/>
          <a:p>
            <a:r>
              <a:rPr lang="ko-KR" altLang="en-US" dirty="0"/>
              <a:t>직장 내 성희롱 예방교육</a:t>
            </a: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05C99155-7BBB-4548-A6EC-CEE1AB2AF8B3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85393F43-D2C3-4578-8B50-81F6CAF47D7D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24" name="그래픽 23">
              <a:extLst>
                <a:ext uri="{FF2B5EF4-FFF2-40B4-BE49-F238E27FC236}">
                  <a16:creationId xmlns:a16="http://schemas.microsoft.com/office/drawing/2014/main" id="{19BBEE10-4E8D-45C2-99B0-60321E27E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C64966B-0694-45CD-95D1-1E7345589894}"/>
                </a:ext>
              </a:extLst>
            </p:cNvPr>
            <p:cNvSpPr txBox="1"/>
            <p:nvPr/>
          </p:nvSpPr>
          <p:spPr>
            <a:xfrm>
              <a:off x="1218333" y="1331455"/>
              <a:ext cx="7595028" cy="2769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 쟁점 유형별 사례 </a:t>
              </a:r>
              <a:r>
                <a:rPr lang="en-US" altLang="ko-KR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_</a:t>
              </a:r>
              <a:r>
                <a:rPr lang="ko-KR" altLang="en-US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③ 피해 근로자등에 대한 불리한 처우 해당 여부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6E1AB21-3460-4B52-A0BB-AE36DAE5C0BF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2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pic>
        <p:nvPicPr>
          <p:cNvPr id="11" name="그림 10">
            <a:extLst>
              <a:ext uri="{FF2B5EF4-FFF2-40B4-BE49-F238E27FC236}">
                <a16:creationId xmlns:a16="http://schemas.microsoft.com/office/drawing/2014/main" id="{18DF919C-496D-4E0D-BE05-D367B0F72FF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9" t="33699" r="3028" b="4381"/>
          <a:stretch/>
        </p:blipFill>
        <p:spPr>
          <a:xfrm>
            <a:off x="4352544" y="2311116"/>
            <a:ext cx="5253492" cy="4246469"/>
          </a:xfrm>
          <a:prstGeom prst="rect">
            <a:avLst/>
          </a:prstGeom>
        </p:spPr>
      </p:pic>
      <p:grpSp>
        <p:nvGrpSpPr>
          <p:cNvPr id="20" name="그룹 19">
            <a:extLst>
              <a:ext uri="{FF2B5EF4-FFF2-40B4-BE49-F238E27FC236}">
                <a16:creationId xmlns:a16="http://schemas.microsoft.com/office/drawing/2014/main" id="{ECA7F3FD-4AA2-4E03-B139-F2F8A0707F1D}"/>
              </a:ext>
            </a:extLst>
          </p:cNvPr>
          <p:cNvGrpSpPr/>
          <p:nvPr/>
        </p:nvGrpSpPr>
        <p:grpSpPr>
          <a:xfrm>
            <a:off x="602113" y="2571303"/>
            <a:ext cx="2506512" cy="595035"/>
            <a:chOff x="602113" y="3084308"/>
            <a:chExt cx="2506512" cy="59503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A4F11BE-D993-4B1A-8778-103D494EA67F}"/>
                </a:ext>
              </a:extLst>
            </p:cNvPr>
            <p:cNvSpPr txBox="1"/>
            <p:nvPr/>
          </p:nvSpPr>
          <p:spPr>
            <a:xfrm>
              <a:off x="814727" y="3084308"/>
              <a:ext cx="2293898" cy="595035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>
              <a:defPPr>
                <a:defRPr lang="en-US"/>
              </a:defPPr>
              <a:lvl1pPr>
                <a:defRPr sz="2000" b="1" kern="0" spc="-10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schemeClr val="bg1">
                        <a:alpha val="73000"/>
                      </a:schemeClr>
                    </a:outerShdw>
                  </a:effectLst>
                  <a:latin typeface="Century Gothic" panose="020B0502020202020204" pitchFamily="34" charset="0"/>
                  <a:ea typeface="+mj-ea"/>
                </a:defRPr>
              </a:lvl1pPr>
            </a:lstStyle>
            <a:p>
              <a:pPr>
                <a:spcBef>
                  <a:spcPts val="200"/>
                </a:spcBef>
              </a:pPr>
              <a:r>
                <a:rPr lang="ko-KR" altLang="en-US" sz="1600">
                  <a:effectLst/>
                </a:rPr>
                <a:t>가해자 </a:t>
              </a:r>
              <a:r>
                <a:rPr lang="en-US" altLang="ko-KR" sz="1600">
                  <a:effectLst/>
                </a:rPr>
                <a:t>: </a:t>
              </a:r>
              <a:r>
                <a:rPr lang="ko-KR" altLang="en-US" sz="1600" b="0">
                  <a:effectLst/>
                </a:rPr>
                <a:t>차량상품성팀 팀장</a:t>
              </a:r>
            </a:p>
            <a:p>
              <a:pPr>
                <a:spcBef>
                  <a:spcPts val="800"/>
                </a:spcBef>
              </a:pPr>
              <a:r>
                <a:rPr lang="ko-KR" altLang="en-US" sz="1600">
                  <a:effectLst/>
                </a:rPr>
                <a:t>피해자 </a:t>
              </a:r>
              <a:r>
                <a:rPr lang="en-US" altLang="ko-KR" sz="1600">
                  <a:effectLst/>
                </a:rPr>
                <a:t>: </a:t>
              </a:r>
              <a:r>
                <a:rPr lang="ko-KR" altLang="en-US" sz="1600" b="0">
                  <a:effectLst/>
                </a:rPr>
                <a:t>팀원</a:t>
              </a:r>
            </a:p>
          </p:txBody>
        </p:sp>
        <p:pic>
          <p:nvPicPr>
            <p:cNvPr id="28" name="그래픽 27">
              <a:extLst>
                <a:ext uri="{FF2B5EF4-FFF2-40B4-BE49-F238E27FC236}">
                  <a16:creationId xmlns:a16="http://schemas.microsoft.com/office/drawing/2014/main" id="{D774F4F3-FD36-4A0E-A986-6198F94C5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602113" y="3137921"/>
              <a:ext cx="138994" cy="138994"/>
            </a:xfrm>
            <a:prstGeom prst="rect">
              <a:avLst/>
            </a:prstGeom>
          </p:spPr>
        </p:pic>
        <p:pic>
          <p:nvPicPr>
            <p:cNvPr id="29" name="그래픽 28">
              <a:extLst>
                <a:ext uri="{FF2B5EF4-FFF2-40B4-BE49-F238E27FC236}">
                  <a16:creationId xmlns:a16="http://schemas.microsoft.com/office/drawing/2014/main" id="{4099B0AF-6CB5-47EA-94C1-17B49ECC2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602113" y="3480821"/>
              <a:ext cx="138994" cy="138994"/>
            </a:xfrm>
            <a:prstGeom prst="rect">
              <a:avLst/>
            </a:prstGeom>
          </p:spPr>
        </p:pic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9A77F1A2-331B-4530-9556-CE6D134DC2AB}"/>
              </a:ext>
            </a:extLst>
          </p:cNvPr>
          <p:cNvGrpSpPr/>
          <p:nvPr/>
        </p:nvGrpSpPr>
        <p:grpSpPr>
          <a:xfrm>
            <a:off x="602113" y="3267705"/>
            <a:ext cx="8703721" cy="3036729"/>
            <a:chOff x="602113" y="3449569"/>
            <a:chExt cx="8703721" cy="3036729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D519611-F2AC-4E2B-A51F-2CEC7E1E03D7}"/>
                </a:ext>
              </a:extLst>
            </p:cNvPr>
            <p:cNvSpPr txBox="1"/>
            <p:nvPr/>
          </p:nvSpPr>
          <p:spPr>
            <a:xfrm>
              <a:off x="814727" y="3449569"/>
              <a:ext cx="8491107" cy="3036729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>
              <a:defPPr>
                <a:defRPr lang="en-US"/>
              </a:defPPr>
              <a:lvl1pPr>
                <a:defRPr sz="2000" b="1" kern="0" spc="-10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schemeClr val="bg1">
                        <a:alpha val="73000"/>
                      </a:schemeClr>
                    </a:outerShdw>
                  </a:effectLst>
                  <a:latin typeface="Century Gothic" panose="020B0502020202020204" pitchFamily="34" charset="0"/>
                  <a:ea typeface="+mj-ea"/>
                </a:defRPr>
              </a:lvl1pPr>
            </a:lstStyle>
            <a:p>
              <a:pPr>
                <a:spcBef>
                  <a:spcPts val="200"/>
                </a:spcBef>
              </a:pPr>
              <a:r>
                <a:rPr lang="ko-KR" altLang="en-US" sz="160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주요 사실관계</a:t>
              </a:r>
              <a:endParaRPr lang="en-US" altLang="ko-KR" sz="1600" dirty="0">
                <a:effectLst>
                  <a:outerShdw dist="38100" dir="2700000" algn="tl" rotWithShape="0">
                    <a:schemeClr val="bg1"/>
                  </a:outerShdw>
                </a:effectLst>
              </a:endParaRPr>
            </a:p>
            <a:p>
              <a:pPr>
                <a:spcBef>
                  <a:spcPts val="800"/>
                </a:spcBef>
              </a:pPr>
              <a:r>
                <a:rPr lang="ko-KR" altLang="en-US" sz="1300" b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① 가해자는 피해자와 함께 한 등산에서 당시 피해자가 도움이 필요하지 않았음에도 가해자는 피해자의</a:t>
              </a:r>
              <a:r>
                <a:rPr lang="en-US" altLang="ko-KR" sz="1300" b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 </a:t>
              </a:r>
              <a:r>
                <a:rPr lang="ko-KR" altLang="en-US" sz="1300" b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손을 잡았고</a:t>
              </a:r>
              <a:r>
                <a:rPr lang="en-US" altLang="ko-KR" sz="1300" b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 </a:t>
              </a:r>
              <a:r>
                <a:rPr lang="ko-KR" altLang="en-US" sz="1300" b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피해자가</a:t>
              </a:r>
              <a:endParaRPr lang="en-US" altLang="ko-KR" sz="1300" b="0">
                <a:effectLst>
                  <a:outerShdw dist="38100" dir="2700000" algn="tl" rotWithShape="0">
                    <a:schemeClr val="bg1"/>
                  </a:outerShdw>
                </a:effectLst>
              </a:endParaRPr>
            </a:p>
            <a:p>
              <a:pPr marL="195263"/>
              <a:r>
                <a:rPr lang="ko-KR" altLang="en-US" sz="1300" b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손을 빼려고 했으나 가해자는 계속 손을 잡으면서 걷게 하였음</a:t>
              </a:r>
              <a:r>
                <a:rPr lang="en-US" altLang="ko-KR" sz="1300" b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.</a:t>
              </a:r>
            </a:p>
            <a:p>
              <a:pPr>
                <a:spcBef>
                  <a:spcPts val="800"/>
                </a:spcBef>
              </a:pPr>
              <a:r>
                <a:rPr lang="ko-KR" altLang="en-US" sz="1300" b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② 가해자는 피해자와 회사 카페에서 대화 중 피해자가 야근으로 몸이 뻐근하다고 하니</a:t>
              </a:r>
              <a:r>
                <a:rPr lang="en-US" altLang="ko-KR" sz="1300" b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, “</a:t>
              </a:r>
              <a:r>
                <a:rPr lang="ko-KR" altLang="en-US" sz="1300" b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내가 마사지를 잘하는데 온몸에</a:t>
              </a:r>
              <a:r>
                <a:rPr lang="en-US" altLang="ko-KR" sz="1300" b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 </a:t>
              </a:r>
              <a:r>
                <a:rPr lang="ko-KR" altLang="en-US" sz="1300" b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아로마</a:t>
              </a:r>
              <a:endParaRPr lang="en-US" altLang="ko-KR" sz="1300" b="0">
                <a:effectLst>
                  <a:outerShdw dist="38100" dir="2700000" algn="tl" rotWithShape="0">
                    <a:schemeClr val="bg1"/>
                  </a:outerShdw>
                </a:effectLst>
              </a:endParaRPr>
            </a:p>
            <a:p>
              <a:pPr marL="195263"/>
              <a:r>
                <a:rPr lang="ko-KR" altLang="en-US" sz="1300" b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오일을 쫙</a:t>
              </a:r>
              <a:r>
                <a:rPr lang="en-US" altLang="ko-KR" sz="1300" b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~ </a:t>
              </a:r>
              <a:r>
                <a:rPr lang="ko-KR" altLang="en-US" sz="1300" b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발라서 전신마사지를 해줄 수 있다</a:t>
              </a:r>
              <a:r>
                <a:rPr lang="en-US" altLang="ko-KR" sz="1300" b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.”</a:t>
              </a:r>
              <a:r>
                <a:rPr lang="ko-KR" altLang="en-US" sz="1300" b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고 말함</a:t>
              </a:r>
              <a:r>
                <a:rPr lang="en-US" altLang="ko-KR" sz="1300" b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.</a:t>
              </a:r>
            </a:p>
            <a:p>
              <a:pPr>
                <a:spcBef>
                  <a:spcPts val="800"/>
                </a:spcBef>
              </a:pPr>
              <a:r>
                <a:rPr lang="ko-KR" altLang="en-US" sz="1300" b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③ 가해자는 팀내 진급자 축하 회식자리에서 피해자를 불어내어 사랑한다는 말을 계속함</a:t>
              </a:r>
              <a:r>
                <a:rPr lang="en-US" altLang="ko-KR" sz="1300" b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.</a:t>
              </a:r>
            </a:p>
            <a:p>
              <a:pPr>
                <a:spcBef>
                  <a:spcPts val="800"/>
                </a:spcBef>
              </a:pPr>
              <a:r>
                <a:rPr lang="ko-KR" altLang="en-US" sz="1300" b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④ 피해자는 회식 후 이틀간 결근</a:t>
              </a:r>
              <a:r>
                <a:rPr lang="en-US" altLang="ko-KR" sz="1300" b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, </a:t>
              </a:r>
              <a:r>
                <a:rPr lang="ko-KR" altLang="en-US" sz="1300" b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이후 출근하여 사직서를 제출하며 성희롱 행위에 대해 차량성능담당 이사</a:t>
              </a:r>
              <a:r>
                <a:rPr lang="en-US" altLang="ko-KR" sz="1300" b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(</a:t>
              </a:r>
              <a:r>
                <a:rPr lang="ko-KR" altLang="en-US" sz="1300" b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소속부서</a:t>
              </a:r>
              <a:endParaRPr lang="en-US" altLang="ko-KR" sz="1300" b="0">
                <a:effectLst>
                  <a:outerShdw dist="38100" dir="2700000" algn="tl" rotWithShape="0">
                    <a:schemeClr val="bg1"/>
                  </a:outerShdw>
                </a:effectLst>
              </a:endParaRPr>
            </a:p>
            <a:p>
              <a:pPr marL="192088"/>
              <a:r>
                <a:rPr lang="ko-KR" altLang="en-US" sz="1300" b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책임자</a:t>
              </a:r>
              <a:r>
                <a:rPr lang="en-US" altLang="ko-KR" sz="1300" b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)</a:t>
              </a:r>
              <a:r>
                <a:rPr lang="ko-KR" altLang="en-US" sz="1300" b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에게</a:t>
              </a:r>
              <a:r>
                <a:rPr lang="en-US" altLang="ko-KR" sz="1300" b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 </a:t>
              </a:r>
              <a:r>
                <a:rPr lang="ko-KR" altLang="en-US" sz="1300" b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보고함</a:t>
              </a:r>
              <a:r>
                <a:rPr lang="en-US" altLang="ko-KR" sz="1300" b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.</a:t>
              </a:r>
            </a:p>
            <a:p>
              <a:pPr>
                <a:spcBef>
                  <a:spcPts val="800"/>
                </a:spcBef>
              </a:pPr>
              <a:r>
                <a:rPr lang="ko-KR" altLang="en-US" sz="1300" b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⑤ </a:t>
              </a:r>
              <a:r>
                <a:rPr lang="ko-KR" altLang="en-US" sz="130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이후 조사과정에서 피해자는 다른 동료직원에게 진술서를 받는 과정에서 과격한 언행 등이 문제가 되어 회사로부터</a:t>
              </a:r>
              <a:r>
                <a:rPr lang="en-US" altLang="ko-KR" sz="130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 </a:t>
              </a:r>
            </a:p>
            <a:p>
              <a:pPr marL="192088"/>
              <a:r>
                <a:rPr lang="ko-KR" altLang="en-US" sz="130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견책처분’을</a:t>
              </a:r>
              <a:r>
                <a:rPr lang="en-US" altLang="ko-KR" sz="130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 </a:t>
              </a:r>
              <a:r>
                <a:rPr lang="ko-KR" altLang="en-US" sz="130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받았으며</a:t>
              </a:r>
              <a:r>
                <a:rPr lang="en-US" altLang="ko-KR" sz="130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, </a:t>
              </a:r>
              <a:r>
                <a:rPr lang="ko-KR" altLang="en-US" sz="130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불법 또는 사규위반 자료 취득의 사유로 ‘직무정지 및 대기발령’을 통보받음</a:t>
              </a:r>
              <a:r>
                <a:rPr lang="en-US" altLang="ko-KR" sz="130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.</a:t>
              </a:r>
            </a:p>
            <a:p>
              <a:pPr>
                <a:spcBef>
                  <a:spcPts val="800"/>
                </a:spcBef>
              </a:pPr>
              <a:r>
                <a:rPr lang="ko-KR" altLang="en-US" sz="1300" b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⑥ </a:t>
              </a:r>
              <a:r>
                <a:rPr lang="ko-KR" altLang="en-US" sz="130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또한 피해자를 도와주던 동료 직원에 대하여 회사는 일정기간 </a:t>
              </a:r>
              <a:r>
                <a:rPr lang="en-US" altLang="ko-KR" sz="130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8</a:t>
              </a:r>
              <a:r>
                <a:rPr lang="ko-KR" altLang="en-US" sz="130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시간 근로시간을 미준수한 횟수가 </a:t>
              </a:r>
              <a:r>
                <a:rPr lang="en-US" altLang="ko-KR" sz="1300" spc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48</a:t>
              </a:r>
              <a:r>
                <a:rPr lang="ko-KR" altLang="en-US" sz="130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회에 이르는 등</a:t>
              </a:r>
              <a:r>
                <a:rPr lang="en-US" altLang="ko-KR" sz="130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 </a:t>
              </a:r>
              <a:r>
                <a:rPr lang="ko-KR" altLang="en-US" sz="130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부서장의</a:t>
              </a:r>
              <a:endParaRPr lang="en-US" altLang="ko-KR" sz="1300">
                <a:effectLst>
                  <a:outerShdw dist="38100" dir="2700000" algn="tl" rotWithShape="0">
                    <a:schemeClr val="bg1"/>
                  </a:outerShdw>
                </a:effectLst>
              </a:endParaRPr>
            </a:p>
            <a:p>
              <a:pPr marL="195263"/>
              <a:r>
                <a:rPr lang="ko-KR" altLang="en-US" sz="130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승인 없이 무단으로 근무시간을 준수하지 않은 행위를 이유로 징계위원회를 개최하여 정직 </a:t>
              </a:r>
              <a:r>
                <a:rPr lang="en-US" altLang="ko-KR" sz="130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1</a:t>
              </a:r>
              <a:r>
                <a:rPr lang="ko-KR" altLang="en-US" sz="130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주일의 ‘정직처분’을 행함</a:t>
              </a:r>
              <a:r>
                <a:rPr lang="en-US" altLang="ko-KR" sz="130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.</a:t>
              </a:r>
            </a:p>
          </p:txBody>
        </p:sp>
        <p:pic>
          <p:nvPicPr>
            <p:cNvPr id="33" name="그래픽 32">
              <a:extLst>
                <a:ext uri="{FF2B5EF4-FFF2-40B4-BE49-F238E27FC236}">
                  <a16:creationId xmlns:a16="http://schemas.microsoft.com/office/drawing/2014/main" id="{E7639436-5B67-4104-AE8C-3A73A5851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602113" y="3503182"/>
              <a:ext cx="138994" cy="138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9764920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직사각형 46">
            <a:extLst>
              <a:ext uri="{FF2B5EF4-FFF2-40B4-BE49-F238E27FC236}">
                <a16:creationId xmlns:a16="http://schemas.microsoft.com/office/drawing/2014/main" id="{A710C580-2603-41FC-BFD1-D1DC203EA831}"/>
              </a:ext>
            </a:extLst>
          </p:cNvPr>
          <p:cNvSpPr/>
          <p:nvPr/>
        </p:nvSpPr>
        <p:spPr>
          <a:xfrm>
            <a:off x="349147" y="2229800"/>
            <a:ext cx="9256889" cy="4327785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89000">
                <a:schemeClr val="bg1"/>
              </a:gs>
            </a:gsLst>
            <a:lin ang="135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effectLst>
            <a:outerShdw blurRad="139700" dist="1016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8" name="그림 47">
            <a:extLst>
              <a:ext uri="{FF2B5EF4-FFF2-40B4-BE49-F238E27FC236}">
                <a16:creationId xmlns:a16="http://schemas.microsoft.com/office/drawing/2014/main" id="{47F924B6-3453-406F-8C7B-B96E946D71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19" b="66300"/>
          <a:stretch/>
        </p:blipFill>
        <p:spPr>
          <a:xfrm>
            <a:off x="0" y="1475738"/>
            <a:ext cx="9906000" cy="835378"/>
          </a:xfrm>
          <a:prstGeom prst="rect">
            <a:avLst/>
          </a:prstGeom>
        </p:spPr>
      </p:pic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Ⅲ.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직장 내 성희롱의</a:t>
            </a:r>
            <a:r>
              <a:rPr lang="en-US" altLang="ko-KR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판단 및 유형별 사례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직장 내 성희롱 예방교육</a:t>
            </a: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EA3D472F-B542-4095-AE33-001DD6209BFF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25" name="사각형: 둥근 모서리 24">
              <a:extLst>
                <a:ext uri="{FF2B5EF4-FFF2-40B4-BE49-F238E27FC236}">
                  <a16:creationId xmlns:a16="http://schemas.microsoft.com/office/drawing/2014/main" id="{2C292E9E-EA9B-4AFB-A9C7-0823773829E8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26" name="그래픽 25">
              <a:extLst>
                <a:ext uri="{FF2B5EF4-FFF2-40B4-BE49-F238E27FC236}">
                  <a16:creationId xmlns:a16="http://schemas.microsoft.com/office/drawing/2014/main" id="{5272A650-C8FC-4730-95A4-4A9BE6BC1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2C02FF3-FEE2-4798-A46B-CAFBE203C9B7}"/>
                </a:ext>
              </a:extLst>
            </p:cNvPr>
            <p:cNvSpPr txBox="1"/>
            <p:nvPr/>
          </p:nvSpPr>
          <p:spPr>
            <a:xfrm>
              <a:off x="1218333" y="1331455"/>
              <a:ext cx="7595028" cy="2769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 쟁점 유형별 사례 </a:t>
              </a:r>
              <a:r>
                <a:rPr lang="en-US" altLang="ko-KR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_</a:t>
              </a:r>
              <a:r>
                <a:rPr lang="ko-KR" altLang="en-US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③ 피해 근로자등에 대한 불리한 처우 해당 여부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2F5BDC7-642D-4788-B7B0-21CF33514F5E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2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9EC82F49-54BA-48F5-9AE2-0DDB00EDA5E1}"/>
              </a:ext>
            </a:extLst>
          </p:cNvPr>
          <p:cNvSpPr txBox="1"/>
          <p:nvPr/>
        </p:nvSpPr>
        <p:spPr>
          <a:xfrm>
            <a:off x="1415293" y="1882491"/>
            <a:ext cx="8098371" cy="246221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lvl="0">
              <a:defRPr/>
            </a:pPr>
            <a:r>
              <a:rPr lang="ko-KR" altLang="en-US" sz="1600" b="1" spc="-100"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>
                  <a:outerShdw dist="63500" dir="2700000" algn="tl" rotWithShape="0">
                    <a:prstClr val="black">
                      <a:alpha val="20000"/>
                    </a:prstClr>
                  </a:outerShdw>
                </a:effectLst>
                <a:latin typeface="Century Gothic" panose="020B0502020202020204" pitchFamily="34" charset="0"/>
                <a:ea typeface="맑은 고딕" panose="020B0503020000020004" pitchFamily="50" charset="-127"/>
              </a:rPr>
              <a:t>대법원 </a:t>
            </a:r>
            <a:r>
              <a:rPr lang="en-US" altLang="ko-KR" sz="1600" b="1"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>
                  <a:outerShdw dist="63500" dir="2700000" algn="tl" rotWithShape="0">
                    <a:prstClr val="black">
                      <a:alpha val="20000"/>
                    </a:prstClr>
                  </a:outerShdw>
                </a:effectLst>
                <a:latin typeface="Century Gothic" panose="020B0502020202020204" pitchFamily="34" charset="0"/>
                <a:ea typeface="맑은 고딕" panose="020B0503020000020004" pitchFamily="50" charset="-127"/>
              </a:rPr>
              <a:t>2017. 12. 22.</a:t>
            </a:r>
            <a:r>
              <a:rPr lang="en-US" altLang="ko-KR" sz="1600" b="1" spc="-100"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>
                  <a:outerShdw dist="63500" dir="2700000" algn="tl" rotWithShape="0">
                    <a:prstClr val="black">
                      <a:alpha val="20000"/>
                    </a:prstClr>
                  </a:outerShdw>
                </a:effectLst>
                <a:latin typeface="Century Gothic" panose="020B0502020202020204" pitchFamily="34" charset="0"/>
                <a:ea typeface="맑은 고딕" panose="020B0503020000020004" pitchFamily="50" charset="-127"/>
              </a:rPr>
              <a:t> </a:t>
            </a:r>
            <a:r>
              <a:rPr lang="ko-KR" altLang="en-US" sz="1600" b="1" spc="-100"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>
                  <a:outerShdw dist="63500" dir="2700000" algn="tl" rotWithShape="0">
                    <a:prstClr val="black">
                      <a:alpha val="20000"/>
                    </a:prstClr>
                  </a:outerShdw>
                </a:effectLst>
                <a:latin typeface="Century Gothic" panose="020B0502020202020204" pitchFamily="34" charset="0"/>
                <a:ea typeface="맑은 고딕" panose="020B0503020000020004" pitchFamily="50" charset="-127"/>
              </a:rPr>
              <a:t>선고 </a:t>
            </a:r>
            <a:r>
              <a:rPr lang="en-US" altLang="ko-KR" sz="1600" b="1"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>
                  <a:outerShdw dist="63500" dir="2700000" algn="tl" rotWithShape="0">
                    <a:prstClr val="black">
                      <a:alpha val="20000"/>
                    </a:prstClr>
                  </a:outerShdw>
                </a:effectLst>
                <a:latin typeface="Century Gothic" panose="020B0502020202020204" pitchFamily="34" charset="0"/>
                <a:ea typeface="맑은 고딕" panose="020B0503020000020004" pitchFamily="50" charset="-127"/>
              </a:rPr>
              <a:t>2016</a:t>
            </a:r>
            <a:r>
              <a:rPr lang="ko-KR" altLang="en-US" sz="1600" b="1" spc="-100"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>
                  <a:outerShdw dist="63500" dir="2700000" algn="tl" rotWithShape="0">
                    <a:prstClr val="black">
                      <a:alpha val="20000"/>
                    </a:prstClr>
                  </a:outerShdw>
                </a:effectLst>
                <a:latin typeface="Century Gothic" panose="020B0502020202020204" pitchFamily="34" charset="0"/>
                <a:ea typeface="맑은 고딕" panose="020B0503020000020004" pitchFamily="50" charset="-127"/>
              </a:rPr>
              <a:t>다</a:t>
            </a:r>
            <a:r>
              <a:rPr lang="en-US" altLang="ko-KR" sz="1600" b="1"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>
                  <a:outerShdw dist="63500" dir="2700000" algn="tl" rotWithShape="0">
                    <a:prstClr val="black">
                      <a:alpha val="20000"/>
                    </a:prstClr>
                  </a:outerShdw>
                </a:effectLst>
                <a:latin typeface="Century Gothic" panose="020B0502020202020204" pitchFamily="34" charset="0"/>
                <a:ea typeface="맑은 고딕" panose="020B0503020000020004" pitchFamily="50" charset="-127"/>
              </a:rPr>
              <a:t>202947</a:t>
            </a:r>
            <a:r>
              <a:rPr lang="en-US" altLang="ko-KR" sz="1600" b="1" spc="-100"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>
                  <a:outerShdw dist="63500" dir="2700000" algn="tl" rotWithShape="0">
                    <a:prstClr val="black">
                      <a:alpha val="20000"/>
                    </a:prstClr>
                  </a:outerShdw>
                </a:effectLst>
                <a:latin typeface="Century Gothic" panose="020B0502020202020204" pitchFamily="34" charset="0"/>
                <a:ea typeface="맑은 고딕" panose="020B0503020000020004" pitchFamily="50" charset="-127"/>
              </a:rPr>
              <a:t> </a:t>
            </a:r>
            <a:r>
              <a:rPr lang="ko-KR" altLang="en-US" sz="1600" b="1" spc="-100"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>
                  <a:outerShdw dist="63500" dir="2700000" algn="tl" rotWithShape="0">
                    <a:prstClr val="black">
                      <a:alpha val="20000"/>
                    </a:prstClr>
                  </a:outerShdw>
                </a:effectLst>
                <a:latin typeface="Century Gothic" panose="020B0502020202020204" pitchFamily="34" charset="0"/>
                <a:ea typeface="맑은 고딕" panose="020B0503020000020004" pitchFamily="50" charset="-127"/>
              </a:rPr>
              <a:t>판결 </a:t>
            </a:r>
            <a:r>
              <a:rPr lang="en-US" altLang="ko-KR" sz="1600" b="1" spc="-100"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>
                  <a:outerShdw dist="63500" dir="2700000" algn="tl" rotWithShape="0">
                    <a:prstClr val="black">
                      <a:alpha val="20000"/>
                    </a:prstClr>
                  </a:outerShdw>
                </a:effectLst>
                <a:latin typeface="Century Gothic" panose="020B0502020202020204" pitchFamily="34" charset="0"/>
                <a:ea typeface="맑은 고딕" panose="020B0503020000020004" pitchFamily="50" charset="-127"/>
              </a:rPr>
              <a:t>_</a:t>
            </a:r>
            <a:r>
              <a:rPr lang="ko-KR" altLang="en-US" sz="1600" b="1" spc="-100"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>
                  <a:outerShdw dist="63500" dir="2700000" algn="tl" rotWithShape="0">
                    <a:prstClr val="black">
                      <a:alpha val="20000"/>
                    </a:prstClr>
                  </a:outerShdw>
                </a:effectLst>
                <a:latin typeface="Century Gothic" panose="020B0502020202020204" pitchFamily="34" charset="0"/>
                <a:ea typeface="맑은 고딕" panose="020B0503020000020004" pitchFamily="50" charset="-127"/>
              </a:rPr>
              <a:t>불리한 처우 행한 사업주의 불법행위책임 인정</a:t>
            </a:r>
          </a:p>
        </p:txBody>
      </p: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90638F9A-53C5-4383-A6E6-BA9087DA23D3}"/>
              </a:ext>
            </a:extLst>
          </p:cNvPr>
          <p:cNvGrpSpPr/>
          <p:nvPr/>
        </p:nvGrpSpPr>
        <p:grpSpPr>
          <a:xfrm>
            <a:off x="392336" y="1843057"/>
            <a:ext cx="888605" cy="325088"/>
            <a:chOff x="1830229" y="1843057"/>
            <a:chExt cx="888605" cy="325088"/>
          </a:xfrm>
        </p:grpSpPr>
        <p:sp>
          <p:nvSpPr>
            <p:cNvPr id="65" name="사각형: 둥근 모서리 64">
              <a:extLst>
                <a:ext uri="{FF2B5EF4-FFF2-40B4-BE49-F238E27FC236}">
                  <a16:creationId xmlns:a16="http://schemas.microsoft.com/office/drawing/2014/main" id="{1E5FC40E-D689-4A1C-9CE3-E3875AD5E64C}"/>
                </a:ext>
              </a:extLst>
            </p:cNvPr>
            <p:cNvSpPr/>
            <p:nvPr/>
          </p:nvSpPr>
          <p:spPr>
            <a:xfrm>
              <a:off x="1830229" y="1843057"/>
              <a:ext cx="888605" cy="325088"/>
            </a:xfrm>
            <a:prstGeom prst="roundRect">
              <a:avLst>
                <a:gd name="adj" fmla="val 50000"/>
              </a:avLst>
            </a:prstGeom>
            <a:solidFill>
              <a:srgbClr val="E2657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6" name="그림 65">
              <a:extLst>
                <a:ext uri="{FF2B5EF4-FFF2-40B4-BE49-F238E27FC236}">
                  <a16:creationId xmlns:a16="http://schemas.microsoft.com/office/drawing/2014/main" id="{297FF132-A82D-42EE-BEB6-E04FDAEF4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56287" y="1888331"/>
              <a:ext cx="439200" cy="2196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34AC5D41-EC7E-48C2-B1BD-025B4B17D841}"/>
              </a:ext>
            </a:extLst>
          </p:cNvPr>
          <p:cNvGrpSpPr/>
          <p:nvPr/>
        </p:nvGrpSpPr>
        <p:grpSpPr>
          <a:xfrm>
            <a:off x="602113" y="2576035"/>
            <a:ext cx="8867397" cy="3572773"/>
            <a:chOff x="612273" y="2576035"/>
            <a:chExt cx="8867397" cy="3572773"/>
          </a:xfrm>
        </p:grpSpPr>
        <p:pic>
          <p:nvPicPr>
            <p:cNvPr id="69" name="그래픽 68">
              <a:extLst>
                <a:ext uri="{FF2B5EF4-FFF2-40B4-BE49-F238E27FC236}">
                  <a16:creationId xmlns:a16="http://schemas.microsoft.com/office/drawing/2014/main" id="{ABF10C62-4476-47BB-B5A9-17E1470FA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12273" y="2642904"/>
              <a:ext cx="138994" cy="138994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EA4438F-BC64-42DC-9159-AB566C6FDCDF}"/>
                </a:ext>
              </a:extLst>
            </p:cNvPr>
            <p:cNvSpPr txBox="1"/>
            <p:nvPr/>
          </p:nvSpPr>
          <p:spPr>
            <a:xfrm>
              <a:off x="813836" y="2576035"/>
              <a:ext cx="8665834" cy="357277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피해근로자에 대한 견책처분</a:t>
              </a:r>
              <a:endParaRPr kumimoji="0" lang="en-US" altLang="ko-KR" sz="1800" b="1" i="0" u="none" strike="noStrike" kern="0" cap="none" spc="-15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그러나 원심판결 이유와 적법하게 채택된 증거에 비추어 살펴보면</a:t>
              </a:r>
              <a:r>
                <a:rPr kumimoji="0" lang="en-US" altLang="ko-KR" sz="1600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600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이 사건 </a:t>
              </a:r>
              <a:r>
                <a:rPr kumimoji="0" lang="ko-KR" altLang="en-US" sz="1600" b="1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견책처분은 직장 내 성희롱과</a:t>
              </a:r>
              <a:endParaRPr kumimoji="0" lang="en-US" altLang="ko-KR" sz="1600" b="1" i="0" u="none" strike="noStrike" kern="0" cap="none" spc="-15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관련성이 있다고 볼 수 있고</a:t>
              </a:r>
              <a:r>
                <a:rPr kumimoji="0" lang="en-US" altLang="ko-KR" sz="1600" b="1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600" b="1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성희롱 피해나 그와 관련된 문제 제기와 무관하거나 정당한 사유에 근거한</a:t>
              </a:r>
              <a:endParaRPr kumimoji="0" lang="en-US" altLang="ko-KR" sz="1600" b="1" i="0" u="none" strike="noStrike" kern="0" cap="none" spc="-15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것이라고 보기 어렵다</a:t>
              </a:r>
              <a:r>
                <a:rPr kumimoji="0" lang="en-US" altLang="ko-KR" sz="1600" b="1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 </a:t>
              </a:r>
              <a:r>
                <a:rPr kumimoji="0" lang="ko-KR" altLang="en-US" sz="1600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그 이유는 다음과 같다</a:t>
              </a:r>
              <a:r>
                <a:rPr kumimoji="0" lang="en-US" altLang="ko-KR" sz="1600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① 원고는 </a:t>
              </a:r>
              <a:r>
                <a:rPr kumimoji="0" lang="en-US" altLang="ko-KR" sz="1400" i="0" u="none" strike="noStrike" kern="0" cap="none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2013. 6. 11. </a:t>
              </a:r>
              <a:r>
                <a:rPr kumimoji="0" lang="ko-KR" altLang="en-US" sz="1400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성희롱 가해자인 소외 </a:t>
              </a:r>
              <a:r>
                <a:rPr kumimoji="0" lang="en-US" altLang="ko-KR" sz="1400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2</a:t>
              </a:r>
              <a:r>
                <a:rPr kumimoji="0" lang="ko-KR" altLang="en-US" sz="1400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와 그 사용자인 피고를 상대로 이 사건 소를 제기한 다음</a:t>
              </a:r>
              <a:r>
                <a:rPr kumimoji="0" lang="en-US" altLang="ko-KR" sz="1400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400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이 사건 직장 내</a:t>
              </a:r>
              <a:endParaRPr kumimoji="0" lang="en-US" altLang="ko-KR" sz="1400" i="0" u="none" strike="noStrike" kern="0" cap="none" spc="-15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209550" marR="0" lvl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성희롱에 관하여 회사 내에 퍼져 있는 소문에 관한 증거를 확보하는 과정에서 소외 </a:t>
              </a:r>
              <a:r>
                <a:rPr kumimoji="0" lang="en-US" altLang="ko-KR" sz="1400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5</a:t>
              </a:r>
              <a:r>
                <a:rPr kumimoji="0" lang="ko-KR" altLang="en-US" sz="1400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에게</a:t>
              </a:r>
              <a:r>
                <a:rPr lang="en-US" altLang="ko-KR" sz="1400" kern="0" spc="-15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sz="1400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이 사건 행위를 하였다</a:t>
              </a:r>
              <a:r>
                <a:rPr kumimoji="0" lang="en-US" altLang="ko-KR" sz="1400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②</a:t>
              </a:r>
              <a:r>
                <a:rPr kumimoji="0" lang="en-US" altLang="ko-KR" sz="1400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</a:t>
              </a:r>
              <a:r>
                <a:rPr kumimoji="0" lang="ko-KR" altLang="en-US" sz="1400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소외 </a:t>
              </a:r>
              <a:r>
                <a:rPr kumimoji="0" lang="en-US" altLang="ko-KR" sz="1400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5</a:t>
              </a:r>
              <a:r>
                <a:rPr kumimoji="0" lang="ko-KR" altLang="en-US" sz="1400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는 스스로 위 진술서를 작성하여 원고에게 </a:t>
              </a:r>
              <a:r>
                <a:rPr kumimoji="0" lang="ko-KR" altLang="en-US" sz="1400" i="0" u="none" strike="noStrike" kern="0" cap="none" spc="-150" normalizeH="0" baseline="0" noProof="0" dirty="0" err="1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건네주었고</a:t>
              </a:r>
              <a:r>
                <a:rPr kumimoji="0" lang="ko-KR" altLang="en-US" sz="1400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그 내용에 별다른 이의가 없었다</a:t>
              </a:r>
              <a:r>
                <a:rPr kumimoji="0" lang="en-US" altLang="ko-KR" sz="1400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kern="0" spc="-15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③</a:t>
              </a:r>
              <a:r>
                <a:rPr kumimoji="0" lang="en-US" altLang="ko-KR" sz="1400" i="0" u="none" strike="noStrike" kern="0" cap="none" spc="-9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</a:t>
              </a:r>
              <a:r>
                <a:rPr kumimoji="0" lang="ko-KR" altLang="en-US" sz="1400" i="0" u="none" strike="noStrike" kern="0" cap="none" spc="-8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경기지방노동위원회는</a:t>
              </a:r>
              <a:r>
                <a:rPr kumimoji="0" lang="ko-KR" altLang="en-US" sz="1400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</a:t>
              </a:r>
              <a:r>
                <a:rPr kumimoji="0" lang="en-US" altLang="ko-KR" sz="1400" i="0" u="none" strike="noStrike" kern="0" cap="none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2013. 12. 4. </a:t>
              </a:r>
              <a:r>
                <a:rPr kumimoji="0" lang="ko-KR" altLang="en-US" sz="1400" i="0" u="none" strike="noStrike" kern="0" cap="none" spc="-8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이 사건 견책처분에 대한 원고의 구제신청을 받아들였다</a:t>
              </a:r>
              <a:r>
                <a:rPr kumimoji="0" lang="en-US" altLang="ko-KR" sz="1400" i="0" u="none" strike="noStrike" kern="0" cap="none" spc="-8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 </a:t>
              </a:r>
              <a:r>
                <a:rPr kumimoji="0" lang="ko-KR" altLang="en-US" sz="1400" i="0" u="none" strike="noStrike" kern="0" cap="none" spc="-8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중앙노동위원회는</a:t>
              </a:r>
              <a:endParaRPr kumimoji="0" lang="en-US" altLang="ko-KR" sz="1400" i="0" u="none" strike="noStrike" kern="0" cap="none" spc="-8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209550" marR="0" lvl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피고의 재심신청을 기각하였다</a:t>
              </a:r>
              <a:r>
                <a:rPr kumimoji="0" lang="en-US" altLang="ko-KR" sz="14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 </a:t>
              </a:r>
              <a:r>
                <a:rPr kumimoji="0" lang="ko-KR" altLang="en-US" sz="1400" i="0" u="none" strike="noStrike" kern="0" cap="none" spc="-11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그 이유로 ‘이 사건 견책처분의 사유로 삼은 </a:t>
              </a:r>
              <a:r>
                <a:rPr kumimoji="0" lang="ko-KR" altLang="en-US" sz="14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행위가 형사소추의 원인이 되는 불법행위</a:t>
              </a:r>
              <a:endParaRPr kumimoji="0" lang="en-US" altLang="ko-KR" sz="1400" i="0" u="none" strike="noStrike" kern="0" cap="none" spc="-12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209550" marR="0" lvl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에 해당하지</a:t>
              </a:r>
              <a:r>
                <a:rPr lang="en-US" altLang="ko-KR" sz="1400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않고</a:t>
              </a:r>
              <a:r>
                <a:rPr kumimoji="0" lang="en-US" altLang="ko-KR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사회통념에 비추어 징계의 필요성이 있는 행위로 볼 수도 없으므로</a:t>
              </a:r>
              <a:r>
                <a:rPr kumimoji="0" lang="en-US" altLang="ko-KR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피고가 이 사건 견책처분을 한</a:t>
              </a:r>
              <a:endParaRPr kumimoji="0" lang="en-US" altLang="ko-KR" sz="1400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209550" marR="0" lvl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것은 정당하지</a:t>
              </a:r>
              <a:r>
                <a:rPr lang="en-US" altLang="ko-KR" sz="1400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않다</a:t>
              </a:r>
              <a:r>
                <a:rPr kumimoji="0" lang="en-US" altLang="ko-KR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.’</a:t>
              </a: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는 점을 들었다</a:t>
              </a:r>
              <a:r>
                <a:rPr kumimoji="0" lang="en-US" altLang="ko-KR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 </a:t>
              </a: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피고도 위</a:t>
              </a:r>
              <a:r>
                <a:rPr lang="en-US" altLang="ko-KR" sz="1400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재심판정을 수용하고 </a:t>
              </a:r>
              <a:r>
                <a:rPr kumimoji="0" lang="en-US" altLang="ko-KR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2014. 3. 27. </a:t>
              </a: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원고에게 이 사건 견책처분을 취소</a:t>
              </a:r>
              <a:endParaRPr kumimoji="0" lang="en-US" altLang="ko-KR" sz="1400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209550" marR="0" lvl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하고 인사기록</a:t>
              </a:r>
              <a:r>
                <a:rPr lang="en-US" altLang="ko-KR" sz="1400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sz="1400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등에서 처분</a:t>
              </a:r>
              <a:r>
                <a:rPr lang="en-US" altLang="ko-KR" sz="1400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sz="1400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내역도 모두 말소할 것이라고 밝혔다</a:t>
              </a:r>
              <a:r>
                <a:rPr kumimoji="0" lang="en-US" altLang="ko-KR" sz="1400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 (</a:t>
              </a:r>
              <a:r>
                <a:rPr kumimoji="0" lang="ko-KR" altLang="en-US" sz="1400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이하 생략</a:t>
              </a:r>
              <a:r>
                <a:rPr kumimoji="0" lang="en-US" altLang="ko-KR" sz="1400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)</a:t>
              </a:r>
              <a:endParaRPr kumimoji="0" lang="en-US" altLang="ko-KR" sz="1600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6134744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>
            <a:extLst>
              <a:ext uri="{FF2B5EF4-FFF2-40B4-BE49-F238E27FC236}">
                <a16:creationId xmlns:a16="http://schemas.microsoft.com/office/drawing/2014/main" id="{C1B1F197-FA43-4AE1-8C48-29B16985CA52}"/>
              </a:ext>
            </a:extLst>
          </p:cNvPr>
          <p:cNvSpPr/>
          <p:nvPr/>
        </p:nvSpPr>
        <p:spPr>
          <a:xfrm>
            <a:off x="349147" y="2229800"/>
            <a:ext cx="9256889" cy="4327785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89000">
                <a:schemeClr val="bg1"/>
              </a:gs>
            </a:gsLst>
            <a:lin ang="135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effectLst>
            <a:outerShdw blurRad="139700" dist="1016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92F238E9-8BF6-4B35-B506-5DFA5D9F93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19" b="66300"/>
          <a:stretch/>
        </p:blipFill>
        <p:spPr>
          <a:xfrm>
            <a:off x="0" y="1475738"/>
            <a:ext cx="9906000" cy="835378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A4D12BB6-86F9-4DDC-B9E9-8C85D9C1BC78}"/>
              </a:ext>
            </a:extLst>
          </p:cNvPr>
          <p:cNvGrpSpPr/>
          <p:nvPr/>
        </p:nvGrpSpPr>
        <p:grpSpPr>
          <a:xfrm>
            <a:off x="385924" y="1843057"/>
            <a:ext cx="9134152" cy="325088"/>
            <a:chOff x="392336" y="1843057"/>
            <a:chExt cx="9134152" cy="32508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A954750-D955-47FE-8506-645ECF4C23B9}"/>
                </a:ext>
              </a:extLst>
            </p:cNvPr>
            <p:cNvSpPr txBox="1"/>
            <p:nvPr/>
          </p:nvSpPr>
          <p:spPr>
            <a:xfrm>
              <a:off x="1415293" y="1882491"/>
              <a:ext cx="8111195" cy="246221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lvl="0">
                <a:defRPr/>
              </a:pPr>
              <a:r>
                <a:rPr lang="ko-KR" altLang="en-US" sz="1600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대법원 </a:t>
              </a:r>
              <a:r>
                <a:rPr lang="en-US" altLang="ko-KR" sz="1600" b="1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2017. 12. 22. </a:t>
              </a:r>
              <a:r>
                <a:rPr lang="ko-KR" altLang="en-US" sz="1600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선고 </a:t>
              </a:r>
              <a:r>
                <a:rPr lang="en-US" altLang="ko-KR" sz="1600" b="1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2016</a:t>
              </a:r>
              <a:r>
                <a:rPr lang="ko-KR" altLang="en-US" sz="1600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다</a:t>
              </a:r>
              <a:r>
                <a:rPr lang="en-US" altLang="ko-KR" sz="1600" b="1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202947</a:t>
              </a:r>
              <a:r>
                <a:rPr lang="en-US" altLang="ko-KR" sz="1600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 </a:t>
              </a:r>
              <a:r>
                <a:rPr lang="ko-KR" altLang="en-US" sz="1600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판결 </a:t>
              </a:r>
              <a:r>
                <a:rPr lang="en-US" altLang="ko-KR" sz="1600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_</a:t>
              </a:r>
              <a:r>
                <a:rPr lang="ko-KR" altLang="en-US" sz="1600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불리한 처우 행한 사업주의 불법행위책임 인정</a:t>
              </a:r>
            </a:p>
          </p:txBody>
        </p: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384DE89E-C55C-447C-96D7-9F3F40CF2A04}"/>
                </a:ext>
              </a:extLst>
            </p:cNvPr>
            <p:cNvGrpSpPr/>
            <p:nvPr/>
          </p:nvGrpSpPr>
          <p:grpSpPr>
            <a:xfrm>
              <a:off x="392336" y="1843057"/>
              <a:ext cx="888605" cy="325088"/>
              <a:chOff x="1830229" y="1843057"/>
              <a:chExt cx="888605" cy="325088"/>
            </a:xfrm>
          </p:grpSpPr>
          <p:sp>
            <p:nvSpPr>
              <p:cNvPr id="29" name="사각형: 둥근 모서리 28">
                <a:extLst>
                  <a:ext uri="{FF2B5EF4-FFF2-40B4-BE49-F238E27FC236}">
                    <a16:creationId xmlns:a16="http://schemas.microsoft.com/office/drawing/2014/main" id="{A7FA111D-9C06-435A-A537-ECBEFA96A3DF}"/>
                  </a:ext>
                </a:extLst>
              </p:cNvPr>
              <p:cNvSpPr/>
              <p:nvPr/>
            </p:nvSpPr>
            <p:spPr>
              <a:xfrm>
                <a:off x="1830229" y="1843057"/>
                <a:ext cx="888605" cy="325088"/>
              </a:xfrm>
              <a:prstGeom prst="roundRect">
                <a:avLst>
                  <a:gd name="adj" fmla="val 50000"/>
                </a:avLst>
              </a:prstGeom>
              <a:solidFill>
                <a:srgbClr val="E26578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31" name="그림 30">
                <a:extLst>
                  <a:ext uri="{FF2B5EF4-FFF2-40B4-BE49-F238E27FC236}">
                    <a16:creationId xmlns:a16="http://schemas.microsoft.com/office/drawing/2014/main" id="{AE9B85C3-C362-42CB-BFF1-979F701128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56287" y="1888331"/>
                <a:ext cx="439200" cy="2196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6BC58988-571A-40DD-A552-79F2CB0E73A5}"/>
              </a:ext>
            </a:extLst>
          </p:cNvPr>
          <p:cNvGrpSpPr/>
          <p:nvPr/>
        </p:nvGrpSpPr>
        <p:grpSpPr>
          <a:xfrm>
            <a:off x="602113" y="2576035"/>
            <a:ext cx="8862588" cy="2021066"/>
            <a:chOff x="612273" y="2576035"/>
            <a:chExt cx="8862588" cy="2021066"/>
          </a:xfrm>
        </p:grpSpPr>
        <p:pic>
          <p:nvPicPr>
            <p:cNvPr id="33" name="그래픽 32">
              <a:extLst>
                <a:ext uri="{FF2B5EF4-FFF2-40B4-BE49-F238E27FC236}">
                  <a16:creationId xmlns:a16="http://schemas.microsoft.com/office/drawing/2014/main" id="{DC6E6920-7F17-4FC3-AAAE-B3621EB5C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612273" y="2642904"/>
              <a:ext cx="138994" cy="13899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733ED55-43C0-4AB5-96E6-FE84EE53972B}"/>
                </a:ext>
              </a:extLst>
            </p:cNvPr>
            <p:cNvSpPr txBox="1"/>
            <p:nvPr/>
          </p:nvSpPr>
          <p:spPr>
            <a:xfrm>
              <a:off x="813836" y="2576035"/>
              <a:ext cx="8661025" cy="2021066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피해근로자에 대한 직무정지 및 대기발령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대기발령을 포함한 인사명령은 원칙적으로 인사권자의 고유권한으로서 업무상 필요한 범위에서 상당한</a:t>
              </a:r>
              <a:endParaRPr kumimoji="0" lang="en-US" altLang="ko-KR" sz="1600" i="0" u="none" strike="noStrike" kern="0" cap="none" spc="-12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재량이 인정된다</a:t>
              </a:r>
              <a:r>
                <a:rPr kumimoji="0" lang="en-US" altLang="ko-KR" sz="1600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(</a:t>
              </a:r>
              <a:r>
                <a:rPr kumimoji="0" lang="ko-KR" altLang="en-US" sz="1600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대법원 </a:t>
              </a:r>
              <a:r>
                <a:rPr kumimoji="0" lang="en-US" altLang="ko-KR" sz="1600" i="0" u="none" strike="noStrike" kern="0" cap="none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2002. 12. 26. </a:t>
              </a:r>
              <a:r>
                <a:rPr kumimoji="0" lang="ko-KR" altLang="en-US" sz="1600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선고 </a:t>
              </a:r>
              <a:r>
                <a:rPr kumimoji="0" lang="en-US" altLang="ko-KR" sz="1600" i="0" u="none" strike="noStrike" kern="0" cap="none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2000</a:t>
              </a:r>
              <a:r>
                <a:rPr kumimoji="0" lang="ko-KR" altLang="en-US" sz="1600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두</a:t>
              </a:r>
              <a:r>
                <a:rPr kumimoji="0" lang="en-US" altLang="ko-KR" sz="1600" i="0" u="none" strike="noStrike" kern="0" cap="none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801</a:t>
              </a:r>
              <a:r>
                <a:rPr kumimoji="0" lang="en-US" altLang="ko-KR" sz="1600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1 </a:t>
              </a:r>
              <a:r>
                <a:rPr kumimoji="0" lang="ko-KR" altLang="en-US" sz="1600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판결 등 참조</a:t>
              </a:r>
              <a:r>
                <a:rPr kumimoji="0" lang="en-US" altLang="ko-KR" sz="1600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). </a:t>
              </a:r>
              <a:r>
                <a:rPr kumimoji="0" lang="ko-KR" altLang="en-US" sz="1600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그러나 원심판결</a:t>
              </a:r>
              <a:r>
                <a:rPr lang="en-US" altLang="ko-KR" sz="1600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sz="1600" i="0" u="none" strike="noStrike" kern="0" cap="none" spc="-12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이유와</a:t>
              </a:r>
              <a:r>
                <a:rPr lang="en-US" altLang="ko-KR" sz="1600" kern="0" spc="-12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sz="1600" i="0" u="none" strike="noStrike" kern="0" cap="none" spc="-12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적법</a:t>
              </a:r>
              <a:endParaRPr kumimoji="0" lang="en-US" altLang="ko-KR" sz="1600" i="0" u="none" strike="noStrike" kern="0" cap="none" spc="-12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하게</a:t>
              </a:r>
              <a:r>
                <a:rPr lang="en-US" altLang="ko-KR" sz="1600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sz="1600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채택된 증거에 따라 알 수 있는 다음과 같은 사실 등에 비추어 보면</a:t>
              </a:r>
              <a:r>
                <a:rPr kumimoji="0" lang="en-US" altLang="ko-KR" sz="1600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6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이 사건 쟁점 혐의는</a:t>
              </a:r>
              <a:r>
                <a:rPr lang="en-US" altLang="ko-KR" sz="1600" b="1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sz="16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그</a:t>
              </a:r>
              <a:r>
                <a:rPr lang="en-US" altLang="ko-KR" sz="1600" b="1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sz="16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근거가</a:t>
              </a:r>
              <a:endParaRPr kumimoji="0" lang="en-US" altLang="ko-KR" sz="16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없어</a:t>
              </a:r>
              <a:r>
                <a:rPr lang="en-US" altLang="ko-KR" sz="1600" b="1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sz="16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피고가 원고에게 한 이 사건 대기발령 등이 정당한 인사재량권의 범위 내에서</a:t>
              </a:r>
              <a:r>
                <a:rPr lang="en-US" altLang="ko-KR" sz="1600" b="1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sz="16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이루어진</a:t>
              </a:r>
              <a:r>
                <a:rPr lang="en-US" altLang="ko-KR" sz="1600" b="1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sz="16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것으로 볼</a:t>
              </a:r>
              <a:endParaRPr kumimoji="0" lang="en-US" altLang="ko-KR" sz="16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수 없고</a:t>
              </a:r>
              <a:r>
                <a:rPr kumimoji="0" lang="en-US" altLang="ko-KR" sz="16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6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남녀고용평등법 제</a:t>
              </a:r>
              <a:r>
                <a:rPr kumimoji="0" lang="en-US" altLang="ko-KR" sz="16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14</a:t>
              </a:r>
              <a:r>
                <a:rPr kumimoji="0" lang="ko-KR" altLang="en-US" sz="16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조 제</a:t>
              </a:r>
              <a:r>
                <a:rPr kumimoji="0" lang="en-US" altLang="ko-KR" sz="16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2</a:t>
              </a:r>
              <a:r>
                <a:rPr kumimoji="0" lang="ko-KR" altLang="en-US" sz="16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항의 불리한 조치에 해당한다고 볼 여지가</a:t>
              </a:r>
              <a:r>
                <a:rPr lang="en-US" altLang="ko-KR" sz="1600" b="1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sz="16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있다</a:t>
              </a:r>
              <a:r>
                <a:rPr kumimoji="0" lang="en-US" altLang="ko-KR" sz="16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</p:txBody>
        </p:sp>
      </p:grp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Ⅲ.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직장 내 성희롱의</a:t>
            </a:r>
            <a:r>
              <a:rPr lang="en-US" altLang="ko-KR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판단 및 유형별 사례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직장 내 성희롱 예방교육</a:t>
            </a: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E59DF4A7-858A-463D-8D24-AB8CB00CF1C1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A43FFF28-D13B-465A-8CAF-E6FFD0FBB741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25" name="그래픽 24">
              <a:extLst>
                <a:ext uri="{FF2B5EF4-FFF2-40B4-BE49-F238E27FC236}">
                  <a16:creationId xmlns:a16="http://schemas.microsoft.com/office/drawing/2014/main" id="{48C8EB4C-A38E-47B4-97F2-5E98F7333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585D620-BA04-4041-BA75-ED3D4EC49945}"/>
                </a:ext>
              </a:extLst>
            </p:cNvPr>
            <p:cNvSpPr txBox="1"/>
            <p:nvPr/>
          </p:nvSpPr>
          <p:spPr>
            <a:xfrm>
              <a:off x="1218333" y="1331455"/>
              <a:ext cx="7595028" cy="2769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 쟁점 유형별 사례 </a:t>
              </a:r>
              <a:r>
                <a:rPr lang="en-US" altLang="ko-KR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_</a:t>
              </a:r>
              <a:r>
                <a:rPr lang="ko-KR" altLang="en-US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③ 피해 근로자등에 대한 불리한 처우 해당 여부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2B07997-6C93-4231-9A4B-6426A9B0212F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2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8210284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>
            <a:extLst>
              <a:ext uri="{FF2B5EF4-FFF2-40B4-BE49-F238E27FC236}">
                <a16:creationId xmlns:a16="http://schemas.microsoft.com/office/drawing/2014/main" id="{965CBF32-F4A8-4221-8BB2-5D4AF1D77AE4}"/>
              </a:ext>
            </a:extLst>
          </p:cNvPr>
          <p:cNvSpPr/>
          <p:nvPr/>
        </p:nvSpPr>
        <p:spPr>
          <a:xfrm>
            <a:off x="349147" y="2229800"/>
            <a:ext cx="9256889" cy="4327785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89000">
                <a:schemeClr val="bg1"/>
              </a:gs>
            </a:gsLst>
            <a:lin ang="135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effectLst>
            <a:outerShdw blurRad="139700" dist="1016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C9219C44-8976-4D06-B7C1-0DED738660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19" b="66300"/>
          <a:stretch/>
        </p:blipFill>
        <p:spPr>
          <a:xfrm>
            <a:off x="0" y="1475738"/>
            <a:ext cx="9906000" cy="835378"/>
          </a:xfrm>
          <a:prstGeom prst="rect">
            <a:avLst/>
          </a:prstGeom>
        </p:spPr>
      </p:pic>
      <p:grpSp>
        <p:nvGrpSpPr>
          <p:cNvPr id="20" name="그룹 19">
            <a:extLst>
              <a:ext uri="{FF2B5EF4-FFF2-40B4-BE49-F238E27FC236}">
                <a16:creationId xmlns:a16="http://schemas.microsoft.com/office/drawing/2014/main" id="{C34D897F-5029-4FD0-93BB-90695FD69606}"/>
              </a:ext>
            </a:extLst>
          </p:cNvPr>
          <p:cNvGrpSpPr/>
          <p:nvPr/>
        </p:nvGrpSpPr>
        <p:grpSpPr>
          <a:xfrm>
            <a:off x="385924" y="1843057"/>
            <a:ext cx="9134152" cy="325088"/>
            <a:chOff x="392336" y="1843057"/>
            <a:chExt cx="9134152" cy="32508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34A9C81-0CCB-466D-83E2-7D07EE18A088}"/>
                </a:ext>
              </a:extLst>
            </p:cNvPr>
            <p:cNvSpPr txBox="1"/>
            <p:nvPr/>
          </p:nvSpPr>
          <p:spPr>
            <a:xfrm>
              <a:off x="1415293" y="1882491"/>
              <a:ext cx="8111195" cy="246221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lvl="0">
                <a:defRPr/>
              </a:pPr>
              <a:r>
                <a:rPr lang="ko-KR" altLang="en-US" sz="1600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대법원 </a:t>
              </a:r>
              <a:r>
                <a:rPr lang="en-US" altLang="ko-KR" sz="1600" b="1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2017. 12. 22. </a:t>
              </a:r>
              <a:r>
                <a:rPr lang="ko-KR" altLang="en-US" sz="1600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선고 </a:t>
              </a:r>
              <a:r>
                <a:rPr lang="en-US" altLang="ko-KR" sz="1600" b="1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2016</a:t>
              </a:r>
              <a:r>
                <a:rPr lang="ko-KR" altLang="en-US" sz="1600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다</a:t>
              </a:r>
              <a:r>
                <a:rPr lang="en-US" altLang="ko-KR" sz="1600" b="1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202947</a:t>
              </a:r>
              <a:r>
                <a:rPr lang="en-US" altLang="ko-KR" sz="1600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 </a:t>
              </a:r>
              <a:r>
                <a:rPr lang="ko-KR" altLang="en-US" sz="1600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판결 </a:t>
              </a:r>
              <a:r>
                <a:rPr lang="en-US" altLang="ko-KR" sz="1600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_</a:t>
              </a:r>
              <a:r>
                <a:rPr lang="ko-KR" altLang="en-US" sz="1600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불리한 처우 행한 사업주의 불법행위책임 인정</a:t>
              </a:r>
            </a:p>
          </p:txBody>
        </p: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80D2CF71-497D-425B-8313-BD2471BFDA9A}"/>
                </a:ext>
              </a:extLst>
            </p:cNvPr>
            <p:cNvGrpSpPr/>
            <p:nvPr/>
          </p:nvGrpSpPr>
          <p:grpSpPr>
            <a:xfrm>
              <a:off x="392336" y="1843057"/>
              <a:ext cx="888605" cy="325088"/>
              <a:chOff x="1830229" y="1843057"/>
              <a:chExt cx="888605" cy="325088"/>
            </a:xfrm>
          </p:grpSpPr>
          <p:sp>
            <p:nvSpPr>
              <p:cNvPr id="31" name="사각형: 둥근 모서리 30">
                <a:extLst>
                  <a:ext uri="{FF2B5EF4-FFF2-40B4-BE49-F238E27FC236}">
                    <a16:creationId xmlns:a16="http://schemas.microsoft.com/office/drawing/2014/main" id="{EBB8D8C4-0331-4009-84F4-E510E80C5F2B}"/>
                  </a:ext>
                </a:extLst>
              </p:cNvPr>
              <p:cNvSpPr/>
              <p:nvPr/>
            </p:nvSpPr>
            <p:spPr>
              <a:xfrm>
                <a:off x="1830229" y="1843057"/>
                <a:ext cx="888605" cy="325088"/>
              </a:xfrm>
              <a:prstGeom prst="roundRect">
                <a:avLst>
                  <a:gd name="adj" fmla="val 50000"/>
                </a:avLst>
              </a:prstGeom>
              <a:solidFill>
                <a:srgbClr val="E26578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32" name="그림 31">
                <a:extLst>
                  <a:ext uri="{FF2B5EF4-FFF2-40B4-BE49-F238E27FC236}">
                    <a16:creationId xmlns:a16="http://schemas.microsoft.com/office/drawing/2014/main" id="{E9B7AE60-0533-436C-B632-1ECAA96F2C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56287" y="1888331"/>
                <a:ext cx="439200" cy="2196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EB6CB5BE-30F4-450C-89C1-A0A785566C89}"/>
              </a:ext>
            </a:extLst>
          </p:cNvPr>
          <p:cNvGrpSpPr/>
          <p:nvPr/>
        </p:nvGrpSpPr>
        <p:grpSpPr>
          <a:xfrm>
            <a:off x="602113" y="2576035"/>
            <a:ext cx="8841749" cy="3854901"/>
            <a:chOff x="612273" y="2576035"/>
            <a:chExt cx="8841749" cy="3854901"/>
          </a:xfrm>
        </p:grpSpPr>
        <p:pic>
          <p:nvPicPr>
            <p:cNvPr id="34" name="그래픽 33">
              <a:extLst>
                <a:ext uri="{FF2B5EF4-FFF2-40B4-BE49-F238E27FC236}">
                  <a16:creationId xmlns:a16="http://schemas.microsoft.com/office/drawing/2014/main" id="{B4577404-4A18-4778-955F-2808D35AA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612273" y="2642904"/>
              <a:ext cx="138994" cy="13899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908DEB5-4341-42B9-8742-DB57216D9964}"/>
                </a:ext>
              </a:extLst>
            </p:cNvPr>
            <p:cNvSpPr txBox="1"/>
            <p:nvPr/>
          </p:nvSpPr>
          <p:spPr>
            <a:xfrm>
              <a:off x="813836" y="2576035"/>
              <a:ext cx="8640186" cy="3854901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동료근로자에 대한 정직처분</a:t>
              </a:r>
              <a:endParaRPr kumimoji="0" lang="en-US" altLang="ko-KR" sz="1800" b="1" i="0" u="none" strike="noStrike" kern="0" cap="none" spc="-100" normalizeH="0" baseline="0" noProof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b="1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사업주가 피해근로자 등을 가까이에서 도와준 동료 근로자에게 불리한 조치를 한 경우에 그 조치의</a:t>
              </a:r>
              <a:r>
                <a:rPr lang="en-US" altLang="ko-KR" sz="1500" b="1" kern="0" spc="-10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sz="1500" b="1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내용이</a:t>
              </a:r>
              <a:endParaRPr kumimoji="0" lang="en-US" altLang="ko-KR" sz="1500" b="1" i="0" u="none" strike="noStrike" kern="0" cap="none" spc="-100" normalizeH="0" baseline="0" noProof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b="1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부당하고 그로 말미암아 피해근로자 등에게 정신적 고통을 입혔다면</a:t>
              </a:r>
              <a:r>
                <a:rPr kumimoji="0" lang="en-US" altLang="ko-KR" sz="1500" b="1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500" b="1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피해근로자 등은 불리한</a:t>
              </a:r>
              <a:r>
                <a:rPr lang="en-US" altLang="ko-KR" sz="1500" b="1" kern="0" spc="-10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sz="1500" b="1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조치의 직접</a:t>
              </a:r>
              <a:endParaRPr kumimoji="0" lang="en-US" altLang="ko-KR" sz="1500" b="1" i="0" u="none" strike="noStrike" kern="0" cap="none" spc="-100" normalizeH="0" baseline="0" noProof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b="1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상대방이 아니더라도 사업주에게 민법 제</a:t>
              </a:r>
              <a:r>
                <a:rPr kumimoji="0" lang="en-US" altLang="ko-KR" sz="1500" b="1" i="0" u="none" strike="noStrike" kern="0" cap="none" normalizeH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750</a:t>
              </a:r>
              <a:r>
                <a:rPr kumimoji="0" lang="ko-KR" altLang="en-US" sz="1500" b="1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조에 따라 불법행위책임을 물을 수 있다</a:t>
              </a:r>
              <a:r>
                <a:rPr kumimoji="0" lang="en-US" altLang="ko-KR" sz="1500" b="1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 </a:t>
              </a:r>
              <a:r>
                <a:rPr kumimoji="0" lang="en-US" altLang="ko-KR" sz="1500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(</a:t>
              </a:r>
              <a:r>
                <a:rPr kumimoji="0" lang="ko-KR" altLang="en-US" sz="1500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중략</a:t>
              </a:r>
              <a:r>
                <a:rPr kumimoji="0" lang="en-US" altLang="ko-KR" sz="1500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) (2) </a:t>
              </a:r>
              <a:r>
                <a:rPr kumimoji="0" lang="ko-KR" altLang="en-US" sz="1500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피해근로자</a:t>
              </a:r>
              <a:endParaRPr kumimoji="0" lang="en-US" altLang="ko-KR" sz="1500" i="0" u="none" strike="noStrike" kern="0" cap="none" spc="-100" normalizeH="0" baseline="0" noProof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등이 구제절차나 권리행사와 관련하여 동료 근로자의 조언 등 도움을 받는 경우에</a:t>
              </a:r>
              <a:r>
                <a:rPr lang="en-US" altLang="ko-KR" sz="1500" kern="0" spc="-10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sz="1500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사업주가 도움을 주는</a:t>
              </a:r>
              <a:endParaRPr kumimoji="0" lang="en-US" altLang="ko-KR" sz="1500" i="0" u="none" strike="noStrike" kern="0" cap="none" spc="-100" normalizeH="0" baseline="0" noProof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근로자에게 적극적으로 차별적인 대우를 하거나 부당한 징계처분 등을 한다면</a:t>
              </a:r>
              <a:r>
                <a:rPr kumimoji="0" lang="en-US" altLang="ko-KR" sz="1500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500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피해근로자 등도 인격적 이익을</a:t>
              </a:r>
              <a:endParaRPr kumimoji="0" lang="en-US" altLang="ko-KR" sz="1500" i="0" u="none" strike="noStrike" kern="0" cap="none" spc="-100" normalizeH="0" baseline="0" noProof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침해받거나 정신적 고통을 받았을 가능성이 크다</a:t>
              </a:r>
              <a:r>
                <a:rPr kumimoji="0" lang="en-US" altLang="ko-KR" sz="1500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 </a:t>
              </a:r>
              <a:r>
                <a:rPr kumimoji="0" lang="ko-KR" altLang="en-US" sz="1500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우리 사회에서 직장</a:t>
              </a:r>
              <a:r>
                <a:rPr lang="en-US" altLang="ko-KR" sz="1500" kern="0" spc="-10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sz="1500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내 성희롱의 특수성에 비추어 피해근로자</a:t>
              </a:r>
              <a:endParaRPr kumimoji="0" lang="en-US" altLang="ko-KR" sz="1500" i="0" u="none" strike="noStrike" kern="0" cap="none" spc="-100" normalizeH="0" baseline="0" noProof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등과 그에게 도움을 준 동료 근로자는 깊은 정서적 유대감을</a:t>
              </a:r>
              <a:r>
                <a:rPr lang="en-US" altLang="ko-KR" sz="1500" kern="0" spc="-10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sz="1500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갖는 밀접한 관계에 있을 수 있다</a:t>
              </a:r>
              <a:r>
                <a:rPr kumimoji="0" lang="en-US" altLang="ko-KR" sz="1500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 </a:t>
              </a:r>
              <a:r>
                <a:rPr kumimoji="0" lang="ko-KR" altLang="en-US" sz="1500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피해근로자 등은</a:t>
              </a:r>
              <a:endParaRPr kumimoji="0" lang="en-US" altLang="ko-KR" sz="1500" i="0" u="none" strike="noStrike" kern="0" cap="none" spc="-100" normalizeH="0" baseline="0" noProof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동료 근로자가 자기 때문에 불리한 조치를</a:t>
              </a:r>
              <a:r>
                <a:rPr lang="en-US" altLang="ko-KR" sz="1500" kern="0" spc="-10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sz="1500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당하였다고 생각할 수 있고</a:t>
              </a:r>
              <a:r>
                <a:rPr kumimoji="0" lang="en-US" altLang="ko-KR" sz="1500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500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그 밖의 다른 근로자들도 그와 비슷한</a:t>
              </a:r>
              <a:endParaRPr kumimoji="0" lang="en-US" altLang="ko-KR" sz="1500" i="0" u="none" strike="noStrike" kern="0" cap="none" spc="-100" normalizeH="0" baseline="0" noProof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생각을 하게 되어 피해근로자 등에게</a:t>
              </a:r>
              <a:r>
                <a:rPr lang="en-US" altLang="ko-KR" sz="1500" kern="0" spc="-10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sz="1500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도움을 주거나 그와 우호적인 관계를 맺는 것을 피할 수 있다</a:t>
              </a:r>
              <a:r>
                <a:rPr kumimoji="0" lang="en-US" altLang="ko-KR" sz="1500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 </a:t>
              </a:r>
              <a:r>
                <a:rPr kumimoji="0" lang="ko-KR" altLang="en-US" sz="1500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이러한</a:t>
              </a:r>
              <a:endParaRPr kumimoji="0" lang="en-US" altLang="ko-KR" sz="1500" i="0" u="none" strike="noStrike" kern="0" cap="none" spc="-100" normalizeH="0" baseline="0" noProof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상태가 심화되면 피해근로자 등은</a:t>
              </a:r>
              <a:r>
                <a:rPr lang="en-US" altLang="ko-KR" sz="1500" kern="0" spc="-10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sz="1500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직장 동료와의 관계가 단절되어 직장 내에서 사실상 고립되는 상황에 처할 수</a:t>
              </a:r>
              <a:endParaRPr kumimoji="0" lang="en-US" altLang="ko-KR" sz="1500" i="0" u="none" strike="noStrike" kern="0" cap="none" spc="-100" normalizeH="0" baseline="0" noProof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있다</a:t>
              </a:r>
              <a:r>
                <a:rPr kumimoji="0" lang="en-US" altLang="ko-KR" sz="1500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 </a:t>
              </a:r>
              <a:r>
                <a:rPr kumimoji="0" lang="ko-KR" altLang="en-US" sz="1500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피해근로자 등은</a:t>
              </a:r>
              <a:r>
                <a:rPr lang="en-US" altLang="ko-KR" sz="1500" kern="0" spc="-10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sz="1500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동료 근로자에 대한 사업주의 불리한 조치를 보고 구제절차 이용을 포기하거나</a:t>
              </a:r>
              <a:endParaRPr kumimoji="0" lang="en-US" altLang="ko-KR" sz="1500" i="0" u="none" strike="noStrike" kern="0" cap="none" spc="-100" normalizeH="0" baseline="0" noProof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단념하라는 압박으로</a:t>
              </a:r>
              <a:r>
                <a:rPr lang="en-US" altLang="ko-KR" sz="1500" kern="0" spc="-10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sz="1500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느껴 성희롱 피해에 대해 이의하거나 구제절차를 밟는 것을 주저할 수 있다</a:t>
              </a:r>
              <a:r>
                <a:rPr kumimoji="0" lang="en-US" altLang="ko-KR" sz="1500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 </a:t>
              </a:r>
            </a:p>
          </p:txBody>
        </p:sp>
      </p:grp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Ⅲ.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직장 내 성희롱의</a:t>
            </a:r>
            <a:r>
              <a:rPr lang="en-US" altLang="ko-KR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판단 및 유형별 사례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직장 내 성희롱 예방교육</a:t>
            </a: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D1716667-8030-4357-A65B-79FAD6D143ED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0FAFCC8D-09FC-4EBA-94D8-895457737A69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25" name="그래픽 24">
              <a:extLst>
                <a:ext uri="{FF2B5EF4-FFF2-40B4-BE49-F238E27FC236}">
                  <a16:creationId xmlns:a16="http://schemas.microsoft.com/office/drawing/2014/main" id="{34FE541D-C50F-43A8-ADED-594BF35DA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419A4E1-8D69-489B-B48C-A1266AFA3232}"/>
                </a:ext>
              </a:extLst>
            </p:cNvPr>
            <p:cNvSpPr txBox="1"/>
            <p:nvPr/>
          </p:nvSpPr>
          <p:spPr>
            <a:xfrm>
              <a:off x="1218333" y="1331455"/>
              <a:ext cx="7595028" cy="2769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 쟁점 유형별 사례 </a:t>
              </a:r>
              <a:r>
                <a:rPr lang="en-US" altLang="ko-KR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_</a:t>
              </a:r>
              <a:r>
                <a:rPr lang="ko-KR" altLang="en-US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③ 피해 근로자등에 대한 불리한 처우 해당 여부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525A751-086E-4615-9824-E4EDC463DCC4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2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94731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278" y="607258"/>
            <a:ext cx="7116372" cy="332399"/>
          </a:xfrm>
        </p:spPr>
        <p:txBody>
          <a:bodyPr/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Ⅰ</a:t>
            </a: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성인지 감수성과 직장 내 성희롱의 예방 필요성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78" y="380897"/>
            <a:ext cx="7116372" cy="138499"/>
          </a:xfrm>
        </p:spPr>
        <p:txBody>
          <a:bodyPr/>
          <a:lstStyle/>
          <a:p>
            <a:r>
              <a:rPr lang="ko-KR" altLang="en-US" dirty="0"/>
              <a:t>직장 내 성희롱 예방교육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77765820-5E52-478C-8FCC-CA58489E6BC6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D8F1EB9F-EAEA-424D-A76F-061659147F99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24" name="그래픽 23">
              <a:extLst>
                <a:ext uri="{FF2B5EF4-FFF2-40B4-BE49-F238E27FC236}">
                  <a16:creationId xmlns:a16="http://schemas.microsoft.com/office/drawing/2014/main" id="{82590DD8-CCE0-482A-B2C9-D4D5A61C3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6803A51-176C-4039-AC87-24F192DD5764}"/>
                </a:ext>
              </a:extLst>
            </p:cNvPr>
            <p:cNvSpPr txBox="1"/>
            <p:nvPr/>
          </p:nvSpPr>
          <p:spPr>
            <a:xfrm>
              <a:off x="1218333" y="1321064"/>
              <a:ext cx="3545842" cy="30777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lvl="0">
                <a:defRPr/>
              </a:pPr>
              <a:r>
                <a: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노동인권과 성인지 감수성의 이해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8069A9D-3074-4A0A-A637-90495187301B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1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735BF046-0EEA-475D-B146-05FFA2012987}"/>
              </a:ext>
            </a:extLst>
          </p:cNvPr>
          <p:cNvGrpSpPr/>
          <p:nvPr/>
        </p:nvGrpSpPr>
        <p:grpSpPr>
          <a:xfrm>
            <a:off x="503948" y="1978748"/>
            <a:ext cx="9224844" cy="4107250"/>
            <a:chOff x="626608" y="1978748"/>
            <a:chExt cx="9224844" cy="4107250"/>
          </a:xfrm>
        </p:grpSpPr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299D044D-5F21-4F2A-96A5-1256013E6222}"/>
                </a:ext>
              </a:extLst>
            </p:cNvPr>
            <p:cNvGrpSpPr/>
            <p:nvPr/>
          </p:nvGrpSpPr>
          <p:grpSpPr>
            <a:xfrm>
              <a:off x="897493" y="2722519"/>
              <a:ext cx="7860711" cy="1000274"/>
              <a:chOff x="639939" y="2642051"/>
              <a:chExt cx="7860711" cy="1000274"/>
            </a:xfrm>
          </p:grpSpPr>
          <p:pic>
            <p:nvPicPr>
              <p:cNvPr id="37" name="그래픽 36">
                <a:extLst>
                  <a:ext uri="{FF2B5EF4-FFF2-40B4-BE49-F238E27FC236}">
                    <a16:creationId xmlns:a16="http://schemas.microsoft.com/office/drawing/2014/main" id="{F58329D7-ADC8-432D-9F63-D8EA67A734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639939" y="2694516"/>
                <a:ext cx="138994" cy="138994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59D406D-8D0A-49D1-BF65-F3901B987405}"/>
                  </a:ext>
                </a:extLst>
              </p:cNvPr>
              <p:cNvSpPr txBox="1"/>
              <p:nvPr/>
            </p:nvSpPr>
            <p:spPr>
              <a:xfrm>
                <a:off x="841502" y="2642051"/>
                <a:ext cx="7659148" cy="1000274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ts val="300"/>
                  </a:spcBef>
                </a:pPr>
                <a:r>
                  <a:rPr lang="ko-KR" altLang="en-US" sz="2000" b="1" kern="0" spc="-1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  <a:ea typeface="+mj-ea"/>
                  </a:rPr>
                  <a:t>노동인권</a:t>
                </a:r>
                <a:r>
                  <a:rPr lang="en-US" altLang="ko-KR" sz="2000" kern="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  <a:ea typeface="+mj-ea"/>
                  </a:rPr>
                  <a:t>(human rights related to work or labor)</a:t>
                </a:r>
                <a:r>
                  <a:rPr lang="ko-KR" altLang="en-US" sz="2000" b="1" kern="0" spc="-1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  <a:ea typeface="+mj-ea"/>
                  </a:rPr>
                  <a:t>개념은 </a:t>
                </a:r>
                <a:endParaRPr lang="en-US" altLang="ko-KR" sz="2000" b="1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endParaRPr>
              </a:p>
              <a:p>
                <a:pPr algn="dist">
                  <a:spcBef>
                    <a:spcPts val="300"/>
                  </a:spcBef>
                </a:pPr>
                <a:r>
                  <a:rPr lang="ko-KR" altLang="en-US" sz="2000" b="1" kern="0" spc="-1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  <a:ea typeface="+mj-ea"/>
                  </a:rPr>
                  <a:t>인권</a:t>
                </a:r>
                <a:r>
                  <a:rPr lang="en-US" altLang="ko-KR" sz="2000" kern="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  <a:ea typeface="+mj-ea"/>
                  </a:rPr>
                  <a:t>(human rights)</a:t>
                </a:r>
                <a:r>
                  <a:rPr lang="ko-KR" altLang="en-US" sz="2000" b="1" kern="0" spc="-1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  <a:ea typeface="+mj-ea"/>
                  </a:rPr>
                  <a:t>중에서 노동과 관련한 영역으로 제한하여 </a:t>
                </a:r>
                <a:endParaRPr lang="en-US" altLang="ko-KR" sz="2000" b="1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endParaRPr>
              </a:p>
              <a:p>
                <a:pPr algn="dist">
                  <a:spcBef>
                    <a:spcPts val="300"/>
                  </a:spcBef>
                </a:pPr>
                <a:r>
                  <a:rPr lang="ko-KR" altLang="en-US" sz="2000" b="1" kern="0" spc="-100" dirty="0" err="1">
                    <a:gradFill>
                      <a:gsLst>
                        <a:gs pos="100000">
                          <a:srgbClr val="FF0000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  <a:ea typeface="+mj-ea"/>
                  </a:rPr>
                  <a:t>일ㆍ노동과</a:t>
                </a:r>
                <a:r>
                  <a:rPr lang="ko-KR" altLang="en-US" sz="2000" b="1" kern="0" spc="-100" dirty="0">
                    <a:gradFill>
                      <a:gsLst>
                        <a:gs pos="100000">
                          <a:srgbClr val="FF0000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  <a:ea typeface="+mj-ea"/>
                  </a:rPr>
                  <a:t> </a:t>
                </a:r>
                <a:r>
                  <a:rPr lang="en-US" altLang="ko-KR" sz="2000" b="1" kern="0" spc="-100" dirty="0">
                    <a:gradFill>
                      <a:gsLst>
                        <a:gs pos="100000">
                          <a:srgbClr val="FF0000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  <a:ea typeface="+mj-ea"/>
                  </a:rPr>
                  <a:t> </a:t>
                </a:r>
                <a:r>
                  <a:rPr lang="ko-KR" altLang="en-US" sz="2000" b="1" kern="0" spc="-100" dirty="0">
                    <a:gradFill>
                      <a:gsLst>
                        <a:gs pos="100000">
                          <a:srgbClr val="FF0000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  <a:ea typeface="+mj-ea"/>
                  </a:rPr>
                  <a:t>관련한 인권 또는</a:t>
                </a:r>
                <a:r>
                  <a:rPr lang="en-US" altLang="ko-KR" sz="2000" b="1" kern="0" spc="-100" dirty="0">
                    <a:gradFill>
                      <a:gsLst>
                        <a:gs pos="100000">
                          <a:srgbClr val="FF0000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  <a:ea typeface="+mj-ea"/>
                  </a:rPr>
                  <a:t> </a:t>
                </a:r>
                <a:r>
                  <a:rPr lang="ko-KR" altLang="en-US" sz="2000" b="1" kern="0" spc="-100" dirty="0">
                    <a:gradFill>
                      <a:gsLst>
                        <a:gs pos="100000">
                          <a:srgbClr val="FF0000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  <a:ea typeface="+mj-ea"/>
                  </a:rPr>
                  <a:t>노동을 제공하는 모든 사람의 인권</a:t>
                </a:r>
                <a:r>
                  <a:rPr lang="ko-KR" altLang="en-US" sz="2000" b="1" kern="0" spc="-1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  <a:ea typeface="+mj-ea"/>
                  </a:rPr>
                  <a:t>을 의미</a:t>
                </a:r>
              </a:p>
            </p:txBody>
          </p:sp>
        </p:grp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429D9F10-B1EE-45EB-AB20-E99DF6E1A70D}"/>
                </a:ext>
              </a:extLst>
            </p:cNvPr>
            <p:cNvGrpSpPr/>
            <p:nvPr/>
          </p:nvGrpSpPr>
          <p:grpSpPr>
            <a:xfrm>
              <a:off x="897493" y="4046978"/>
              <a:ext cx="8953959" cy="2039020"/>
              <a:chOff x="707672" y="3486731"/>
              <a:chExt cx="8953959" cy="2039020"/>
            </a:xfrm>
          </p:grpSpPr>
          <p:pic>
            <p:nvPicPr>
              <p:cNvPr id="35" name="그래픽 34">
                <a:extLst>
                  <a:ext uri="{FF2B5EF4-FFF2-40B4-BE49-F238E27FC236}">
                    <a16:creationId xmlns:a16="http://schemas.microsoft.com/office/drawing/2014/main" id="{E904B095-52ED-422D-985B-B4ED6D97CA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707672" y="3563760"/>
                <a:ext cx="138994" cy="138994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0BF176C-C83C-43C0-B16A-967E49A15F71}"/>
                  </a:ext>
                </a:extLst>
              </p:cNvPr>
              <p:cNvSpPr txBox="1"/>
              <p:nvPr/>
            </p:nvSpPr>
            <p:spPr>
              <a:xfrm>
                <a:off x="909235" y="3486731"/>
                <a:ext cx="8752396" cy="2039020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ts val="300"/>
                  </a:spcBef>
                </a:pPr>
                <a:r>
                  <a:rPr lang="ko-KR" altLang="en-US" sz="2000" b="1" kern="0" spc="-1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</a:rPr>
                  <a:t>노동인권을 임금</a:t>
                </a:r>
                <a:r>
                  <a:rPr lang="en-US" altLang="ko-KR" sz="2000" b="1" kern="0" spc="-1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</a:rPr>
                  <a:t>, </a:t>
                </a:r>
                <a:r>
                  <a:rPr lang="ko-KR" altLang="en-US" sz="2000" b="1" kern="0" spc="-1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</a:rPr>
                  <a:t>고용</a:t>
                </a:r>
                <a:r>
                  <a:rPr lang="en-US" altLang="ko-KR" sz="2000" b="1" kern="0" spc="-1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</a:rPr>
                  <a:t>, </a:t>
                </a:r>
                <a:r>
                  <a:rPr lang="ko-KR" altLang="en-US" sz="2000" b="1" kern="0" spc="-1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</a:rPr>
                  <a:t>노동 환경 및 근로조건에 대한 근로자의 권리로만 생각하는</a:t>
                </a:r>
                <a:endParaRPr lang="en-US" altLang="ko-KR" sz="2000" b="1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</a:endParaRPr>
              </a:p>
              <a:p>
                <a:pPr>
                  <a:spcBef>
                    <a:spcPts val="300"/>
                  </a:spcBef>
                </a:pPr>
                <a:r>
                  <a:rPr lang="ko-KR" altLang="en-US" sz="2000" b="1" kern="0" spc="-1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</a:rPr>
                  <a:t>경우가 많은데</a:t>
                </a:r>
                <a:r>
                  <a:rPr lang="en-US" altLang="ko-KR" sz="2000" b="1" kern="0" spc="-1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</a:rPr>
                  <a:t>, </a:t>
                </a:r>
                <a:r>
                  <a:rPr lang="ko-KR" altLang="en-US" sz="2000" b="1" kern="0" spc="-100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노동인권은 노동을 제공하는 모든 사람들을 위한 보편적 권리</a:t>
                </a:r>
                <a:r>
                  <a:rPr lang="ko-KR" altLang="en-US" sz="2000" b="1" kern="0" spc="-1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</a:rPr>
                  <a:t>로써</a:t>
                </a:r>
                <a:r>
                  <a:rPr lang="en-US" altLang="ko-KR" sz="2000" b="1" kern="0" spc="-1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</a:rPr>
                  <a:t>,</a:t>
                </a:r>
              </a:p>
              <a:p>
                <a:pPr>
                  <a:spcBef>
                    <a:spcPts val="300"/>
                  </a:spcBef>
                </a:pPr>
                <a:r>
                  <a:rPr lang="ko-KR" altLang="en-US" sz="2000" b="1" kern="0" spc="-1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</a:rPr>
                  <a:t>노동을 존중하는 태도와 감수성까지 포함하는 넓은 개념으로 이해할 필요</a:t>
                </a:r>
                <a:endParaRPr lang="en-US" altLang="ko-KR" sz="2000" b="1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</a:endParaRPr>
              </a:p>
              <a:p>
                <a:pPr>
                  <a:spcBef>
                    <a:spcPts val="300"/>
                  </a:spcBef>
                </a:pPr>
                <a:endParaRPr lang="en-US" altLang="ko-KR" sz="2000" b="1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</a:endParaRPr>
              </a:p>
              <a:p>
                <a:pPr>
                  <a:spcBef>
                    <a:spcPts val="300"/>
                  </a:spcBef>
                </a:pPr>
                <a:r>
                  <a:rPr lang="ko-KR" altLang="en-US" sz="2000" b="1" kern="0" spc="-100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직장 내 성희롱은 국내외적으로 노동인권을 침해하는 대표적 행위</a:t>
                </a:r>
                <a:r>
                  <a:rPr lang="ko-KR" altLang="en-US" sz="2000" b="1" kern="0" spc="-1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</a:rPr>
                  <a:t>로 인식</a:t>
                </a:r>
                <a:endParaRPr lang="en-US" altLang="ko-KR" sz="2000" b="1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</a:endParaRPr>
              </a:p>
              <a:p>
                <a:pPr>
                  <a:spcBef>
                    <a:spcPts val="300"/>
                  </a:spcBef>
                </a:pPr>
                <a:r>
                  <a:rPr lang="en-US" altLang="ko-KR" sz="2000" b="1" kern="0" spc="-1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</a:rPr>
                  <a:t>(</a:t>
                </a:r>
                <a:r>
                  <a:rPr lang="ko-KR" altLang="en-US" sz="2000" b="1" kern="0" spc="-1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</a:rPr>
                  <a:t>예</a:t>
                </a:r>
                <a:r>
                  <a:rPr lang="en-US" altLang="ko-KR" sz="2000" b="1" kern="0" spc="-1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</a:rPr>
                  <a:t>, ILO </a:t>
                </a:r>
                <a:r>
                  <a:rPr lang="ko-KR" altLang="en-US" sz="2000" b="1" kern="0" spc="-1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</a:rPr>
                  <a:t>직장 내 폭력 및 괴롭힘 방지 협약</a:t>
                </a:r>
                <a:r>
                  <a:rPr lang="en-US" altLang="ko-KR" sz="2000" b="1" kern="0" spc="-1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</a:rPr>
                  <a:t>, 190</a:t>
                </a:r>
                <a:r>
                  <a:rPr lang="ko-KR" altLang="en-US" sz="2000" b="1" kern="0" spc="-1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</a:rPr>
                  <a:t>호</a:t>
                </a:r>
                <a:r>
                  <a:rPr lang="en-US" altLang="ko-KR" sz="2000" b="1" kern="0" spc="-1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</a:rPr>
                  <a:t>)</a:t>
                </a:r>
                <a:endParaRPr lang="en-US" altLang="ko-KR" sz="2000" b="1" kern="0" spc="-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F08CD84F-2834-4B64-85D3-D7A48E1448AF}"/>
                </a:ext>
              </a:extLst>
            </p:cNvPr>
            <p:cNvGrpSpPr/>
            <p:nvPr/>
          </p:nvGrpSpPr>
          <p:grpSpPr>
            <a:xfrm>
              <a:off x="626608" y="1978748"/>
              <a:ext cx="8767423" cy="422110"/>
              <a:chOff x="693902" y="2001050"/>
              <a:chExt cx="8767423" cy="422110"/>
            </a:xfrm>
          </p:grpSpPr>
          <p:sp>
            <p:nvSpPr>
              <p:cNvPr id="29" name="사각형: 둥근 위쪽 모서리 28">
                <a:extLst>
                  <a:ext uri="{FF2B5EF4-FFF2-40B4-BE49-F238E27FC236}">
                    <a16:creationId xmlns:a16="http://schemas.microsoft.com/office/drawing/2014/main" id="{7D4376B6-0048-45A7-8D8F-55E10F915EF0}"/>
                  </a:ext>
                </a:extLst>
              </p:cNvPr>
              <p:cNvSpPr/>
              <p:nvPr/>
            </p:nvSpPr>
            <p:spPr>
              <a:xfrm rot="16200000">
                <a:off x="4866559" y="-2171607"/>
                <a:ext cx="422110" cy="876742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 flip="none" rotWithShape="1">
                <a:gsLst>
                  <a:gs pos="100000">
                    <a:schemeClr val="bg1">
                      <a:alpha val="0"/>
                    </a:schemeClr>
                  </a:gs>
                  <a:gs pos="69000">
                    <a:srgbClr val="E5F1FF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C7C72C9-2880-42D4-91E2-F201F87CE766}"/>
                  </a:ext>
                </a:extLst>
              </p:cNvPr>
              <p:cNvSpPr txBox="1"/>
              <p:nvPr/>
            </p:nvSpPr>
            <p:spPr>
              <a:xfrm>
                <a:off x="1151761" y="2058217"/>
                <a:ext cx="1449115" cy="307777"/>
              </a:xfrm>
              <a:prstGeom prst="rect">
                <a:avLst/>
              </a:prstGeom>
            </p:spPr>
            <p:txBody>
              <a:bodyPr wrap="none" lIns="0" tIns="0" rIns="0" bIns="0" anchor="ctr">
                <a:spAutoFit/>
              </a:bodyPr>
              <a:lstStyle/>
              <a:p>
                <a:pPr lvl="0" defTabSz="914400" latinLnBrk="1">
                  <a:defRPr/>
                </a:pPr>
                <a:r>
                  <a:rPr lang="ko-KR" altLang="en-US" sz="2000" b="1" spc="-200">
                    <a:gradFill>
                      <a:gsLst>
                        <a:gs pos="100000">
                          <a:srgbClr val="064BBA"/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5400000" scaled="1"/>
                    </a:gradFill>
                  </a:rPr>
                  <a:t>노동인권이란 </a:t>
                </a:r>
              </a:p>
            </p:txBody>
          </p:sp>
          <p:grpSp>
            <p:nvGrpSpPr>
              <p:cNvPr id="32" name="그룹 31">
                <a:extLst>
                  <a:ext uri="{FF2B5EF4-FFF2-40B4-BE49-F238E27FC236}">
                    <a16:creationId xmlns:a16="http://schemas.microsoft.com/office/drawing/2014/main" id="{9BD2EE07-A87E-44E2-A602-F6D6F5F03997}"/>
                  </a:ext>
                </a:extLst>
              </p:cNvPr>
              <p:cNvGrpSpPr/>
              <p:nvPr/>
            </p:nvGrpSpPr>
            <p:grpSpPr>
              <a:xfrm>
                <a:off x="729932" y="2035969"/>
                <a:ext cx="352272" cy="352272"/>
                <a:chOff x="729932" y="2035969"/>
                <a:chExt cx="352272" cy="352272"/>
              </a:xfrm>
            </p:grpSpPr>
            <p:sp>
              <p:nvSpPr>
                <p:cNvPr id="33" name="타원 32">
                  <a:extLst>
                    <a:ext uri="{FF2B5EF4-FFF2-40B4-BE49-F238E27FC236}">
                      <a16:creationId xmlns:a16="http://schemas.microsoft.com/office/drawing/2014/main" id="{CC985AD4-6B6E-421A-A064-38A74C01EA91}"/>
                    </a:ext>
                  </a:extLst>
                </p:cNvPr>
                <p:cNvSpPr/>
                <p:nvPr/>
              </p:nvSpPr>
              <p:spPr>
                <a:xfrm>
                  <a:off x="729932" y="2035969"/>
                  <a:ext cx="352272" cy="352272"/>
                </a:xfrm>
                <a:prstGeom prst="ellipse">
                  <a:avLst/>
                </a:prstGeom>
                <a:solidFill>
                  <a:srgbClr val="2248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4" name="Freeform 5">
                  <a:extLst>
                    <a:ext uri="{FF2B5EF4-FFF2-40B4-BE49-F238E27FC236}">
                      <a16:creationId xmlns:a16="http://schemas.microsoft.com/office/drawing/2014/main" id="{2BEAAF34-DF02-4892-8BD9-BB5F3CFEB92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16773" y="2123044"/>
                  <a:ext cx="178590" cy="178124"/>
                </a:xfrm>
                <a:custGeom>
                  <a:avLst/>
                  <a:gdLst>
                    <a:gd name="T0" fmla="*/ 119 w 158"/>
                    <a:gd name="T1" fmla="*/ 25 h 158"/>
                    <a:gd name="T2" fmla="*/ 26 w 158"/>
                    <a:gd name="T3" fmla="*/ 25 h 158"/>
                    <a:gd name="T4" fmla="*/ 26 w 158"/>
                    <a:gd name="T5" fmla="*/ 119 h 158"/>
                    <a:gd name="T6" fmla="*/ 110 w 158"/>
                    <a:gd name="T7" fmla="*/ 126 h 158"/>
                    <a:gd name="T8" fmla="*/ 136 w 158"/>
                    <a:gd name="T9" fmla="*/ 153 h 158"/>
                    <a:gd name="T10" fmla="*/ 154 w 158"/>
                    <a:gd name="T11" fmla="*/ 153 h 158"/>
                    <a:gd name="T12" fmla="*/ 154 w 158"/>
                    <a:gd name="T13" fmla="*/ 136 h 158"/>
                    <a:gd name="T14" fmla="*/ 127 w 158"/>
                    <a:gd name="T15" fmla="*/ 109 h 158"/>
                    <a:gd name="T16" fmla="*/ 119 w 158"/>
                    <a:gd name="T17" fmla="*/ 25 h 158"/>
                    <a:gd name="T18" fmla="*/ 102 w 158"/>
                    <a:gd name="T19" fmla="*/ 101 h 158"/>
                    <a:gd name="T20" fmla="*/ 43 w 158"/>
                    <a:gd name="T21" fmla="*/ 101 h 158"/>
                    <a:gd name="T22" fmla="*/ 43 w 158"/>
                    <a:gd name="T23" fmla="*/ 43 h 158"/>
                    <a:gd name="T24" fmla="*/ 102 w 158"/>
                    <a:gd name="T25" fmla="*/ 43 h 158"/>
                    <a:gd name="T26" fmla="*/ 102 w 158"/>
                    <a:gd name="T27" fmla="*/ 101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8" h="158">
                      <a:moveTo>
                        <a:pt x="119" y="25"/>
                      </a:moveTo>
                      <a:cubicBezTo>
                        <a:pt x="93" y="0"/>
                        <a:pt x="51" y="0"/>
                        <a:pt x="26" y="25"/>
                      </a:cubicBezTo>
                      <a:cubicBezTo>
                        <a:pt x="0" y="51"/>
                        <a:pt x="0" y="93"/>
                        <a:pt x="26" y="119"/>
                      </a:cubicBezTo>
                      <a:cubicBezTo>
                        <a:pt x="49" y="141"/>
                        <a:pt x="84" y="144"/>
                        <a:pt x="110" y="126"/>
                      </a:cubicBezTo>
                      <a:cubicBezTo>
                        <a:pt x="136" y="153"/>
                        <a:pt x="136" y="153"/>
                        <a:pt x="136" y="153"/>
                      </a:cubicBezTo>
                      <a:cubicBezTo>
                        <a:pt x="141" y="158"/>
                        <a:pt x="149" y="158"/>
                        <a:pt x="154" y="153"/>
                      </a:cubicBezTo>
                      <a:cubicBezTo>
                        <a:pt x="158" y="148"/>
                        <a:pt x="158" y="141"/>
                        <a:pt x="154" y="136"/>
                      </a:cubicBezTo>
                      <a:cubicBezTo>
                        <a:pt x="127" y="109"/>
                        <a:pt x="127" y="109"/>
                        <a:pt x="127" y="109"/>
                      </a:cubicBezTo>
                      <a:cubicBezTo>
                        <a:pt x="144" y="84"/>
                        <a:pt x="142" y="48"/>
                        <a:pt x="119" y="25"/>
                      </a:cubicBezTo>
                      <a:close/>
                      <a:moveTo>
                        <a:pt x="102" y="101"/>
                      </a:moveTo>
                      <a:cubicBezTo>
                        <a:pt x="86" y="118"/>
                        <a:pt x="59" y="118"/>
                        <a:pt x="43" y="101"/>
                      </a:cubicBezTo>
                      <a:cubicBezTo>
                        <a:pt x="27" y="85"/>
                        <a:pt x="27" y="59"/>
                        <a:pt x="43" y="43"/>
                      </a:cubicBezTo>
                      <a:cubicBezTo>
                        <a:pt x="59" y="26"/>
                        <a:pt x="86" y="26"/>
                        <a:pt x="102" y="43"/>
                      </a:cubicBezTo>
                      <a:cubicBezTo>
                        <a:pt x="118" y="59"/>
                        <a:pt x="118" y="85"/>
                        <a:pt x="102" y="10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/>
                </a:p>
              </p:txBody>
            </p:sp>
          </p:grpSp>
        </p:grpSp>
      </p:grpSp>
      <p:pic>
        <p:nvPicPr>
          <p:cNvPr id="40" name="그래픽 39">
            <a:extLst>
              <a:ext uri="{FF2B5EF4-FFF2-40B4-BE49-F238E27FC236}">
                <a16:creationId xmlns:a16="http://schemas.microsoft.com/office/drawing/2014/main" id="{5B5A3ECF-4DCC-4D28-9302-DA806ACC2E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45907" y="5473030"/>
            <a:ext cx="138994" cy="13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60432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>
            <a:extLst>
              <a:ext uri="{FF2B5EF4-FFF2-40B4-BE49-F238E27FC236}">
                <a16:creationId xmlns:a16="http://schemas.microsoft.com/office/drawing/2014/main" id="{9C7C137A-306A-4D7F-80EF-199DB1509F78}"/>
              </a:ext>
            </a:extLst>
          </p:cNvPr>
          <p:cNvSpPr/>
          <p:nvPr/>
        </p:nvSpPr>
        <p:spPr>
          <a:xfrm>
            <a:off x="349147" y="2229800"/>
            <a:ext cx="9256889" cy="4327785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89000">
                <a:schemeClr val="bg1"/>
              </a:gs>
            </a:gsLst>
            <a:lin ang="135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effectLst>
            <a:outerShdw blurRad="139700" dist="1016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5CAFF1B8-3147-4A0A-8DC0-F80E961CD3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19" b="66300"/>
          <a:stretch/>
        </p:blipFill>
        <p:spPr>
          <a:xfrm>
            <a:off x="0" y="1475738"/>
            <a:ext cx="9906000" cy="835378"/>
          </a:xfrm>
          <a:prstGeom prst="rect">
            <a:avLst/>
          </a:prstGeom>
        </p:spPr>
      </p:pic>
      <p:grpSp>
        <p:nvGrpSpPr>
          <p:cNvPr id="27" name="그룹 26">
            <a:extLst>
              <a:ext uri="{FF2B5EF4-FFF2-40B4-BE49-F238E27FC236}">
                <a16:creationId xmlns:a16="http://schemas.microsoft.com/office/drawing/2014/main" id="{DF388926-049D-4101-AC39-258543CFE935}"/>
              </a:ext>
            </a:extLst>
          </p:cNvPr>
          <p:cNvGrpSpPr/>
          <p:nvPr/>
        </p:nvGrpSpPr>
        <p:grpSpPr>
          <a:xfrm>
            <a:off x="602113" y="2576035"/>
            <a:ext cx="8630152" cy="2764859"/>
            <a:chOff x="612273" y="2576035"/>
            <a:chExt cx="8630152" cy="2764859"/>
          </a:xfrm>
        </p:grpSpPr>
        <p:pic>
          <p:nvPicPr>
            <p:cNvPr id="34" name="그래픽 33">
              <a:extLst>
                <a:ext uri="{FF2B5EF4-FFF2-40B4-BE49-F238E27FC236}">
                  <a16:creationId xmlns:a16="http://schemas.microsoft.com/office/drawing/2014/main" id="{9D1418CB-9A16-43D6-8EB0-95588A0B0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12273" y="2642904"/>
              <a:ext cx="138994" cy="13899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A03824D-21E9-4762-AE1A-F3BAAE505EF0}"/>
                </a:ext>
              </a:extLst>
            </p:cNvPr>
            <p:cNvSpPr txBox="1"/>
            <p:nvPr/>
          </p:nvSpPr>
          <p:spPr>
            <a:xfrm>
              <a:off x="813836" y="2576035"/>
              <a:ext cx="8428589" cy="276485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동료근로자에 대한 정직처분</a:t>
              </a:r>
              <a:r>
                <a:rPr kumimoji="0" lang="en-US" altLang="ko-KR" sz="1800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(2/2)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사업주가 동료 근로자에 대한 불리한 조치를 함으로써 피해근로자 등에게 손해배상책임을 지는지를 판단할</a:t>
              </a:r>
              <a:endParaRPr kumimoji="0" lang="en-US" altLang="ko-KR" sz="1500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때에는 이러한 사정도 아울러 고려하여야 한다</a:t>
              </a:r>
              <a:r>
                <a:rPr kumimoji="0" lang="en-US" altLang="ko-KR" sz="1500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이와 같이 피해근로자 등을 도와준 동료 근로자에 대한 부당한 징계처분이나 불이익 조치가 사업주가</a:t>
              </a:r>
              <a:endParaRPr kumimoji="0" lang="en-US" altLang="ko-KR" sz="15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피해근로자 등에 대한 보호의무를 위반한 것인지 문제 될 수 있다</a:t>
              </a:r>
              <a:r>
                <a:rPr kumimoji="0" lang="en-US" altLang="ko-KR" sz="15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 </a:t>
              </a:r>
              <a:r>
                <a:rPr kumimoji="0" lang="ko-KR" altLang="en-US" sz="15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사업주는 직장 내 성희롱 발생 시</a:t>
              </a:r>
              <a:r>
                <a:rPr lang="en-US" altLang="ko-KR" sz="1500" b="1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sz="15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남녀고용</a:t>
              </a:r>
              <a:endParaRPr kumimoji="0" lang="en-US" altLang="ko-KR" sz="15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평등법령에 따라 신속하고 적절한 근로환경 개선책을 실시하고</a:t>
              </a:r>
              <a:r>
                <a:rPr kumimoji="0" lang="en-US" altLang="ko-KR" sz="15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5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피해근로자 등이 후속 피해를 입지</a:t>
              </a:r>
              <a:r>
                <a:rPr lang="en-US" altLang="ko-KR" sz="1500" b="1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sz="15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않도록</a:t>
              </a:r>
              <a:endParaRPr kumimoji="0" lang="en-US" altLang="ko-KR" sz="15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적정한 근로여건을 조성하여 근로자의 인격을 존중하고 보호할 의무가 있다</a:t>
              </a:r>
              <a:r>
                <a:rPr kumimoji="0" lang="en-US" altLang="ko-KR" sz="15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 </a:t>
              </a:r>
              <a:r>
                <a:rPr kumimoji="0" lang="ko-KR" altLang="en-US" sz="15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그런데도 사업주가</a:t>
              </a:r>
              <a:r>
                <a:rPr lang="en-US" altLang="ko-KR" sz="1500" b="1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sz="15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피해근로자</a:t>
              </a:r>
              <a:endParaRPr kumimoji="0" lang="en-US" altLang="ko-KR" sz="15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등을 도와준 동료 근로자에게 부당한 징계처분 등을 하였다면</a:t>
              </a:r>
              <a:r>
                <a:rPr kumimoji="0" lang="en-US" altLang="ko-KR" sz="15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5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특별한 사정이 없는 한 사업주가</a:t>
              </a:r>
              <a:r>
                <a:rPr lang="en-US" altLang="ko-KR" sz="1500" b="1" kern="0" spc="-10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sz="15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피해근로자 </a:t>
              </a:r>
              <a:endParaRPr kumimoji="0" lang="en-US" altLang="ko-KR" sz="15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등에 대한 보호의무를 위반한 것으로 볼 수 있다</a:t>
              </a:r>
              <a:r>
                <a:rPr kumimoji="0" lang="en-US" altLang="ko-KR" sz="15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</p:txBody>
        </p:sp>
      </p:grp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Ⅲ.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직장 내 성희롱의</a:t>
            </a:r>
            <a:r>
              <a:rPr lang="en-US" altLang="ko-KR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판단 및 유형별 사례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직장 내 성희롱 예방교육</a:t>
            </a: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716E6BA2-59F0-437F-A841-0EE13885BD48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29" name="사각형: 둥근 모서리 28">
              <a:extLst>
                <a:ext uri="{FF2B5EF4-FFF2-40B4-BE49-F238E27FC236}">
                  <a16:creationId xmlns:a16="http://schemas.microsoft.com/office/drawing/2014/main" id="{AC2B9146-33A7-4F9C-8F5C-EFD6A07F93D1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31" name="그래픽 30">
              <a:extLst>
                <a:ext uri="{FF2B5EF4-FFF2-40B4-BE49-F238E27FC236}">
                  <a16:creationId xmlns:a16="http://schemas.microsoft.com/office/drawing/2014/main" id="{6B45ECC4-AE39-400D-B921-71406B825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15B76B0-AE45-49BD-8BD9-40C0B8B1D212}"/>
                </a:ext>
              </a:extLst>
            </p:cNvPr>
            <p:cNvSpPr txBox="1"/>
            <p:nvPr/>
          </p:nvSpPr>
          <p:spPr>
            <a:xfrm>
              <a:off x="1218333" y="1331455"/>
              <a:ext cx="7595028" cy="2769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 쟁점 유형별 사례 </a:t>
              </a:r>
              <a:r>
                <a:rPr lang="en-US" altLang="ko-KR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_</a:t>
              </a:r>
              <a:r>
                <a:rPr lang="ko-KR" altLang="en-US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③ 피해 근로자등에 대한 불리한 처우 해당 여부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0C96376-4E17-4932-8797-817B03B9E51A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2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9EE90497-B0B7-41A8-B50E-E6C1F062F088}"/>
              </a:ext>
            </a:extLst>
          </p:cNvPr>
          <p:cNvGrpSpPr/>
          <p:nvPr/>
        </p:nvGrpSpPr>
        <p:grpSpPr>
          <a:xfrm>
            <a:off x="385924" y="1843057"/>
            <a:ext cx="9134152" cy="325088"/>
            <a:chOff x="392336" y="1843057"/>
            <a:chExt cx="9134152" cy="32508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BCC1DC1-7800-4B3E-9AF4-8B410E6B4381}"/>
                </a:ext>
              </a:extLst>
            </p:cNvPr>
            <p:cNvSpPr txBox="1"/>
            <p:nvPr/>
          </p:nvSpPr>
          <p:spPr>
            <a:xfrm>
              <a:off x="1415293" y="1882491"/>
              <a:ext cx="8111195" cy="246221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lvl="0">
                <a:defRPr/>
              </a:pPr>
              <a:r>
                <a:rPr lang="ko-KR" altLang="en-US" sz="1600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대법원 </a:t>
              </a:r>
              <a:r>
                <a:rPr lang="en-US" altLang="ko-KR" sz="1600" b="1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2017. 12. 22. </a:t>
              </a:r>
              <a:r>
                <a:rPr lang="ko-KR" altLang="en-US" sz="1600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선고 </a:t>
              </a:r>
              <a:r>
                <a:rPr lang="en-US" altLang="ko-KR" sz="1600" b="1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2016</a:t>
              </a:r>
              <a:r>
                <a:rPr lang="ko-KR" altLang="en-US" sz="1600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다</a:t>
              </a:r>
              <a:r>
                <a:rPr lang="en-US" altLang="ko-KR" sz="1600" b="1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202947</a:t>
              </a:r>
              <a:r>
                <a:rPr lang="en-US" altLang="ko-KR" sz="1600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 </a:t>
              </a:r>
              <a:r>
                <a:rPr lang="ko-KR" altLang="en-US" sz="1600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판결 </a:t>
              </a:r>
              <a:r>
                <a:rPr lang="en-US" altLang="ko-KR" sz="1600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_</a:t>
              </a:r>
              <a:r>
                <a:rPr lang="ko-KR" altLang="en-US" sz="1600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불리한 처우 행한 사업주의 불법행위책임 인정</a:t>
              </a:r>
            </a:p>
          </p:txBody>
        </p:sp>
        <p:grpSp>
          <p:nvGrpSpPr>
            <p:cNvPr id="36" name="그룹 35">
              <a:extLst>
                <a:ext uri="{FF2B5EF4-FFF2-40B4-BE49-F238E27FC236}">
                  <a16:creationId xmlns:a16="http://schemas.microsoft.com/office/drawing/2014/main" id="{78505E46-44ED-435B-A6C0-F794DCC4046E}"/>
                </a:ext>
              </a:extLst>
            </p:cNvPr>
            <p:cNvGrpSpPr/>
            <p:nvPr/>
          </p:nvGrpSpPr>
          <p:grpSpPr>
            <a:xfrm>
              <a:off x="392336" y="1843057"/>
              <a:ext cx="888605" cy="325088"/>
              <a:chOff x="1830229" y="1843057"/>
              <a:chExt cx="888605" cy="325088"/>
            </a:xfrm>
          </p:grpSpPr>
          <p:sp>
            <p:nvSpPr>
              <p:cNvPr id="37" name="사각형: 둥근 모서리 36">
                <a:extLst>
                  <a:ext uri="{FF2B5EF4-FFF2-40B4-BE49-F238E27FC236}">
                    <a16:creationId xmlns:a16="http://schemas.microsoft.com/office/drawing/2014/main" id="{CFDF8E61-BE83-4359-A6AA-9873B3C86023}"/>
                  </a:ext>
                </a:extLst>
              </p:cNvPr>
              <p:cNvSpPr/>
              <p:nvPr/>
            </p:nvSpPr>
            <p:spPr>
              <a:xfrm>
                <a:off x="1830229" y="1843057"/>
                <a:ext cx="888605" cy="325088"/>
              </a:xfrm>
              <a:prstGeom prst="roundRect">
                <a:avLst>
                  <a:gd name="adj" fmla="val 50000"/>
                </a:avLst>
              </a:prstGeom>
              <a:solidFill>
                <a:srgbClr val="E26578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38" name="그림 37">
                <a:extLst>
                  <a:ext uri="{FF2B5EF4-FFF2-40B4-BE49-F238E27FC236}">
                    <a16:creationId xmlns:a16="http://schemas.microsoft.com/office/drawing/2014/main" id="{87AB65B5-E069-4176-84EB-852D28E85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56287" y="1888331"/>
                <a:ext cx="439200" cy="2196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1483002159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>
            <a:extLst>
              <a:ext uri="{FF2B5EF4-FFF2-40B4-BE49-F238E27FC236}">
                <a16:creationId xmlns:a16="http://schemas.microsoft.com/office/drawing/2014/main" id="{37435783-B84A-4E75-BBA5-52B44C190893}"/>
              </a:ext>
            </a:extLst>
          </p:cNvPr>
          <p:cNvSpPr/>
          <p:nvPr/>
        </p:nvSpPr>
        <p:spPr>
          <a:xfrm>
            <a:off x="349147" y="2229800"/>
            <a:ext cx="9256889" cy="4327785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89000">
                <a:schemeClr val="bg1"/>
              </a:gs>
            </a:gsLst>
            <a:lin ang="135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effectLst>
            <a:outerShdw blurRad="139700" dist="1016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2" name="그림 41">
            <a:extLst>
              <a:ext uri="{FF2B5EF4-FFF2-40B4-BE49-F238E27FC236}">
                <a16:creationId xmlns:a16="http://schemas.microsoft.com/office/drawing/2014/main" id="{86FB5C34-08D8-4CBE-9AC1-A15B114236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9" t="33699" r="3028" b="4381"/>
          <a:stretch/>
        </p:blipFill>
        <p:spPr>
          <a:xfrm>
            <a:off x="4352544" y="2311116"/>
            <a:ext cx="5253492" cy="4246469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A7FF92B2-0079-4ED1-B7E9-18870D2C91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19" b="66300"/>
          <a:stretch/>
        </p:blipFill>
        <p:spPr>
          <a:xfrm>
            <a:off x="0" y="1475738"/>
            <a:ext cx="9906000" cy="835378"/>
          </a:xfrm>
          <a:prstGeom prst="rect">
            <a:avLst/>
          </a:prstGeom>
        </p:spPr>
      </p:pic>
      <p:grpSp>
        <p:nvGrpSpPr>
          <p:cNvPr id="36" name="그룹 35">
            <a:extLst>
              <a:ext uri="{FF2B5EF4-FFF2-40B4-BE49-F238E27FC236}">
                <a16:creationId xmlns:a16="http://schemas.microsoft.com/office/drawing/2014/main" id="{19C5A599-9682-4713-8B33-2BA4982511F2}"/>
              </a:ext>
            </a:extLst>
          </p:cNvPr>
          <p:cNvGrpSpPr/>
          <p:nvPr/>
        </p:nvGrpSpPr>
        <p:grpSpPr>
          <a:xfrm>
            <a:off x="2204530" y="1843057"/>
            <a:ext cx="5496940" cy="325088"/>
            <a:chOff x="569467" y="1843057"/>
            <a:chExt cx="5496940" cy="32508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962BE85-E612-4F60-9B96-8AF5B1E209E0}"/>
                </a:ext>
              </a:extLst>
            </p:cNvPr>
            <p:cNvSpPr txBox="1"/>
            <p:nvPr/>
          </p:nvSpPr>
          <p:spPr>
            <a:xfrm>
              <a:off x="1632501" y="1867102"/>
              <a:ext cx="4433906" cy="276999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lvl="0">
                <a:defRPr/>
              </a:pPr>
              <a:r>
                <a:rPr lang="ko-KR" altLang="en-US" b="1" spc="-15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alibri" panose="020F0502020204030204"/>
                  <a:ea typeface="맑은 고딕" panose="020B0503020000020004" pitchFamily="50" charset="-127"/>
                </a:rPr>
                <a:t>직장 내 성희롱 가해자의 손해배상책임 인정 여부</a:t>
              </a:r>
            </a:p>
          </p:txBody>
        </p:sp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A266AAB7-9DF8-434F-A75B-DFFD4AD70102}"/>
                </a:ext>
              </a:extLst>
            </p:cNvPr>
            <p:cNvGrpSpPr/>
            <p:nvPr/>
          </p:nvGrpSpPr>
          <p:grpSpPr>
            <a:xfrm>
              <a:off x="569467" y="1843057"/>
              <a:ext cx="888605" cy="325088"/>
              <a:chOff x="569467" y="1843057"/>
              <a:chExt cx="888605" cy="325088"/>
            </a:xfrm>
          </p:grpSpPr>
          <p:sp>
            <p:nvSpPr>
              <p:cNvPr id="39" name="사각형: 둥근 모서리 38">
                <a:extLst>
                  <a:ext uri="{FF2B5EF4-FFF2-40B4-BE49-F238E27FC236}">
                    <a16:creationId xmlns:a16="http://schemas.microsoft.com/office/drawing/2014/main" id="{6F22F96B-2CC4-456F-BB4F-ACC3836AB7FC}"/>
                  </a:ext>
                </a:extLst>
              </p:cNvPr>
              <p:cNvSpPr/>
              <p:nvPr/>
            </p:nvSpPr>
            <p:spPr>
              <a:xfrm>
                <a:off x="569467" y="1843057"/>
                <a:ext cx="888605" cy="325088"/>
              </a:xfrm>
              <a:prstGeom prst="roundRect">
                <a:avLst>
                  <a:gd name="adj" fmla="val 50000"/>
                </a:avLst>
              </a:prstGeom>
              <a:solidFill>
                <a:srgbClr val="5189ED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40" name="그림 39">
                <a:extLst>
                  <a:ext uri="{FF2B5EF4-FFF2-40B4-BE49-F238E27FC236}">
                    <a16:creationId xmlns:a16="http://schemas.microsoft.com/office/drawing/2014/main" id="{05BAC662-F433-4732-A2B4-8E0FC5F5DD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2504" y="1888601"/>
                <a:ext cx="442530" cy="234000"/>
              </a:xfrm>
              <a:prstGeom prst="rect">
                <a:avLst/>
              </a:prstGeom>
            </p:spPr>
          </p:pic>
        </p:grpSp>
      </p:grp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Ⅲ.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직장 내 성희롱의</a:t>
            </a:r>
            <a:r>
              <a:rPr lang="en-US" altLang="ko-KR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판단 및 유형별 사례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직장 내 성희롱 예방교육</a:t>
            </a: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5896B3E2-FCFD-4F7B-930B-646D3A61C9BF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AF21AF2B-043A-456B-A280-95385A247C51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24" name="그래픽 23">
              <a:extLst>
                <a:ext uri="{FF2B5EF4-FFF2-40B4-BE49-F238E27FC236}">
                  <a16:creationId xmlns:a16="http://schemas.microsoft.com/office/drawing/2014/main" id="{234DA470-79E7-4123-9E0F-F7F0C7384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E320A8B-8A54-4CDC-9921-040DCD65E531}"/>
                </a:ext>
              </a:extLst>
            </p:cNvPr>
            <p:cNvSpPr txBox="1"/>
            <p:nvPr/>
          </p:nvSpPr>
          <p:spPr>
            <a:xfrm>
              <a:off x="1218333" y="1331455"/>
              <a:ext cx="7078861" cy="2769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 쟁점 유형별 사례  </a:t>
              </a:r>
              <a:r>
                <a:rPr lang="en-US" altLang="ko-KR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_④ </a:t>
              </a:r>
              <a:r>
                <a:rPr lang="ko-KR" altLang="en-US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 가해자의 손해배상책임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1D723E0-B29F-494F-A7E4-30F3F037524D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2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395ACB3C-3DB7-4EC4-BEE5-A11C5CEAA4CD}"/>
              </a:ext>
            </a:extLst>
          </p:cNvPr>
          <p:cNvGrpSpPr/>
          <p:nvPr/>
        </p:nvGrpSpPr>
        <p:grpSpPr>
          <a:xfrm>
            <a:off x="602113" y="2526853"/>
            <a:ext cx="3944405" cy="595035"/>
            <a:chOff x="602113" y="3084308"/>
            <a:chExt cx="3944405" cy="59503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69C2B12-826E-494A-AF54-1F17D9421187}"/>
                </a:ext>
              </a:extLst>
            </p:cNvPr>
            <p:cNvSpPr txBox="1"/>
            <p:nvPr/>
          </p:nvSpPr>
          <p:spPr>
            <a:xfrm>
              <a:off x="814727" y="3084308"/>
              <a:ext cx="3731791" cy="595035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>
              <a:defPPr>
                <a:defRPr lang="en-US"/>
              </a:defPPr>
              <a:lvl1pPr>
                <a:defRPr sz="2000" b="1" kern="0" spc="-10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schemeClr val="bg1">
                        <a:alpha val="73000"/>
                      </a:schemeClr>
                    </a:outerShdw>
                  </a:effectLst>
                  <a:latin typeface="Century Gothic" panose="020B0502020202020204" pitchFamily="34" charset="0"/>
                  <a:ea typeface="+mj-ea"/>
                </a:defRPr>
              </a:lvl1pPr>
            </a:lstStyle>
            <a:p>
              <a:pPr>
                <a:spcBef>
                  <a:spcPts val="800"/>
                </a:spcBef>
              </a:pPr>
              <a:r>
                <a:rPr lang="ko-KR" altLang="en-US" sz="1600">
                  <a:effectLst/>
                </a:rPr>
                <a:t>가해자 </a:t>
              </a:r>
              <a:r>
                <a:rPr lang="en-US" altLang="ko-KR" sz="1600">
                  <a:effectLst/>
                </a:rPr>
                <a:t>: </a:t>
              </a:r>
              <a:r>
                <a:rPr lang="ko-KR" altLang="en-US" sz="1600" b="0">
                  <a:effectLst/>
                </a:rPr>
                <a:t>병원 외래진료고수이자 후원회 이사</a:t>
              </a:r>
            </a:p>
            <a:p>
              <a:pPr>
                <a:spcBef>
                  <a:spcPts val="800"/>
                </a:spcBef>
              </a:pPr>
              <a:r>
                <a:rPr lang="ko-KR" altLang="en-US" sz="1600">
                  <a:effectLst/>
                </a:rPr>
                <a:t>피해자 </a:t>
              </a:r>
              <a:r>
                <a:rPr lang="en-US" altLang="ko-KR" sz="1600">
                  <a:effectLst/>
                </a:rPr>
                <a:t>: </a:t>
              </a:r>
              <a:r>
                <a:rPr lang="ko-KR" altLang="en-US" sz="1600" b="0">
                  <a:effectLst/>
                </a:rPr>
                <a:t>어린이병원 후원회 계약직 직원</a:t>
              </a:r>
            </a:p>
          </p:txBody>
        </p:sp>
        <p:pic>
          <p:nvPicPr>
            <p:cNvPr id="28" name="그래픽 27">
              <a:extLst>
                <a:ext uri="{FF2B5EF4-FFF2-40B4-BE49-F238E27FC236}">
                  <a16:creationId xmlns:a16="http://schemas.microsoft.com/office/drawing/2014/main" id="{886A8B2C-03C1-4034-9E7A-B82269EE8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602113" y="3137921"/>
              <a:ext cx="138994" cy="138994"/>
            </a:xfrm>
            <a:prstGeom prst="rect">
              <a:avLst/>
            </a:prstGeom>
          </p:spPr>
        </p:pic>
        <p:pic>
          <p:nvPicPr>
            <p:cNvPr id="29" name="그래픽 28">
              <a:extLst>
                <a:ext uri="{FF2B5EF4-FFF2-40B4-BE49-F238E27FC236}">
                  <a16:creationId xmlns:a16="http://schemas.microsoft.com/office/drawing/2014/main" id="{C7C3A507-420E-41CE-BFD0-F3B1AF654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602113" y="3480821"/>
              <a:ext cx="138994" cy="138994"/>
            </a:xfrm>
            <a:prstGeom prst="rect">
              <a:avLst/>
            </a:prstGeom>
          </p:spPr>
        </p:pic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29A00043-A022-4744-8843-12421F456E89}"/>
              </a:ext>
            </a:extLst>
          </p:cNvPr>
          <p:cNvGrpSpPr/>
          <p:nvPr/>
        </p:nvGrpSpPr>
        <p:grpSpPr>
          <a:xfrm>
            <a:off x="602113" y="3235193"/>
            <a:ext cx="8775536" cy="3093154"/>
            <a:chOff x="602113" y="3449569"/>
            <a:chExt cx="8775536" cy="3093154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F84FE46-B93E-44BE-965A-3D578E701D1F}"/>
                </a:ext>
              </a:extLst>
            </p:cNvPr>
            <p:cNvSpPr txBox="1"/>
            <p:nvPr/>
          </p:nvSpPr>
          <p:spPr>
            <a:xfrm>
              <a:off x="814727" y="3449569"/>
              <a:ext cx="8562922" cy="3093154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>
              <a:defPPr>
                <a:defRPr lang="en-US"/>
              </a:defPPr>
              <a:lvl1pPr>
                <a:defRPr sz="2000" b="1" kern="0" spc="-10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schemeClr val="bg1">
                        <a:alpha val="73000"/>
                      </a:schemeClr>
                    </a:outerShdw>
                  </a:effectLst>
                  <a:latin typeface="Century Gothic" panose="020B0502020202020204" pitchFamily="34" charset="0"/>
                  <a:ea typeface="+mj-ea"/>
                </a:defRPr>
              </a:lvl1pPr>
            </a:lstStyle>
            <a:p>
              <a:pPr>
                <a:spcBef>
                  <a:spcPts val="200"/>
                </a:spcBef>
              </a:pPr>
              <a:r>
                <a:rPr lang="ko-KR" altLang="en-US" sz="160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주요 사실관계</a:t>
              </a:r>
              <a:endParaRPr lang="en-US" altLang="ko-KR" sz="1600" dirty="0">
                <a:effectLst>
                  <a:outerShdw dist="38100" dir="2700000" algn="tl" rotWithShape="0">
                    <a:schemeClr val="bg1"/>
                  </a:outerShdw>
                </a:effectLst>
              </a:endParaRPr>
            </a:p>
            <a:p>
              <a:pPr>
                <a:spcBef>
                  <a:spcPts val="800"/>
                </a:spcBef>
              </a:pPr>
              <a:r>
                <a:rPr lang="ko-KR" altLang="en-US" sz="1400" b="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① </a:t>
              </a:r>
              <a:r>
                <a:rPr lang="en-US" altLang="ko-KR" sz="1400" b="0" spc="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2015. 4. 3.</a:t>
              </a:r>
              <a:r>
                <a:rPr lang="ko-KR" altLang="en-US" sz="1400" b="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부터 </a:t>
              </a:r>
              <a:r>
                <a:rPr lang="en-US" altLang="ko-KR" sz="1400" b="0" spc="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2015. 10.</a:t>
              </a:r>
              <a:r>
                <a:rPr lang="ko-KR" altLang="en-US" sz="1400" b="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경까지 사이에 </a:t>
              </a:r>
              <a:r>
                <a:rPr lang="en-US" altLang="ko-KR" sz="1400" b="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C</a:t>
              </a:r>
              <a:r>
                <a:rPr lang="ko-KR" altLang="en-US" sz="1400" b="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병원 외래진료실에서의 신체적 성희롱</a:t>
              </a:r>
            </a:p>
            <a:p>
              <a:pPr>
                <a:spcBef>
                  <a:spcPts val="800"/>
                </a:spcBef>
              </a:pPr>
              <a:r>
                <a:rPr lang="ko-KR" altLang="en-US" sz="1400" b="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② </a:t>
              </a:r>
              <a:r>
                <a:rPr lang="en-US" altLang="ko-KR" sz="1400" b="0" spc="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2015. 10. 15.</a:t>
              </a:r>
              <a:r>
                <a:rPr lang="en-US" altLang="ko-KR" sz="1400" b="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 </a:t>
              </a:r>
              <a:r>
                <a:rPr lang="ko-KR" altLang="en-US" sz="1400" b="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이천시 소재 </a:t>
              </a:r>
              <a:r>
                <a:rPr lang="en-US" altLang="ko-KR" sz="1400" b="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'D' </a:t>
              </a:r>
              <a:r>
                <a:rPr lang="ko-KR" altLang="en-US" sz="1400" b="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골프장 클럽하우스 내 </a:t>
              </a:r>
              <a:r>
                <a:rPr lang="en-US" altLang="ko-KR" sz="1400" b="0" spc="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VIP</a:t>
              </a:r>
              <a:r>
                <a:rPr lang="ko-KR" altLang="en-US" sz="1400" b="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룸에서의 신체적 성희롱</a:t>
              </a:r>
            </a:p>
            <a:p>
              <a:pPr>
                <a:spcBef>
                  <a:spcPts val="800"/>
                </a:spcBef>
              </a:pPr>
              <a:r>
                <a:rPr lang="ko-KR" altLang="en-US" sz="1400" b="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③ 위 ②항과 같은 </a:t>
              </a:r>
              <a:r>
                <a:rPr lang="ko-KR" altLang="en-US" sz="1400" b="0" dirty="0" err="1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일시ㆍ장소에서</a:t>
              </a:r>
              <a:r>
                <a:rPr lang="ko-KR" altLang="en-US" sz="1400" b="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 원고의 몸을 위아래로 훑어보며 원고에게 </a:t>
              </a:r>
              <a:r>
                <a:rPr lang="ko-KR" altLang="en-US" sz="140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“너는 피부가 하얗다</a:t>
              </a:r>
              <a:r>
                <a:rPr lang="en-US" altLang="ko-KR" sz="140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. </a:t>
              </a:r>
              <a:r>
                <a:rPr lang="ko-KR" altLang="en-US" sz="140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몸매가 빼빼 말랐었</a:t>
              </a:r>
              <a:endParaRPr lang="en-US" altLang="ko-KR" sz="1400" dirty="0">
                <a:effectLst>
                  <a:outerShdw dist="38100" dir="2700000" algn="tl" rotWithShape="0">
                    <a:schemeClr val="bg1"/>
                  </a:outerShdw>
                </a:effectLst>
              </a:endParaRPr>
            </a:p>
            <a:p>
              <a:pPr indent="192088">
                <a:spcBef>
                  <a:spcPts val="200"/>
                </a:spcBef>
              </a:pPr>
              <a:r>
                <a:rPr lang="ko-KR" altLang="en-US" sz="140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는데</a:t>
              </a:r>
              <a:r>
                <a:rPr lang="en-US" altLang="ko-KR" sz="140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, </a:t>
              </a:r>
              <a:r>
                <a:rPr lang="ko-KR" altLang="en-US" sz="140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요즘은 </a:t>
              </a:r>
              <a:r>
                <a:rPr lang="ko-KR" altLang="en-US" sz="1400" dirty="0" err="1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살이쪘다</a:t>
              </a:r>
              <a:r>
                <a:rPr lang="en-US" altLang="ko-KR" sz="140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.”, “</a:t>
              </a:r>
              <a:r>
                <a:rPr lang="ko-KR" altLang="en-US" sz="140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네 다리가 가늘고 새하얗다</a:t>
              </a:r>
              <a:r>
                <a:rPr lang="en-US" altLang="ko-KR" sz="140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. </a:t>
              </a:r>
              <a:r>
                <a:rPr lang="ko-KR" altLang="en-US" sz="1400" dirty="0" err="1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화이트닝</a:t>
              </a:r>
              <a:r>
                <a:rPr lang="ko-KR" altLang="en-US" sz="140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 크림을 바르냐</a:t>
              </a:r>
              <a:r>
                <a:rPr lang="en-US" altLang="ko-KR" sz="140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? </a:t>
              </a:r>
              <a:r>
                <a:rPr lang="ko-KR" altLang="en-US" sz="140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몸에 잔털을 </a:t>
              </a:r>
              <a:r>
                <a:rPr lang="ko-KR" altLang="en-US" sz="1400" dirty="0" err="1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쉐이빙하냐</a:t>
              </a:r>
              <a:r>
                <a:rPr lang="en-US" altLang="ko-KR" sz="140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?”, </a:t>
              </a:r>
              <a:r>
                <a:rPr lang="ko-KR" altLang="en-US" sz="140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“너 요즘</a:t>
              </a:r>
              <a:endParaRPr lang="en-US" altLang="ko-KR" sz="1400" dirty="0">
                <a:effectLst>
                  <a:outerShdw dist="38100" dir="2700000" algn="tl" rotWithShape="0">
                    <a:schemeClr val="bg1"/>
                  </a:outerShdw>
                </a:effectLst>
              </a:endParaRPr>
            </a:p>
            <a:p>
              <a:pPr indent="192088">
                <a:spcBef>
                  <a:spcPts val="200"/>
                </a:spcBef>
              </a:pPr>
              <a:r>
                <a:rPr lang="ko-KR" altLang="en-US" sz="1400" spc="-14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남자친구가 생겼냐</a:t>
              </a:r>
              <a:r>
                <a:rPr lang="en-US" altLang="ko-KR" sz="1400" spc="-14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? </a:t>
              </a:r>
              <a:r>
                <a:rPr lang="ko-KR" altLang="en-US" sz="1400" spc="-14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왜 이렇게 살이 쪘냐</a:t>
              </a:r>
              <a:r>
                <a:rPr lang="en-US" altLang="ko-KR" sz="1400" spc="-14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? </a:t>
              </a:r>
              <a:r>
                <a:rPr lang="ko-KR" altLang="en-US" sz="1400" spc="-14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일도 제대로 안하고 정신은 다른 데 </a:t>
              </a:r>
              <a:r>
                <a:rPr lang="ko-KR" altLang="en-US" sz="1400" spc="-140" dirty="0" err="1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팔려있지</a:t>
              </a:r>
              <a:r>
                <a:rPr lang="en-US" altLang="ko-KR" sz="1400" spc="-14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.”</a:t>
              </a:r>
              <a:r>
                <a:rPr lang="ko-KR" altLang="en-US" sz="1400" b="0" spc="-14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라는 등으로 말한 언어적 성희롱</a:t>
              </a:r>
            </a:p>
            <a:p>
              <a:pPr>
                <a:spcBef>
                  <a:spcPts val="800"/>
                </a:spcBef>
              </a:pPr>
              <a:r>
                <a:rPr lang="ko-KR" altLang="en-US" sz="1400" b="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④ 위 ②항과 같은 </a:t>
              </a:r>
              <a:r>
                <a:rPr lang="ko-KR" altLang="en-US" sz="1400" b="0" dirty="0" err="1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일시ㆍ장소에서</a:t>
              </a:r>
              <a:r>
                <a:rPr lang="ko-KR" altLang="en-US" sz="1400" b="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 원고에게 회초리를 맞아야 한다며 원고로 하여금 원고를 칠 회초리로 쓸 나뭇가지를</a:t>
              </a:r>
              <a:endParaRPr lang="en-US" altLang="ko-KR" sz="1400" b="0" dirty="0">
                <a:effectLst>
                  <a:outerShdw dist="38100" dir="2700000" algn="tl" rotWithShape="0">
                    <a:schemeClr val="bg1"/>
                  </a:outerShdw>
                </a:effectLst>
              </a:endParaRPr>
            </a:p>
            <a:p>
              <a:pPr marL="212725">
                <a:spcBef>
                  <a:spcPts val="200"/>
                </a:spcBef>
              </a:pPr>
              <a:r>
                <a:rPr lang="ko-KR" altLang="en-US" sz="1400" b="0" spc="-8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구해오도록 하고</a:t>
              </a:r>
              <a:r>
                <a:rPr lang="en-US" altLang="ko-KR" sz="1400" b="0" spc="-8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, </a:t>
              </a:r>
              <a:r>
                <a:rPr lang="ko-KR" altLang="en-US" sz="1400" b="0" spc="-8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원고가 구해온 나뭇가지를 부러뜨려 부러진 나뭇가지로 원고의 엉덩이를 폭행하였으며</a:t>
              </a:r>
              <a:r>
                <a:rPr lang="en-US" altLang="ko-KR" sz="1400" b="0" spc="-8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, </a:t>
              </a:r>
              <a:r>
                <a:rPr lang="ko-KR" altLang="en-US" sz="1400" b="0" spc="-8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원고의</a:t>
              </a:r>
              <a:endParaRPr lang="en-US" altLang="ko-KR" sz="1400" b="0" spc="-80" dirty="0">
                <a:effectLst>
                  <a:outerShdw dist="38100" dir="2700000" algn="tl" rotWithShape="0">
                    <a:schemeClr val="bg1"/>
                  </a:outerShdw>
                </a:effectLst>
              </a:endParaRPr>
            </a:p>
            <a:p>
              <a:pPr marL="212725">
                <a:spcBef>
                  <a:spcPts val="200"/>
                </a:spcBef>
              </a:pPr>
              <a:r>
                <a:rPr lang="ko-KR" altLang="en-US" sz="1400" b="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어깨를 밀치는 등의 직장 내 괴롭힘</a:t>
              </a:r>
            </a:p>
            <a:p>
              <a:pPr>
                <a:spcBef>
                  <a:spcPts val="800"/>
                </a:spcBef>
              </a:pPr>
              <a:r>
                <a:rPr lang="ko-KR" altLang="en-US" sz="1400" b="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⑤ 원고를 상습적으로 모욕한 직장 내 괴롭힘</a:t>
              </a:r>
            </a:p>
            <a:p>
              <a:pPr>
                <a:spcBef>
                  <a:spcPts val="800"/>
                </a:spcBef>
              </a:pPr>
              <a:r>
                <a:rPr lang="ko-KR" altLang="en-US" sz="1400" b="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⑥ </a:t>
              </a:r>
              <a:r>
                <a:rPr lang="en-US" altLang="ko-KR" sz="1400" b="0" spc="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2015. 10. 15. </a:t>
              </a:r>
              <a:r>
                <a:rPr lang="ko-KR" altLang="en-US" sz="1400" b="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저녁 위 골프장에서 서울로 돌아오는 승용차 안에서의 신체적 성희롱을 행함</a:t>
              </a:r>
              <a:r>
                <a:rPr lang="en-US" altLang="ko-KR" sz="1400" b="0" dirty="0">
                  <a:effectLst>
                    <a:outerShdw dist="38100" dir="2700000" algn="tl" rotWithShape="0">
                      <a:schemeClr val="bg1"/>
                    </a:outerShdw>
                  </a:effectLst>
                </a:rPr>
                <a:t>.</a:t>
              </a:r>
            </a:p>
          </p:txBody>
        </p:sp>
        <p:pic>
          <p:nvPicPr>
            <p:cNvPr id="34" name="그래픽 33">
              <a:extLst>
                <a:ext uri="{FF2B5EF4-FFF2-40B4-BE49-F238E27FC236}">
                  <a16:creationId xmlns:a16="http://schemas.microsoft.com/office/drawing/2014/main" id="{1DA29AF2-FB0B-4BE3-99DD-14D222D1E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602113" y="3503182"/>
              <a:ext cx="138994" cy="138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6944933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직사각형 43">
            <a:extLst>
              <a:ext uri="{FF2B5EF4-FFF2-40B4-BE49-F238E27FC236}">
                <a16:creationId xmlns:a16="http://schemas.microsoft.com/office/drawing/2014/main" id="{FCD1D14C-8B92-4D23-8362-03E2E7962881}"/>
              </a:ext>
            </a:extLst>
          </p:cNvPr>
          <p:cNvSpPr/>
          <p:nvPr/>
        </p:nvSpPr>
        <p:spPr>
          <a:xfrm>
            <a:off x="324556" y="2200014"/>
            <a:ext cx="9256889" cy="4327785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89000">
                <a:schemeClr val="bg1"/>
              </a:gs>
            </a:gsLst>
            <a:lin ang="135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effectLst>
            <a:outerShdw blurRad="139700" dist="1016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F6E670A1-52FC-4D18-888C-AF2780B7DC84}"/>
              </a:ext>
            </a:extLst>
          </p:cNvPr>
          <p:cNvSpPr/>
          <p:nvPr/>
        </p:nvSpPr>
        <p:spPr>
          <a:xfrm>
            <a:off x="0" y="1475738"/>
            <a:ext cx="9906000" cy="492443"/>
          </a:xfrm>
          <a:prstGeom prst="rect">
            <a:avLst/>
          </a:prstGeom>
          <a:solidFill>
            <a:srgbClr val="1A49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6" name="그림 45">
            <a:extLst>
              <a:ext uri="{FF2B5EF4-FFF2-40B4-BE49-F238E27FC236}">
                <a16:creationId xmlns:a16="http://schemas.microsoft.com/office/drawing/2014/main" id="{F882BC6C-177C-4111-897B-3D4F5A7C29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19" b="66300"/>
          <a:stretch/>
        </p:blipFill>
        <p:spPr>
          <a:xfrm>
            <a:off x="0" y="1694813"/>
            <a:ext cx="9906000" cy="835378"/>
          </a:xfrm>
          <a:prstGeom prst="rect">
            <a:avLst/>
          </a:prstGeom>
        </p:spPr>
      </p:pic>
      <p:grpSp>
        <p:nvGrpSpPr>
          <p:cNvPr id="47" name="그룹 46">
            <a:extLst>
              <a:ext uri="{FF2B5EF4-FFF2-40B4-BE49-F238E27FC236}">
                <a16:creationId xmlns:a16="http://schemas.microsoft.com/office/drawing/2014/main" id="{613010D6-5726-4A30-B648-8EC38934ECD1}"/>
              </a:ext>
            </a:extLst>
          </p:cNvPr>
          <p:cNvGrpSpPr/>
          <p:nvPr/>
        </p:nvGrpSpPr>
        <p:grpSpPr>
          <a:xfrm>
            <a:off x="1406556" y="1850880"/>
            <a:ext cx="7092889" cy="523220"/>
            <a:chOff x="324555" y="1850880"/>
            <a:chExt cx="7092889" cy="52322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D510844-BAFD-4FB7-94BC-242476555B43}"/>
                </a:ext>
              </a:extLst>
            </p:cNvPr>
            <p:cNvSpPr txBox="1"/>
            <p:nvPr/>
          </p:nvSpPr>
          <p:spPr>
            <a:xfrm>
              <a:off x="1237867" y="1850880"/>
              <a:ext cx="6179577" cy="52322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lvl="0">
                <a:defRPr/>
              </a:pPr>
              <a:r>
                <a:rPr lang="ko-KR" altLang="en-US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대법원 </a:t>
              </a:r>
              <a:r>
                <a:rPr lang="en-US" altLang="ko-KR" b="1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2021. 11. 25 </a:t>
              </a:r>
              <a:r>
                <a:rPr lang="ko-KR" altLang="en-US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선고 </a:t>
              </a:r>
              <a:r>
                <a:rPr lang="en-US" altLang="ko-KR" b="1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2020</a:t>
              </a:r>
              <a:r>
                <a:rPr lang="ko-KR" altLang="en-US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다</a:t>
              </a:r>
              <a:r>
                <a:rPr lang="en-US" altLang="ko-KR" b="1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270503</a:t>
              </a:r>
              <a:r>
                <a:rPr lang="en-US" altLang="ko-KR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 </a:t>
              </a:r>
              <a:r>
                <a:rPr lang="ko-KR" altLang="en-US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판결 </a:t>
              </a:r>
              <a:endParaRPr lang="en-US" altLang="ko-KR" b="1" spc="-100"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>
                  <a:outerShdw dist="63500" dir="2700000" algn="tl" rotWithShape="0">
                    <a:prstClr val="black">
                      <a:alpha val="20000"/>
                    </a:prstClr>
                  </a:outerShdw>
                </a:effectLst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  <a:p>
              <a:pPr lvl="0">
                <a:defRPr/>
              </a:pPr>
              <a:r>
                <a:rPr lang="en-US" altLang="ko-KR" sz="1600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(</a:t>
              </a:r>
              <a:r>
                <a:rPr lang="ko-KR" altLang="en-US" sz="1600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피해자에 대한 직장 내 괴롭힘 및 성희롱 행위에 대한 불법행위책임 인정 </a:t>
              </a:r>
              <a:r>
                <a:rPr lang="en-US" altLang="ko-KR" sz="1600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)</a:t>
              </a:r>
            </a:p>
          </p:txBody>
        </p:sp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B83367A2-069C-4780-B634-C9C460B25851}"/>
                </a:ext>
              </a:extLst>
            </p:cNvPr>
            <p:cNvGrpSpPr/>
            <p:nvPr/>
          </p:nvGrpSpPr>
          <p:grpSpPr>
            <a:xfrm>
              <a:off x="324555" y="1965335"/>
              <a:ext cx="738883" cy="325088"/>
              <a:chOff x="3308039" y="1843057"/>
              <a:chExt cx="738883" cy="325088"/>
            </a:xfrm>
          </p:grpSpPr>
          <p:sp>
            <p:nvSpPr>
              <p:cNvPr id="50" name="사각형: 둥근 모서리 49">
                <a:extLst>
                  <a:ext uri="{FF2B5EF4-FFF2-40B4-BE49-F238E27FC236}">
                    <a16:creationId xmlns:a16="http://schemas.microsoft.com/office/drawing/2014/main" id="{EEE0BAC4-27FC-4055-9ECD-D162F0B7CB05}"/>
                  </a:ext>
                </a:extLst>
              </p:cNvPr>
              <p:cNvSpPr/>
              <p:nvPr/>
            </p:nvSpPr>
            <p:spPr>
              <a:xfrm>
                <a:off x="3308039" y="1843057"/>
                <a:ext cx="738883" cy="325088"/>
              </a:xfrm>
              <a:prstGeom prst="roundRect">
                <a:avLst>
                  <a:gd name="adj" fmla="val 50000"/>
                </a:avLst>
              </a:prstGeom>
              <a:solidFill>
                <a:srgbClr val="E26578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51" name="그림 50">
                <a:extLst>
                  <a:ext uri="{FF2B5EF4-FFF2-40B4-BE49-F238E27FC236}">
                    <a16:creationId xmlns:a16="http://schemas.microsoft.com/office/drawing/2014/main" id="{BE05BAC3-5E0A-429F-8F71-CA3BFB5355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57880" y="1888331"/>
                <a:ext cx="439200" cy="2196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Ⅲ.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직장 내 성희롱의</a:t>
            </a:r>
            <a:r>
              <a:rPr lang="en-US" altLang="ko-KR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판단 및 유형별 사례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직장 내 성희롱 예방교육</a:t>
            </a:r>
          </a:p>
        </p:txBody>
      </p: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AB00C3FD-F59A-4D91-B2F1-DCDA4F3C40FD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40" name="사각형: 둥근 모서리 39">
              <a:extLst>
                <a:ext uri="{FF2B5EF4-FFF2-40B4-BE49-F238E27FC236}">
                  <a16:creationId xmlns:a16="http://schemas.microsoft.com/office/drawing/2014/main" id="{B3B2AEA2-52F7-4198-B3AB-90CD6B3BE683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41" name="그래픽 40">
              <a:extLst>
                <a:ext uri="{FF2B5EF4-FFF2-40B4-BE49-F238E27FC236}">
                  <a16:creationId xmlns:a16="http://schemas.microsoft.com/office/drawing/2014/main" id="{861B59F7-2E46-4686-92EF-8BA8DABD4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D0545C4-AAFF-4C19-B325-E57068910CEF}"/>
                </a:ext>
              </a:extLst>
            </p:cNvPr>
            <p:cNvSpPr txBox="1"/>
            <p:nvPr/>
          </p:nvSpPr>
          <p:spPr>
            <a:xfrm>
              <a:off x="1218333" y="1331455"/>
              <a:ext cx="7123745" cy="2769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 쟁점 유형별 사례  </a:t>
              </a:r>
              <a:r>
                <a:rPr lang="en-US" altLang="ko-KR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_④ </a:t>
              </a:r>
              <a:r>
                <a:rPr lang="ko-KR" altLang="en-US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 가해자의 손해배상책임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4D91210-8049-4E92-8E4C-7A96826DA2B0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2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8CBEFB25-10C4-4FA3-AB3E-9F12063F6A58}"/>
              </a:ext>
            </a:extLst>
          </p:cNvPr>
          <p:cNvSpPr txBox="1"/>
          <p:nvPr/>
        </p:nvSpPr>
        <p:spPr>
          <a:xfrm>
            <a:off x="629504" y="2715735"/>
            <a:ext cx="8749190" cy="303929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위 자선행사 당일 </a:t>
            </a:r>
            <a:r>
              <a:rPr kumimoji="0" lang="en-US" altLang="ko-KR" sz="1600" i="0" u="none" strike="noStrike" kern="0" cap="none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VIP</a:t>
            </a:r>
            <a:r>
              <a:rPr kumimoji="0" lang="ko-KR" altLang="en-US" sz="1600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룸에서의 직장 내 괴롭힘으로 주장된 사실관계는 피고도 대부분 다투지</a:t>
            </a:r>
            <a:r>
              <a:rPr lang="en-US" altLang="ko-KR" sz="1600" kern="0" spc="-10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맑은 고딕"/>
              </a:rPr>
              <a:t> </a:t>
            </a:r>
            <a:r>
              <a:rPr kumimoji="0" lang="ko-KR" altLang="en-US" sz="1600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않는 것으로</a:t>
            </a:r>
            <a:endParaRPr kumimoji="0" lang="en-US" altLang="ko-KR" sz="1600" i="0" u="none" strike="noStrike" kern="0" cap="none" spc="-100" normalizeH="0" baseline="0" noProof="0" dirty="0">
              <a:ln>
                <a:noFill/>
              </a:ln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16200000" scaled="1"/>
              </a:gradFill>
              <a:uLnTx/>
              <a:uFillTx/>
              <a:latin typeface="Century Gothic" panose="020B0502020202020204" pitchFamily="34" charset="0"/>
              <a:ea typeface="맑은 고딕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보이고</a:t>
            </a:r>
            <a:r>
              <a:rPr kumimoji="0" lang="en-US" altLang="ko-KR" sz="1600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, </a:t>
            </a:r>
            <a:r>
              <a:rPr kumimoji="0" lang="ko-KR" altLang="en-US" sz="1600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그 중 상당부분은 피고가 관련 형사사건에서 적극적으로 인정하기까지</a:t>
            </a:r>
            <a:r>
              <a:rPr lang="en-US" altLang="ko-KR" sz="1600" kern="0" spc="-10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맑은 고딕"/>
              </a:rPr>
              <a:t> </a:t>
            </a:r>
            <a:r>
              <a:rPr kumimoji="0" lang="ko-KR" altLang="en-US" sz="1600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하였다</a:t>
            </a:r>
            <a:r>
              <a:rPr kumimoji="0" lang="en-US" altLang="ko-KR" sz="1600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. </a:t>
            </a:r>
            <a:r>
              <a:rPr kumimoji="0" lang="ko-KR" altLang="en-US" sz="1600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또 원고 진술 및</a:t>
            </a:r>
            <a:endParaRPr kumimoji="0" lang="en-US" altLang="ko-KR" sz="1600" i="0" u="none" strike="noStrike" kern="0" cap="none" spc="-100" normalizeH="0" baseline="0" noProof="0" dirty="0">
              <a:ln>
                <a:noFill/>
              </a:ln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16200000" scaled="1"/>
              </a:gradFill>
              <a:uLnTx/>
              <a:uFillTx/>
              <a:latin typeface="Century Gothic" panose="020B0502020202020204" pitchFamily="34" charset="0"/>
              <a:ea typeface="맑은 고딕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피해내용 </a:t>
            </a:r>
            <a:r>
              <a:rPr kumimoji="0" lang="ko-KR" altLang="en-US" sz="1600" i="0" u="none" strike="noStrike" kern="0" cap="none" spc="-100" normalizeH="0" baseline="0" noProof="0" dirty="0" err="1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정리표</a:t>
            </a:r>
            <a:r>
              <a:rPr kumimoji="0" lang="ko-KR" altLang="en-US" sz="1600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 기재 내용의 구체성</a:t>
            </a:r>
            <a:r>
              <a:rPr kumimoji="0" lang="en-US" altLang="ko-KR" sz="1600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․</a:t>
            </a:r>
            <a:r>
              <a:rPr kumimoji="0" lang="ko-KR" altLang="en-US" sz="1600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일관성</a:t>
            </a:r>
            <a:r>
              <a:rPr kumimoji="0" lang="en-US" altLang="ko-KR" sz="1600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, </a:t>
            </a:r>
            <a:r>
              <a:rPr kumimoji="0" lang="ko-KR" altLang="en-US" sz="1600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원고가 후원회에 피해</a:t>
            </a:r>
            <a:r>
              <a:rPr lang="en-US" altLang="ko-KR" sz="1600" kern="0" spc="-10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맑은 고딕"/>
              </a:rPr>
              <a:t> </a:t>
            </a:r>
            <a:r>
              <a:rPr kumimoji="0" lang="ko-KR" altLang="en-US" sz="1600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사실을 신고하고 수사기관에 피고를</a:t>
            </a:r>
            <a:endParaRPr kumimoji="0" lang="en-US" altLang="ko-KR" sz="1600" i="0" u="none" strike="noStrike" kern="0" cap="none" spc="-100" normalizeH="0" baseline="0" noProof="0" dirty="0">
              <a:ln>
                <a:noFill/>
              </a:ln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16200000" scaled="1"/>
              </a:gradFill>
              <a:uLnTx/>
              <a:uFillTx/>
              <a:latin typeface="Century Gothic" panose="020B0502020202020204" pitchFamily="34" charset="0"/>
              <a:ea typeface="맑은 고딕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고소한 시점과 경위 및 관련 형사사건에서 진술을 비롯한</a:t>
            </a:r>
            <a:r>
              <a:rPr lang="en-US" altLang="ko-KR" sz="1600" kern="0" spc="-10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맑은 고딕"/>
              </a:rPr>
              <a:t> </a:t>
            </a:r>
            <a:r>
              <a:rPr kumimoji="0" lang="ko-KR" altLang="en-US" sz="1600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피고의 대응을 종합하면</a:t>
            </a:r>
            <a:r>
              <a:rPr kumimoji="0" lang="en-US" altLang="ko-KR" sz="1600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, </a:t>
            </a:r>
            <a:r>
              <a:rPr kumimoji="0" lang="ko-KR" altLang="en-US" sz="1600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같은 일시</a:t>
            </a:r>
            <a:r>
              <a:rPr kumimoji="0" lang="en-US" altLang="ko-KR" sz="1600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․</a:t>
            </a:r>
            <a:r>
              <a:rPr kumimoji="0" lang="ko-KR" altLang="en-US" sz="1600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장소에서의</a:t>
            </a:r>
            <a:endParaRPr kumimoji="0" lang="en-US" altLang="ko-KR" sz="1600" i="0" u="none" strike="noStrike" kern="0" cap="none" spc="-100" normalizeH="0" baseline="0" noProof="0" dirty="0">
              <a:ln>
                <a:noFill/>
              </a:ln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16200000" scaled="1"/>
              </a:gradFill>
              <a:uLnTx/>
              <a:uFillTx/>
              <a:latin typeface="Century Gothic" panose="020B0502020202020204" pitchFamily="34" charset="0"/>
              <a:ea typeface="맑은 고딕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언어적 성희롱에 관한 원고의 주장도 그 주장 내용이 사실일 고도의 개연성이 증명되었다고 볼 여지가</a:t>
            </a:r>
            <a:endParaRPr kumimoji="0" lang="en-US" altLang="ko-KR" sz="1600" i="0" u="none" strike="noStrike" kern="0" cap="none" spc="-100" normalizeH="0" baseline="0" noProof="0" dirty="0">
              <a:ln>
                <a:noFill/>
              </a:ln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16200000" scaled="1"/>
              </a:gradFill>
              <a:uLnTx/>
              <a:uFillTx/>
              <a:latin typeface="Century Gothic" panose="020B0502020202020204" pitchFamily="34" charset="0"/>
              <a:ea typeface="맑은 고딕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충분하다</a:t>
            </a:r>
            <a:r>
              <a:rPr kumimoji="0" lang="en-US" altLang="ko-KR" sz="1600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. </a:t>
            </a:r>
            <a:r>
              <a:rPr kumimoji="0" lang="ko-KR" altLang="en-US" sz="1600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나아가 </a:t>
            </a:r>
            <a:r>
              <a:rPr kumimoji="0" lang="ko-KR" altLang="en-US" sz="16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직장 내 괴롭힘이나 언어적 성희롱에 해당한다고 주장된 피고의 행위는</a:t>
            </a:r>
            <a:r>
              <a:rPr kumimoji="0" lang="en-US" altLang="ko-KR" sz="16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, </a:t>
            </a:r>
            <a:r>
              <a:rPr kumimoji="0" lang="ko-KR" altLang="en-US" sz="16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고용 관계에서</a:t>
            </a:r>
            <a:endParaRPr kumimoji="0" lang="en-US" altLang="ko-KR" sz="1600" b="1" i="0" u="none" strike="noStrike" kern="0" cap="none" spc="-100" normalizeH="0" baseline="0" noProof="0" dirty="0">
              <a:ln>
                <a:noFill/>
              </a:ln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16200000" scaled="1"/>
              </a:gradFill>
              <a:uLnTx/>
              <a:uFillTx/>
              <a:latin typeface="Century Gothic" panose="020B0502020202020204" pitchFamily="34" charset="0"/>
              <a:ea typeface="맑은 고딕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직장의 상급자인 피고가 그 지위를 이용하여 업무상 적정범위를 넘어 근로자인</a:t>
            </a:r>
            <a:r>
              <a:rPr lang="en-US" altLang="ko-KR" sz="1600" b="1" kern="0" spc="-10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맑은 고딕"/>
              </a:rPr>
              <a:t> </a:t>
            </a:r>
            <a:r>
              <a:rPr kumimoji="0" lang="ko-KR" altLang="en-US" sz="16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원고에게 </a:t>
            </a:r>
            <a:r>
              <a:rPr kumimoji="0" lang="ko-KR" altLang="en-US" sz="1600" b="1" i="0" u="none" strike="noStrike" kern="0" cap="none" spc="-100" normalizeH="0" baseline="0" noProof="0" dirty="0" err="1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신체</a:t>
            </a:r>
            <a:r>
              <a:rPr kumimoji="0" lang="ko-KR" altLang="en-US" sz="1600" b="1" i="0" u="none" strike="noStrike" kern="0" cap="none" spc="-300" normalizeH="0" noProof="0" dirty="0" err="1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적ㆍ</a:t>
            </a:r>
            <a:r>
              <a:rPr kumimoji="0" lang="ko-KR" altLang="en-US" sz="1600" b="1" i="0" u="none" strike="noStrike" kern="0" cap="none" spc="-100" normalizeH="0" baseline="0" noProof="0" dirty="0" err="1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정신적</a:t>
            </a:r>
            <a:endParaRPr kumimoji="0" lang="en-US" altLang="ko-KR" sz="1600" b="1" i="0" u="none" strike="noStrike" kern="0" cap="none" spc="-100" normalizeH="0" baseline="0" noProof="0" dirty="0">
              <a:ln>
                <a:noFill/>
              </a:ln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16200000" scaled="1"/>
              </a:gradFill>
              <a:uLnTx/>
              <a:uFillTx/>
              <a:latin typeface="Century Gothic" panose="020B0502020202020204" pitchFamily="34" charset="0"/>
              <a:ea typeface="맑은 고딕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고통을 준 ’직장 내 </a:t>
            </a:r>
            <a:r>
              <a:rPr kumimoji="0" lang="ko-KR" altLang="en-US" sz="1600" b="1" i="0" u="none" strike="noStrike" kern="0" cap="none" spc="-100" normalizeH="0" baseline="0" noProof="0" dirty="0" err="1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괴롭힘‘이자</a:t>
            </a:r>
            <a:r>
              <a:rPr kumimoji="0" lang="ko-KR" altLang="en-US" sz="16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 그 지위를 이용하여 여성인 원고의</a:t>
            </a:r>
            <a:r>
              <a:rPr lang="en-US" altLang="ko-KR" sz="1600" b="1" kern="0" spc="-10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맑은 고딕"/>
              </a:rPr>
              <a:t> </a:t>
            </a:r>
            <a:r>
              <a:rPr kumimoji="0" lang="ko-KR" altLang="en-US" sz="16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신체적 특징이나 남녀 간의 육체적</a:t>
            </a:r>
            <a:endParaRPr kumimoji="0" lang="en-US" altLang="ko-KR" sz="1600" b="1" i="0" u="none" strike="noStrike" kern="0" cap="none" spc="-100" normalizeH="0" baseline="0" noProof="0" dirty="0">
              <a:ln>
                <a:noFill/>
              </a:ln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16200000" scaled="1"/>
              </a:gradFill>
              <a:uLnTx/>
              <a:uFillTx/>
              <a:latin typeface="Century Gothic" panose="020B0502020202020204" pitchFamily="34" charset="0"/>
              <a:ea typeface="맑은 고딕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관계와 관련된 육체적</a:t>
            </a:r>
            <a:r>
              <a:rPr kumimoji="0" lang="en-US" altLang="ko-KR" sz="16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․</a:t>
            </a:r>
            <a:r>
              <a:rPr kumimoji="0" lang="ko-KR" altLang="en-US" sz="16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언어적 행위로서 원고에게 성적</a:t>
            </a:r>
            <a:r>
              <a:rPr lang="en-US" altLang="ko-KR" sz="1600" b="1" kern="0" spc="-10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맑은 고딕"/>
              </a:rPr>
              <a:t> </a:t>
            </a:r>
            <a:r>
              <a:rPr kumimoji="0" lang="ko-KR" altLang="en-US" sz="16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굴욕감이나 혐오감을 느끼게 하는 성희롱에</a:t>
            </a:r>
            <a:endParaRPr kumimoji="0" lang="en-US" altLang="ko-KR" sz="1600" b="1" i="0" u="none" strike="noStrike" kern="0" cap="none" spc="-100" normalizeH="0" baseline="0" noProof="0" dirty="0">
              <a:ln>
                <a:noFill/>
              </a:ln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16200000" scaled="1"/>
              </a:gradFill>
              <a:uLnTx/>
              <a:uFillTx/>
              <a:latin typeface="Century Gothic" panose="020B0502020202020204" pitchFamily="34" charset="0"/>
              <a:ea typeface="맑은 고딕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해당하고</a:t>
            </a:r>
            <a:r>
              <a:rPr kumimoji="0" lang="en-US" altLang="ko-KR" sz="16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, </a:t>
            </a:r>
            <a:r>
              <a:rPr kumimoji="0" lang="ko-KR" altLang="en-US" sz="16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따라서 원고에 대한 민사상 불법행위</a:t>
            </a:r>
            <a:r>
              <a:rPr lang="en-US" altLang="ko-KR" sz="1600" b="1" kern="0" spc="-10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맑은 고딕"/>
              </a:rPr>
              <a:t> </a:t>
            </a:r>
            <a:r>
              <a:rPr kumimoji="0" lang="ko-KR" altLang="en-US" sz="16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책임의 원인이 될 수 있다</a:t>
            </a:r>
            <a:r>
              <a:rPr kumimoji="0" lang="en-US" altLang="ko-KR" sz="1600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7638548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>
            <a:extLst>
              <a:ext uri="{FF2B5EF4-FFF2-40B4-BE49-F238E27FC236}">
                <a16:creationId xmlns:a16="http://schemas.microsoft.com/office/drawing/2014/main" id="{5447BD5E-0982-4B3E-95EA-5DEDD8781194}"/>
              </a:ext>
            </a:extLst>
          </p:cNvPr>
          <p:cNvSpPr/>
          <p:nvPr/>
        </p:nvSpPr>
        <p:spPr>
          <a:xfrm>
            <a:off x="349147" y="2229800"/>
            <a:ext cx="9256889" cy="4327785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89000">
                <a:schemeClr val="bg1"/>
              </a:gs>
            </a:gsLst>
            <a:lin ang="135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effectLst>
            <a:outerShdw blurRad="139700" dist="1016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FF1E54C0-11B3-4100-AEC1-126EC4F886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9" t="33699" r="3028" b="4381"/>
          <a:stretch/>
        </p:blipFill>
        <p:spPr>
          <a:xfrm>
            <a:off x="4352544" y="2311116"/>
            <a:ext cx="5253492" cy="4246469"/>
          </a:xfrm>
          <a:prstGeom prst="rect">
            <a:avLst/>
          </a:prstGeom>
        </p:spPr>
      </p:pic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Ⅲ.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직장 내 성희롱의</a:t>
            </a:r>
            <a:r>
              <a:rPr lang="en-US" altLang="ko-KR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판단 및 유형별 사례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직장 내 성희롱 예방교육</a:t>
            </a: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10C7617E-D858-453F-84BF-276A378735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19" b="66300"/>
          <a:stretch/>
        </p:blipFill>
        <p:spPr>
          <a:xfrm>
            <a:off x="0" y="1475738"/>
            <a:ext cx="9906000" cy="835378"/>
          </a:xfrm>
          <a:prstGeom prst="rect">
            <a:avLst/>
          </a:prstGeom>
        </p:spPr>
      </p:pic>
      <p:grpSp>
        <p:nvGrpSpPr>
          <p:cNvPr id="36" name="그룹 35">
            <a:extLst>
              <a:ext uri="{FF2B5EF4-FFF2-40B4-BE49-F238E27FC236}">
                <a16:creationId xmlns:a16="http://schemas.microsoft.com/office/drawing/2014/main" id="{A000C27A-DDEA-47BE-87B7-D1B50CFB36B8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40" name="사각형: 둥근 모서리 39">
              <a:extLst>
                <a:ext uri="{FF2B5EF4-FFF2-40B4-BE49-F238E27FC236}">
                  <a16:creationId xmlns:a16="http://schemas.microsoft.com/office/drawing/2014/main" id="{A1C3A0A6-F9C8-48AB-BD44-7FB000948189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41" name="그래픽 40">
              <a:extLst>
                <a:ext uri="{FF2B5EF4-FFF2-40B4-BE49-F238E27FC236}">
                  <a16:creationId xmlns:a16="http://schemas.microsoft.com/office/drawing/2014/main" id="{1439BEE3-13C5-46E4-B791-2565EDBE9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63B7DB0-89C2-474C-AED0-DFD555941701}"/>
                </a:ext>
              </a:extLst>
            </p:cNvPr>
            <p:cNvSpPr txBox="1"/>
            <p:nvPr/>
          </p:nvSpPr>
          <p:spPr>
            <a:xfrm>
              <a:off x="1218333" y="1331455"/>
              <a:ext cx="7554953" cy="2769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 쟁점 유형별 사례 </a:t>
              </a:r>
              <a:r>
                <a:rPr lang="en-US" altLang="ko-KR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_</a:t>
              </a:r>
              <a:r>
                <a:rPr lang="ko-KR" altLang="en-US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⑤ 직장 내 성희롱에 대한 사용자책임 인정여부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FE4F29E-27EB-4BFE-9B8B-18E2BD570F49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2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E4B470DC-AFDE-4753-8F1C-C3E30B95E51A}"/>
              </a:ext>
            </a:extLst>
          </p:cNvPr>
          <p:cNvGrpSpPr/>
          <p:nvPr/>
        </p:nvGrpSpPr>
        <p:grpSpPr>
          <a:xfrm>
            <a:off x="602113" y="2561778"/>
            <a:ext cx="7177662" cy="841256"/>
            <a:chOff x="602113" y="3084308"/>
            <a:chExt cx="7177662" cy="841256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A50264A-D0A1-4F76-A60A-F9F715CD27C3}"/>
                </a:ext>
              </a:extLst>
            </p:cNvPr>
            <p:cNvSpPr txBox="1"/>
            <p:nvPr/>
          </p:nvSpPr>
          <p:spPr>
            <a:xfrm>
              <a:off x="814727" y="3084308"/>
              <a:ext cx="6965048" cy="841256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>
              <a:defPPr>
                <a:defRPr lang="en-US"/>
              </a:defPPr>
              <a:lvl1pPr>
                <a:defRPr sz="2000" b="1" kern="0" spc="-10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schemeClr val="bg1">
                        <a:alpha val="73000"/>
                      </a:schemeClr>
                    </a:outerShdw>
                  </a:effectLst>
                  <a:latin typeface="Century Gothic" panose="020B0502020202020204" pitchFamily="34" charset="0"/>
                  <a:ea typeface="+mj-ea"/>
                </a:defRPr>
              </a:lvl1pPr>
            </a:lstStyle>
            <a:p>
              <a:pPr>
                <a:spcBef>
                  <a:spcPts val="800"/>
                </a:spcBef>
              </a:pPr>
              <a:r>
                <a:rPr lang="ko-KR" altLang="en-US" sz="1600" dirty="0">
                  <a:effectLst/>
                </a:rPr>
                <a:t>사용자 </a:t>
              </a:r>
              <a:r>
                <a:rPr lang="en-US" altLang="ko-KR" sz="1600" dirty="0">
                  <a:effectLst/>
                </a:rPr>
                <a:t>:</a:t>
              </a:r>
              <a:r>
                <a:rPr lang="en-US" altLang="ko-KR" sz="1600" b="0" dirty="0">
                  <a:effectLst/>
                </a:rPr>
                <a:t> </a:t>
              </a:r>
              <a:r>
                <a:rPr lang="ko-KR" altLang="en-US" sz="1600" b="0" dirty="0">
                  <a:effectLst/>
                </a:rPr>
                <a:t>시내버스업 영위 법인 </a:t>
              </a:r>
              <a:r>
                <a:rPr lang="en-US" altLang="ko-KR" sz="1600" b="0" spc="0" dirty="0">
                  <a:effectLst/>
                </a:rPr>
                <a:t>(57</a:t>
              </a:r>
              <a:r>
                <a:rPr lang="ko-KR" altLang="en-US" sz="1600" b="0" dirty="0">
                  <a:effectLst/>
                </a:rPr>
                <a:t>대 버스 보유</a:t>
              </a:r>
              <a:r>
                <a:rPr lang="en-US" altLang="ko-KR" sz="1600" b="0" dirty="0">
                  <a:effectLst/>
                </a:rPr>
                <a:t>, </a:t>
              </a:r>
              <a:r>
                <a:rPr lang="en-US" altLang="ko-KR" sz="1600" b="0" spc="0" dirty="0">
                  <a:effectLst/>
                </a:rPr>
                <a:t>140</a:t>
              </a:r>
              <a:r>
                <a:rPr lang="ko-KR" altLang="en-US" sz="1600" b="0" dirty="0">
                  <a:effectLst/>
                </a:rPr>
                <a:t>명 버스기사 고용</a:t>
              </a:r>
              <a:r>
                <a:rPr lang="en-US" altLang="ko-KR" sz="1600" b="0" dirty="0">
                  <a:effectLst/>
                </a:rPr>
                <a:t>) </a:t>
              </a:r>
              <a:r>
                <a:rPr lang="en-US" altLang="ko-KR" sz="1200" b="0" dirty="0">
                  <a:effectLst/>
                </a:rPr>
                <a:t>*</a:t>
              </a:r>
              <a:r>
                <a:rPr lang="ko-KR" altLang="en-US" sz="1200" b="0" dirty="0">
                  <a:effectLst/>
                </a:rPr>
                <a:t>이 중 여성은 </a:t>
              </a:r>
              <a:r>
                <a:rPr lang="en-US" altLang="ko-KR" sz="1200" b="0" spc="0" dirty="0">
                  <a:effectLst/>
                </a:rPr>
                <a:t>7</a:t>
              </a:r>
              <a:r>
                <a:rPr lang="ko-KR" altLang="en-US" sz="1200" b="0" dirty="0">
                  <a:effectLst/>
                </a:rPr>
                <a:t>명</a:t>
              </a:r>
              <a:endParaRPr lang="ko-KR" altLang="en-US" sz="1600" b="0" dirty="0">
                <a:effectLst/>
              </a:endParaRPr>
            </a:p>
            <a:p>
              <a:pPr>
                <a:spcBef>
                  <a:spcPts val="400"/>
                </a:spcBef>
              </a:pPr>
              <a:r>
                <a:rPr lang="ko-KR" altLang="en-US" sz="1600" dirty="0">
                  <a:effectLst/>
                </a:rPr>
                <a:t>가해자 </a:t>
              </a:r>
              <a:r>
                <a:rPr lang="en-US" altLang="ko-KR" sz="1600" dirty="0">
                  <a:effectLst/>
                </a:rPr>
                <a:t>:</a:t>
              </a:r>
              <a:r>
                <a:rPr lang="en-US" altLang="ko-KR" sz="1600" b="0" dirty="0">
                  <a:effectLst/>
                </a:rPr>
                <a:t> </a:t>
              </a:r>
              <a:r>
                <a:rPr lang="ko-KR" altLang="en-US" sz="1600" b="0" dirty="0">
                  <a:effectLst/>
                </a:rPr>
                <a:t>남성 버스기사</a:t>
              </a:r>
              <a:r>
                <a:rPr lang="en-US" altLang="ko-KR" sz="1600" b="0" spc="0" dirty="0">
                  <a:effectLst/>
                </a:rPr>
                <a:t>(1,2,3,4)</a:t>
              </a:r>
            </a:p>
            <a:p>
              <a:pPr>
                <a:spcBef>
                  <a:spcPts val="400"/>
                </a:spcBef>
              </a:pPr>
              <a:r>
                <a:rPr lang="ko-KR" altLang="en-US" sz="1600" dirty="0">
                  <a:effectLst/>
                </a:rPr>
                <a:t>피해자 </a:t>
              </a:r>
              <a:r>
                <a:rPr lang="en-US" altLang="ko-KR" sz="1600" dirty="0">
                  <a:effectLst/>
                </a:rPr>
                <a:t>:</a:t>
              </a:r>
              <a:r>
                <a:rPr lang="en-US" altLang="ko-KR" sz="1600" b="0" dirty="0">
                  <a:effectLst/>
                </a:rPr>
                <a:t> </a:t>
              </a:r>
              <a:r>
                <a:rPr lang="ko-KR" altLang="en-US" sz="1600" b="0" dirty="0">
                  <a:effectLst/>
                </a:rPr>
                <a:t>여성 버스기사</a:t>
              </a:r>
              <a:r>
                <a:rPr lang="en-US" altLang="ko-KR" sz="1600" b="0" spc="0" dirty="0">
                  <a:effectLst/>
                </a:rPr>
                <a:t>(1,2)</a:t>
              </a:r>
            </a:p>
          </p:txBody>
        </p:sp>
        <p:pic>
          <p:nvPicPr>
            <p:cNvPr id="48" name="그래픽 47">
              <a:extLst>
                <a:ext uri="{FF2B5EF4-FFF2-40B4-BE49-F238E27FC236}">
                  <a16:creationId xmlns:a16="http://schemas.microsoft.com/office/drawing/2014/main" id="{0E3121F7-3C4B-4F14-B09D-8A9BAE139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02113" y="3133158"/>
              <a:ext cx="138994" cy="138994"/>
            </a:xfrm>
            <a:prstGeom prst="rect">
              <a:avLst/>
            </a:prstGeom>
          </p:spPr>
        </p:pic>
        <p:pic>
          <p:nvPicPr>
            <p:cNvPr id="49" name="그래픽 48">
              <a:extLst>
                <a:ext uri="{FF2B5EF4-FFF2-40B4-BE49-F238E27FC236}">
                  <a16:creationId xmlns:a16="http://schemas.microsoft.com/office/drawing/2014/main" id="{40417F2B-0235-4F78-B86A-FFF47EAA5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02113" y="3421289"/>
              <a:ext cx="138994" cy="138994"/>
            </a:xfrm>
            <a:prstGeom prst="rect">
              <a:avLst/>
            </a:prstGeom>
          </p:spPr>
        </p:pic>
        <p:pic>
          <p:nvPicPr>
            <p:cNvPr id="54" name="그래픽 53">
              <a:extLst>
                <a:ext uri="{FF2B5EF4-FFF2-40B4-BE49-F238E27FC236}">
                  <a16:creationId xmlns:a16="http://schemas.microsoft.com/office/drawing/2014/main" id="{17AF9651-9BC7-4D20-A6B4-ED2A42300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02113" y="3709421"/>
              <a:ext cx="138994" cy="138994"/>
            </a:xfrm>
            <a:prstGeom prst="rect">
              <a:avLst/>
            </a:prstGeom>
          </p:spPr>
        </p:pic>
      </p:grp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4D56B119-6EC3-4DC3-8438-0BD86DC5465A}"/>
              </a:ext>
            </a:extLst>
          </p:cNvPr>
          <p:cNvGrpSpPr/>
          <p:nvPr/>
        </p:nvGrpSpPr>
        <p:grpSpPr>
          <a:xfrm>
            <a:off x="602113" y="3444687"/>
            <a:ext cx="8809519" cy="2908489"/>
            <a:chOff x="602113" y="3449569"/>
            <a:chExt cx="8809519" cy="2908489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854C1E4-DF98-420E-BFA3-3F456291C18A}"/>
                </a:ext>
              </a:extLst>
            </p:cNvPr>
            <p:cNvSpPr txBox="1"/>
            <p:nvPr/>
          </p:nvSpPr>
          <p:spPr>
            <a:xfrm>
              <a:off x="814727" y="3449569"/>
              <a:ext cx="8596905" cy="2908489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>
              <a:defPPr>
                <a:defRPr lang="en-US"/>
              </a:defPPr>
              <a:lvl1pPr>
                <a:defRPr sz="2000" b="1" kern="0" spc="-10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schemeClr val="bg1">
                        <a:alpha val="73000"/>
                      </a:schemeClr>
                    </a:outerShdw>
                  </a:effectLst>
                  <a:latin typeface="Century Gothic" panose="020B0502020202020204" pitchFamily="34" charset="0"/>
                  <a:ea typeface="+mj-ea"/>
                </a:defRPr>
              </a:lvl1pPr>
            </a:lstStyle>
            <a:p>
              <a:pPr>
                <a:spcBef>
                  <a:spcPts val="200"/>
                </a:spcBef>
              </a:pPr>
              <a:r>
                <a:rPr lang="ko-KR" altLang="en-US" sz="1600" dirty="0">
                  <a:effectLst/>
                </a:rPr>
                <a:t>주요 사실관계</a:t>
              </a:r>
              <a:endParaRPr lang="en-US" altLang="ko-KR" sz="1600" dirty="0">
                <a:effectLst/>
              </a:endParaRPr>
            </a:p>
            <a:p>
              <a:pPr>
                <a:spcBef>
                  <a:spcPts val="600"/>
                </a:spcBef>
              </a:pPr>
              <a:r>
                <a:rPr lang="ko-KR" altLang="en-US" sz="1300" b="0" dirty="0">
                  <a:effectLst/>
                </a:rPr>
                <a:t>① </a:t>
              </a:r>
              <a:r>
                <a:rPr lang="ko-KR" altLang="en-US" sz="1300" b="0" spc="-110" dirty="0">
                  <a:effectLst/>
                </a:rPr>
                <a:t>가해자</a:t>
              </a:r>
              <a:r>
                <a:rPr lang="en-US" altLang="ko-KR" sz="1300" b="0" spc="-110" dirty="0">
                  <a:effectLst/>
                </a:rPr>
                <a:t>1</a:t>
              </a:r>
              <a:r>
                <a:rPr lang="ko-KR" altLang="en-US" sz="1300" b="0" spc="-110" dirty="0">
                  <a:effectLst/>
                </a:rPr>
                <a:t>은 피해자가 다른 동료 버스기사와 성관계를 맺은 사실이 없는데도 “피해자가 가해자</a:t>
              </a:r>
              <a:r>
                <a:rPr lang="en-US" altLang="ko-KR" sz="1300" b="0" spc="-110" dirty="0">
                  <a:effectLst/>
                </a:rPr>
                <a:t>3</a:t>
              </a:r>
              <a:r>
                <a:rPr lang="ko-KR" altLang="en-US" sz="1300" b="0" spc="-110" dirty="0">
                  <a:effectLst/>
                </a:rPr>
                <a:t>과 성관계를 했고</a:t>
              </a:r>
              <a:r>
                <a:rPr lang="en-US" altLang="ko-KR" sz="1300" b="0" spc="-110" dirty="0">
                  <a:effectLst/>
                </a:rPr>
                <a:t>, </a:t>
              </a:r>
              <a:r>
                <a:rPr lang="ko-KR" altLang="en-US" sz="1300" b="0" spc="-110" dirty="0">
                  <a:effectLst/>
                </a:rPr>
                <a:t>하면서 마음에</a:t>
              </a:r>
              <a:endParaRPr lang="en-US" altLang="ko-KR" sz="1300" b="0" spc="-110" dirty="0">
                <a:effectLst/>
              </a:endParaRPr>
            </a:p>
            <a:p>
              <a:pPr indent="200025"/>
              <a:r>
                <a:rPr lang="ko-KR" altLang="en-US" sz="1300" b="0" spc="-110" dirty="0" err="1">
                  <a:effectLst/>
                </a:rPr>
                <a:t>안들어</a:t>
              </a:r>
              <a:r>
                <a:rPr lang="ko-KR" altLang="en-US" sz="1300" b="0" spc="-110" dirty="0">
                  <a:effectLst/>
                </a:rPr>
                <a:t> 올라가서도 하고 막 그런다</a:t>
              </a:r>
              <a:r>
                <a:rPr lang="en-US" altLang="ko-KR" sz="1300" b="0" spc="-110" dirty="0">
                  <a:effectLst/>
                </a:rPr>
                <a:t>.”</a:t>
              </a:r>
              <a:r>
                <a:rPr lang="ko-KR" altLang="en-US" sz="1300" b="0" spc="-110" dirty="0">
                  <a:effectLst/>
                </a:rPr>
                <a:t>고 말하였고</a:t>
              </a:r>
              <a:r>
                <a:rPr lang="en-US" altLang="ko-KR" sz="1300" b="0" spc="-110" dirty="0">
                  <a:effectLst/>
                </a:rPr>
                <a:t>, </a:t>
              </a:r>
              <a:r>
                <a:rPr lang="ko-KR" altLang="en-US" sz="1300" b="0" spc="-110" dirty="0">
                  <a:effectLst/>
                </a:rPr>
                <a:t>가해자</a:t>
              </a:r>
              <a:r>
                <a:rPr lang="en-US" altLang="ko-KR" sz="1300" b="0" spc="-110" dirty="0">
                  <a:effectLst/>
                </a:rPr>
                <a:t>2</a:t>
              </a:r>
              <a:r>
                <a:rPr lang="ko-KR" altLang="en-US" sz="1300" b="0" spc="-110" dirty="0">
                  <a:effectLst/>
                </a:rPr>
                <a:t>는 “피해자가 </a:t>
              </a:r>
              <a:r>
                <a:rPr lang="ko-KR" altLang="en-US" sz="1300" b="0" spc="-110" dirty="0" err="1">
                  <a:effectLst/>
                </a:rPr>
                <a:t>누구랑</a:t>
              </a:r>
              <a:r>
                <a:rPr lang="ko-KR" altLang="en-US" sz="1300" b="0" spc="-110" dirty="0">
                  <a:effectLst/>
                </a:rPr>
                <a:t> 사귀는지 아냐</a:t>
              </a:r>
              <a:r>
                <a:rPr lang="en-US" altLang="ko-KR" sz="1300" b="0" spc="-110" dirty="0">
                  <a:effectLst/>
                </a:rPr>
                <a:t>, </a:t>
              </a:r>
              <a:r>
                <a:rPr lang="ko-KR" altLang="en-US" sz="1300" b="0" spc="-110" dirty="0">
                  <a:effectLst/>
                </a:rPr>
                <a:t>여러 남자가 있다</a:t>
              </a:r>
              <a:r>
                <a:rPr lang="en-US" altLang="ko-KR" sz="1300" b="0" spc="-110" dirty="0">
                  <a:effectLst/>
                </a:rPr>
                <a:t>. </a:t>
              </a:r>
              <a:r>
                <a:rPr lang="ko-KR" altLang="en-US" sz="1300" b="0" spc="-110" dirty="0">
                  <a:effectLst/>
                </a:rPr>
                <a:t>피해자 때문에</a:t>
              </a:r>
              <a:endParaRPr lang="en-US" altLang="ko-KR" sz="1300" b="0" spc="-110" dirty="0">
                <a:effectLst/>
              </a:endParaRPr>
            </a:p>
            <a:p>
              <a:pPr indent="200025"/>
              <a:r>
                <a:rPr lang="ko-KR" altLang="en-US" sz="1300" b="0" dirty="0">
                  <a:effectLst/>
                </a:rPr>
                <a:t>몇 놈이 </a:t>
              </a:r>
              <a:r>
                <a:rPr lang="en-US" altLang="ko-KR" sz="1300" b="0" dirty="0">
                  <a:effectLst/>
                </a:rPr>
                <a:t>E</a:t>
              </a:r>
              <a:r>
                <a:rPr lang="ko-KR" altLang="en-US" sz="1300" b="0" dirty="0">
                  <a:effectLst/>
                </a:rPr>
                <a:t>노조로 넘어갔다</a:t>
              </a:r>
              <a:r>
                <a:rPr lang="en-US" altLang="ko-KR" sz="1300" b="0" dirty="0">
                  <a:effectLst/>
                </a:rPr>
                <a:t>.”</a:t>
              </a:r>
              <a:r>
                <a:rPr lang="ko-KR" altLang="en-US" sz="1300" b="0" dirty="0">
                  <a:effectLst/>
                </a:rPr>
                <a:t>고 말함</a:t>
              </a:r>
              <a:r>
                <a:rPr lang="en-US" altLang="ko-KR" sz="1300" b="0" dirty="0">
                  <a:effectLst/>
                </a:rPr>
                <a:t>.</a:t>
              </a:r>
            </a:p>
            <a:p>
              <a:pPr>
                <a:spcBef>
                  <a:spcPts val="600"/>
                </a:spcBef>
              </a:pPr>
              <a:r>
                <a:rPr lang="ko-KR" altLang="en-US" sz="1300" b="0" dirty="0">
                  <a:effectLst/>
                </a:rPr>
                <a:t>② 또한 가해자</a:t>
              </a:r>
              <a:r>
                <a:rPr lang="en-US" altLang="ko-KR" sz="1300" b="0" dirty="0">
                  <a:effectLst/>
                </a:rPr>
                <a:t>4</a:t>
              </a:r>
              <a:r>
                <a:rPr lang="ko-KR" altLang="en-US" sz="1300" b="0" dirty="0">
                  <a:effectLst/>
                </a:rPr>
                <a:t>는 “피해자</a:t>
              </a:r>
              <a:r>
                <a:rPr lang="en-US" altLang="ko-KR" sz="1300" b="0" dirty="0">
                  <a:effectLst/>
                </a:rPr>
                <a:t>1</a:t>
              </a:r>
              <a:r>
                <a:rPr lang="ko-KR" altLang="en-US" sz="1300" b="0" dirty="0">
                  <a:effectLst/>
                </a:rPr>
                <a:t>은 싸가지가 없어</a:t>
              </a:r>
              <a:r>
                <a:rPr lang="en-US" altLang="ko-KR" sz="1300" b="0" dirty="0">
                  <a:effectLst/>
                </a:rPr>
                <a:t>. </a:t>
              </a:r>
              <a:r>
                <a:rPr lang="ko-KR" altLang="en-US" sz="1300" b="0" dirty="0">
                  <a:effectLst/>
                </a:rPr>
                <a:t>내가 </a:t>
              </a:r>
              <a:r>
                <a:rPr lang="ko-KR" altLang="en-US" sz="1300" b="0" dirty="0" err="1">
                  <a:effectLst/>
                </a:rPr>
                <a:t>따먹을라고</a:t>
              </a:r>
              <a:r>
                <a:rPr lang="ko-KR" altLang="en-US" sz="1300" b="0" dirty="0">
                  <a:effectLst/>
                </a:rPr>
                <a:t> 하다가 싸가지가 없어서 그만두었어</a:t>
              </a:r>
              <a:r>
                <a:rPr lang="en-US" altLang="ko-KR" sz="1300" b="0" dirty="0">
                  <a:effectLst/>
                </a:rPr>
                <a:t>.”</a:t>
              </a:r>
              <a:r>
                <a:rPr lang="ko-KR" altLang="en-US" sz="1300" b="0" dirty="0">
                  <a:effectLst/>
                </a:rPr>
                <a:t>라고 말함</a:t>
              </a:r>
              <a:r>
                <a:rPr lang="en-US" altLang="ko-KR" sz="1300" b="0" dirty="0">
                  <a:effectLst/>
                </a:rPr>
                <a:t>.</a:t>
              </a:r>
            </a:p>
            <a:p>
              <a:pPr>
                <a:spcBef>
                  <a:spcPts val="600"/>
                </a:spcBef>
              </a:pPr>
              <a:r>
                <a:rPr lang="ko-KR" altLang="en-US" sz="1300" b="0" dirty="0">
                  <a:effectLst/>
                </a:rPr>
                <a:t>③ 가해자</a:t>
              </a:r>
              <a:r>
                <a:rPr lang="en-US" altLang="ko-KR" sz="1300" b="0" dirty="0">
                  <a:effectLst/>
                </a:rPr>
                <a:t>1,2,3,4</a:t>
              </a:r>
              <a:r>
                <a:rPr lang="ko-KR" altLang="en-US" sz="1300" b="0" dirty="0">
                  <a:effectLst/>
                </a:rPr>
                <a:t>는 버스 운행 종료 후 직원들 사이 술자리에서 뿐만 아니라 회사 내 </a:t>
              </a:r>
              <a:r>
                <a:rPr lang="ko-KR" altLang="en-US" sz="1300" b="0" dirty="0" err="1">
                  <a:effectLst/>
                </a:rPr>
                <a:t>배차실</a:t>
              </a:r>
              <a:r>
                <a:rPr lang="ko-KR" altLang="en-US" sz="1300" b="0" dirty="0">
                  <a:effectLst/>
                </a:rPr>
                <a:t> 등에서도 피해자</a:t>
              </a:r>
              <a:r>
                <a:rPr lang="en-US" altLang="ko-KR" sz="1300" b="0" dirty="0">
                  <a:effectLst/>
                </a:rPr>
                <a:t>1</a:t>
              </a:r>
              <a:r>
                <a:rPr lang="ko-KR" altLang="en-US" sz="1300" b="0" dirty="0">
                  <a:effectLst/>
                </a:rPr>
                <a:t>을 성적 대상으로 한</a:t>
              </a:r>
              <a:endParaRPr lang="en-US" altLang="ko-KR" sz="1300" b="0" dirty="0">
                <a:effectLst/>
              </a:endParaRPr>
            </a:p>
            <a:p>
              <a:pPr indent="195263"/>
              <a:r>
                <a:rPr lang="ko-KR" altLang="en-US" sz="1300" b="0" dirty="0">
                  <a:effectLst/>
                </a:rPr>
                <a:t>발언을 하였고</a:t>
              </a:r>
              <a:r>
                <a:rPr lang="en-US" altLang="ko-KR" sz="1300" b="0" dirty="0">
                  <a:effectLst/>
                </a:rPr>
                <a:t>, </a:t>
              </a:r>
              <a:r>
                <a:rPr lang="ko-KR" altLang="en-US" sz="1300" b="0" dirty="0">
                  <a:effectLst/>
                </a:rPr>
                <a:t>가해자</a:t>
              </a:r>
              <a:r>
                <a:rPr lang="en-US" altLang="ko-KR" sz="1300" b="0" dirty="0">
                  <a:effectLst/>
                </a:rPr>
                <a:t>1 </a:t>
              </a:r>
              <a:r>
                <a:rPr lang="ko-KR" altLang="en-US" sz="1300" b="0" dirty="0">
                  <a:effectLst/>
                </a:rPr>
                <a:t>등의 발언으로 회사 직원들 사이에 피해자</a:t>
              </a:r>
              <a:r>
                <a:rPr lang="en-US" altLang="ko-KR" sz="1300" b="0" dirty="0">
                  <a:effectLst/>
                </a:rPr>
                <a:t>1</a:t>
              </a:r>
              <a:r>
                <a:rPr lang="ko-KR" altLang="en-US" sz="1300" b="0" dirty="0">
                  <a:effectLst/>
                </a:rPr>
                <a:t>에 대한 소문이 유포됨</a:t>
              </a:r>
              <a:r>
                <a:rPr lang="en-US" altLang="ko-KR" sz="1300" b="0" dirty="0">
                  <a:effectLst/>
                </a:rPr>
                <a:t>.</a:t>
              </a:r>
            </a:p>
            <a:p>
              <a:pPr>
                <a:spcBef>
                  <a:spcPts val="600"/>
                </a:spcBef>
              </a:pPr>
              <a:r>
                <a:rPr lang="ko-KR" altLang="en-US" sz="1300" b="0" dirty="0">
                  <a:effectLst/>
                </a:rPr>
                <a:t>④ 가해자</a:t>
              </a:r>
              <a:r>
                <a:rPr lang="en-US" altLang="ko-KR" sz="1300" b="0" dirty="0">
                  <a:effectLst/>
                </a:rPr>
                <a:t>2</a:t>
              </a:r>
              <a:r>
                <a:rPr lang="ko-KR" altLang="en-US" sz="1300" b="0" dirty="0">
                  <a:effectLst/>
                </a:rPr>
                <a:t>는 피해자</a:t>
              </a:r>
              <a:r>
                <a:rPr lang="en-US" altLang="ko-KR" sz="1300" b="0" dirty="0">
                  <a:effectLst/>
                </a:rPr>
                <a:t>1</a:t>
              </a:r>
              <a:r>
                <a:rPr lang="ko-KR" altLang="en-US" sz="1300" b="0" dirty="0">
                  <a:effectLst/>
                </a:rPr>
                <a:t>과 </a:t>
              </a:r>
              <a:r>
                <a:rPr lang="ko-KR" altLang="en-US" sz="1300" b="0" dirty="0" err="1">
                  <a:effectLst/>
                </a:rPr>
                <a:t>전화통화하며</a:t>
              </a:r>
              <a:r>
                <a:rPr lang="ko-KR" altLang="en-US" sz="1300" b="0" dirty="0">
                  <a:effectLst/>
                </a:rPr>
                <a:t> 가해자</a:t>
              </a:r>
              <a:r>
                <a:rPr lang="en-US" altLang="ko-KR" sz="1300" b="0" dirty="0">
                  <a:effectLst/>
                </a:rPr>
                <a:t>3</a:t>
              </a:r>
              <a:r>
                <a:rPr lang="ko-KR" altLang="en-US" sz="1300" b="0" dirty="0">
                  <a:effectLst/>
                </a:rPr>
                <a:t>으로부터 전해들은 말을 그대로 옮겨 전함</a:t>
              </a:r>
              <a:r>
                <a:rPr lang="en-US" altLang="ko-KR" sz="1300" b="0" dirty="0">
                  <a:effectLst/>
                </a:rPr>
                <a:t>.</a:t>
              </a:r>
            </a:p>
            <a:p>
              <a:pPr>
                <a:spcBef>
                  <a:spcPts val="600"/>
                </a:spcBef>
              </a:pPr>
              <a:r>
                <a:rPr lang="ko-KR" altLang="en-US" sz="1300" b="0" dirty="0">
                  <a:effectLst/>
                </a:rPr>
                <a:t>⑤ </a:t>
              </a:r>
              <a:r>
                <a:rPr lang="ko-KR" altLang="en-US" sz="1300" b="0" spc="-80" dirty="0">
                  <a:effectLst/>
                </a:rPr>
                <a:t>이후 중부지방고용노동청은 회사에 가해자들에 대한 남녀고용평등법 제</a:t>
              </a:r>
              <a:r>
                <a:rPr lang="en-US" altLang="ko-KR" sz="1300" b="0" spc="-80" dirty="0">
                  <a:effectLst/>
                </a:rPr>
                <a:t>14</a:t>
              </a:r>
              <a:r>
                <a:rPr lang="ko-KR" altLang="en-US" sz="1300" b="0" spc="-80" dirty="0">
                  <a:effectLst/>
                </a:rPr>
                <a:t>조에 따른 징계조치 이행 후 결과 제출 시정지시</a:t>
              </a:r>
              <a:endParaRPr lang="en-US" altLang="ko-KR" sz="1300" b="0" spc="-80" dirty="0">
                <a:effectLst/>
              </a:endParaRPr>
            </a:p>
            <a:p>
              <a:pPr indent="182563"/>
              <a:r>
                <a:rPr lang="ko-KR" altLang="en-US" sz="1300" b="0" dirty="0">
                  <a:effectLst/>
                </a:rPr>
                <a:t>하였고</a:t>
              </a:r>
              <a:r>
                <a:rPr lang="en-US" altLang="ko-KR" sz="1300" b="0" dirty="0">
                  <a:effectLst/>
                </a:rPr>
                <a:t>, </a:t>
              </a:r>
              <a:r>
                <a:rPr lang="ko-KR" altLang="en-US" sz="1300" b="0" dirty="0">
                  <a:effectLst/>
                </a:rPr>
                <a:t>회사는 징계조치 하였으나 가해자</a:t>
              </a:r>
              <a:r>
                <a:rPr lang="en-US" altLang="ko-KR" sz="1300" b="0" dirty="0">
                  <a:effectLst/>
                </a:rPr>
                <a:t>1</a:t>
              </a:r>
              <a:r>
                <a:rPr lang="ko-KR" altLang="en-US" sz="1300" b="0" dirty="0">
                  <a:effectLst/>
                </a:rPr>
                <a:t>에 대하여는 징계조치 하지 않음</a:t>
              </a:r>
              <a:r>
                <a:rPr lang="en-US" altLang="ko-KR" sz="1300" b="0" dirty="0">
                  <a:effectLst/>
                </a:rPr>
                <a:t>.</a:t>
              </a:r>
            </a:p>
            <a:p>
              <a:pPr>
                <a:spcBef>
                  <a:spcPts val="600"/>
                </a:spcBef>
              </a:pPr>
              <a:r>
                <a:rPr lang="ko-KR" altLang="en-US" sz="1300" b="0" dirty="0">
                  <a:effectLst/>
                </a:rPr>
                <a:t>⑥ 회사는 가해자들에 대한 사후조치 요청 대응 과정에서 “앞으로 과부는 버스 기사로 안 뽑겠다</a:t>
              </a:r>
              <a:r>
                <a:rPr lang="en-US" altLang="ko-KR" sz="1300" b="0" dirty="0">
                  <a:effectLst/>
                </a:rPr>
                <a:t>.”, “</a:t>
              </a:r>
              <a:r>
                <a:rPr lang="ko-KR" altLang="en-US" sz="1300" b="0" dirty="0">
                  <a:effectLst/>
                </a:rPr>
                <a:t>영원히 여기는 이제는</a:t>
              </a:r>
              <a:r>
                <a:rPr lang="en-US" altLang="ko-KR" sz="1300" b="0" dirty="0">
                  <a:effectLst/>
                </a:rPr>
                <a:t>, </a:t>
              </a:r>
              <a:r>
                <a:rPr lang="ko-KR" altLang="en-US" sz="1300" b="0" dirty="0">
                  <a:effectLst/>
                </a:rPr>
                <a:t>여자들</a:t>
              </a:r>
              <a:endParaRPr lang="en-US" altLang="ko-KR" sz="1300" b="0" dirty="0">
                <a:effectLst/>
              </a:endParaRPr>
            </a:p>
            <a:p>
              <a:pPr indent="182563"/>
              <a:r>
                <a:rPr lang="ko-KR" altLang="en-US" sz="1300" b="0" dirty="0">
                  <a:effectLst/>
                </a:rPr>
                <a:t>은 절대 안 써</a:t>
              </a:r>
              <a:r>
                <a:rPr lang="en-US" altLang="ko-KR" sz="1300" b="0" dirty="0">
                  <a:effectLst/>
                </a:rPr>
                <a:t>!”</a:t>
              </a:r>
              <a:r>
                <a:rPr lang="ko-KR" altLang="en-US" sz="1300" b="0" dirty="0">
                  <a:effectLst/>
                </a:rPr>
                <a:t>라는 등으로 발언함</a:t>
              </a:r>
              <a:r>
                <a:rPr lang="en-US" altLang="ko-KR" sz="1300" b="0" dirty="0">
                  <a:effectLst/>
                </a:rPr>
                <a:t>. </a:t>
              </a:r>
            </a:p>
          </p:txBody>
        </p:sp>
        <p:pic>
          <p:nvPicPr>
            <p:cNvPr id="52" name="그래픽 51">
              <a:extLst>
                <a:ext uri="{FF2B5EF4-FFF2-40B4-BE49-F238E27FC236}">
                  <a16:creationId xmlns:a16="http://schemas.microsoft.com/office/drawing/2014/main" id="{EE25CCD1-4CD8-417A-9C58-B93B63364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02113" y="3503182"/>
              <a:ext cx="138994" cy="138994"/>
            </a:xfrm>
            <a:prstGeom prst="rect">
              <a:avLst/>
            </a:prstGeom>
          </p:spPr>
        </p:pic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B75BDA01-EDB7-4C51-878C-64E3ECD9C516}"/>
              </a:ext>
            </a:extLst>
          </p:cNvPr>
          <p:cNvGrpSpPr/>
          <p:nvPr/>
        </p:nvGrpSpPr>
        <p:grpSpPr>
          <a:xfrm>
            <a:off x="1271582" y="1843057"/>
            <a:ext cx="7362836" cy="325088"/>
            <a:chOff x="569467" y="1843057"/>
            <a:chExt cx="7362836" cy="325088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67DEFDD-D99F-4F62-A211-6F7EBC2873CF}"/>
                </a:ext>
              </a:extLst>
            </p:cNvPr>
            <p:cNvSpPr txBox="1"/>
            <p:nvPr/>
          </p:nvSpPr>
          <p:spPr>
            <a:xfrm>
              <a:off x="1632501" y="1867102"/>
              <a:ext cx="6299802" cy="2769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lvl="0">
                <a:defRPr/>
              </a:pPr>
              <a:r>
                <a:rPr lang="ko-KR" altLang="en-US" b="1" spc="-15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alibri" panose="020F0502020204030204"/>
                  <a:ea typeface="맑은 고딕" panose="020B0503020000020004" pitchFamily="50" charset="-127"/>
                </a:rPr>
                <a:t>직장 내 성희롱에 대한 사용자책임 인정여부 </a:t>
              </a:r>
              <a:r>
                <a:rPr lang="en-US" altLang="ko-KR" spc="-15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alibri" panose="020F0502020204030204"/>
                  <a:ea typeface="맑은 고딕" panose="020B0503020000020004" pitchFamily="50" charset="-127"/>
                </a:rPr>
                <a:t>(</a:t>
              </a:r>
              <a:r>
                <a:rPr lang="ko-KR" altLang="en-US" spc="-15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alibri" panose="020F0502020204030204"/>
                  <a:ea typeface="맑은 고딕" panose="020B0503020000020004" pitchFamily="50" charset="-127"/>
                </a:rPr>
                <a:t>사무집행 관련성의 판단</a:t>
              </a:r>
              <a:r>
                <a:rPr lang="en-US" altLang="ko-KR" spc="-15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alibri" panose="020F0502020204030204"/>
                  <a:ea typeface="맑은 고딕" panose="020B0503020000020004" pitchFamily="50" charset="-127"/>
                </a:rPr>
                <a:t>)</a:t>
              </a:r>
            </a:p>
          </p:txBody>
        </p:sp>
        <p:sp>
          <p:nvSpPr>
            <p:cNvPr id="57" name="사각형: 둥근 모서리 56">
              <a:extLst>
                <a:ext uri="{FF2B5EF4-FFF2-40B4-BE49-F238E27FC236}">
                  <a16:creationId xmlns:a16="http://schemas.microsoft.com/office/drawing/2014/main" id="{DBFC9AA4-9117-485A-A801-A4CEF4F6FED1}"/>
                </a:ext>
              </a:extLst>
            </p:cNvPr>
            <p:cNvSpPr/>
            <p:nvPr/>
          </p:nvSpPr>
          <p:spPr>
            <a:xfrm>
              <a:off x="569467" y="1843057"/>
              <a:ext cx="888605" cy="325088"/>
            </a:xfrm>
            <a:prstGeom prst="roundRect">
              <a:avLst>
                <a:gd name="adj" fmla="val 50000"/>
              </a:avLst>
            </a:prstGeom>
            <a:solidFill>
              <a:srgbClr val="5189E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58" name="그림 57">
              <a:extLst>
                <a:ext uri="{FF2B5EF4-FFF2-40B4-BE49-F238E27FC236}">
                  <a16:creationId xmlns:a16="http://schemas.microsoft.com/office/drawing/2014/main" id="{ABD6CE4D-B6E4-424E-99D4-6C2732274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2504" y="1888601"/>
              <a:ext cx="442530" cy="23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2744847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Ⅲ.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직장 내 성희롱의</a:t>
            </a:r>
            <a:r>
              <a:rPr lang="en-US" altLang="ko-KR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판단 및 유형별 사례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직장 내 성희롱 예방교육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79C70239-DCC8-406E-A526-ABC59C136D98}"/>
              </a:ext>
            </a:extLst>
          </p:cNvPr>
          <p:cNvSpPr/>
          <p:nvPr/>
        </p:nvSpPr>
        <p:spPr>
          <a:xfrm>
            <a:off x="349147" y="2229800"/>
            <a:ext cx="9256889" cy="4327785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89000">
                <a:schemeClr val="bg1"/>
              </a:gs>
            </a:gsLst>
            <a:lin ang="135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effectLst>
            <a:outerShdw blurRad="139700" dist="1016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2B223100-ED3B-4B94-8FB4-EEC26D317C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19" b="66300"/>
          <a:stretch/>
        </p:blipFill>
        <p:spPr>
          <a:xfrm>
            <a:off x="0" y="1475738"/>
            <a:ext cx="9906000" cy="835378"/>
          </a:xfrm>
          <a:prstGeom prst="rect">
            <a:avLst/>
          </a:prstGeom>
        </p:spPr>
      </p:pic>
      <p:grpSp>
        <p:nvGrpSpPr>
          <p:cNvPr id="29" name="그룹 28">
            <a:extLst>
              <a:ext uri="{FF2B5EF4-FFF2-40B4-BE49-F238E27FC236}">
                <a16:creationId xmlns:a16="http://schemas.microsoft.com/office/drawing/2014/main" id="{02D6A3CB-6B48-4B55-8762-7C01C910E105}"/>
              </a:ext>
            </a:extLst>
          </p:cNvPr>
          <p:cNvGrpSpPr/>
          <p:nvPr/>
        </p:nvGrpSpPr>
        <p:grpSpPr>
          <a:xfrm>
            <a:off x="590307" y="1774769"/>
            <a:ext cx="8725387" cy="461665"/>
            <a:chOff x="392336" y="1774769"/>
            <a:chExt cx="8725387" cy="46166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86643EA-57F7-49FA-A966-A30C6BF82986}"/>
                </a:ext>
              </a:extLst>
            </p:cNvPr>
            <p:cNvSpPr txBox="1"/>
            <p:nvPr/>
          </p:nvSpPr>
          <p:spPr>
            <a:xfrm>
              <a:off x="1415293" y="1774769"/>
              <a:ext cx="7702430" cy="461665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lvl="0">
                <a:defRPr/>
              </a:pPr>
              <a:r>
                <a:rPr lang="ko-KR" altLang="en-US" sz="16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대법원 </a:t>
              </a:r>
              <a:r>
                <a:rPr lang="en-US" altLang="ko-KR" sz="16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2021. 9. 16., </a:t>
              </a:r>
              <a:r>
                <a:rPr lang="ko-KR" altLang="en-US" sz="16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선고</a:t>
              </a:r>
              <a:r>
                <a:rPr lang="en-US" altLang="ko-KR" sz="16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, 2021</a:t>
              </a:r>
              <a:r>
                <a:rPr lang="ko-KR" altLang="en-US" sz="16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다</a:t>
              </a:r>
              <a:r>
                <a:rPr lang="en-US" altLang="ko-KR" sz="16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219529 </a:t>
              </a:r>
              <a:r>
                <a:rPr lang="ko-KR" altLang="en-US" sz="16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판결  </a:t>
              </a:r>
              <a:r>
                <a:rPr lang="en-US" altLang="ko-KR" sz="1400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_</a:t>
              </a:r>
              <a:r>
                <a:rPr lang="ko-KR" altLang="en-US" sz="1400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동료 여성근로자를 성적 대상으로 한 발언</a:t>
              </a:r>
              <a:r>
                <a:rPr lang="en-US" altLang="ko-KR" sz="1400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, </a:t>
              </a:r>
              <a:r>
                <a:rPr lang="ko-KR" altLang="en-US" sz="1400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허위소문</a:t>
              </a:r>
              <a:endParaRPr lang="en-US" altLang="ko-KR" sz="1400" spc="-100" dirty="0"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>
                  <a:outerShdw dist="63500" dir="2700000" algn="tl" rotWithShape="0">
                    <a:prstClr val="black">
                      <a:alpha val="20000"/>
                    </a:prstClr>
                  </a:outerShdw>
                </a:effectLst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  <a:p>
              <a:pPr lvl="0">
                <a:defRPr/>
              </a:pPr>
              <a:r>
                <a:rPr lang="ko-KR" altLang="en-US" sz="1400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>
                    <a:outerShdw dist="63500" dir="2700000" algn="tl" rotWithShape="0">
                      <a:prstClr val="black">
                        <a:alpha val="20000"/>
                      </a:prstClr>
                    </a:outerShdw>
                  </a:effectLst>
                  <a:latin typeface="Century Gothic" panose="020B0502020202020204" pitchFamily="34" charset="0"/>
                  <a:ea typeface="맑은 고딕" panose="020B0503020000020004" pitchFamily="50" charset="-127"/>
                </a:rPr>
                <a:t>유포 등 직장 내 성희롱을 행한 직원에 대한 사용자책임 인정</a:t>
              </a:r>
              <a:endParaRPr lang="en-US" altLang="ko-KR" sz="1400" spc="-100" dirty="0"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>
                  <a:outerShdw dist="63500" dir="2700000" algn="tl" rotWithShape="0">
                    <a:prstClr val="black">
                      <a:alpha val="20000"/>
                    </a:prstClr>
                  </a:outerShdw>
                </a:effectLst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7721CE85-D28A-48E7-86C8-9EBA00C3A1B0}"/>
                </a:ext>
              </a:extLst>
            </p:cNvPr>
            <p:cNvGrpSpPr/>
            <p:nvPr/>
          </p:nvGrpSpPr>
          <p:grpSpPr>
            <a:xfrm>
              <a:off x="392336" y="1843057"/>
              <a:ext cx="888605" cy="325088"/>
              <a:chOff x="1830229" y="1843057"/>
              <a:chExt cx="888605" cy="325088"/>
            </a:xfrm>
          </p:grpSpPr>
          <p:sp>
            <p:nvSpPr>
              <p:cNvPr id="33" name="사각형: 둥근 모서리 32">
                <a:extLst>
                  <a:ext uri="{FF2B5EF4-FFF2-40B4-BE49-F238E27FC236}">
                    <a16:creationId xmlns:a16="http://schemas.microsoft.com/office/drawing/2014/main" id="{7AEEEF5F-DF69-456D-ACEC-D762970AD714}"/>
                  </a:ext>
                </a:extLst>
              </p:cNvPr>
              <p:cNvSpPr/>
              <p:nvPr/>
            </p:nvSpPr>
            <p:spPr>
              <a:xfrm>
                <a:off x="1830229" y="1843057"/>
                <a:ext cx="888605" cy="325088"/>
              </a:xfrm>
              <a:prstGeom prst="roundRect">
                <a:avLst>
                  <a:gd name="adj" fmla="val 50000"/>
                </a:avLst>
              </a:prstGeom>
              <a:solidFill>
                <a:srgbClr val="E26578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34" name="그림 33">
                <a:extLst>
                  <a:ext uri="{FF2B5EF4-FFF2-40B4-BE49-F238E27FC236}">
                    <a16:creationId xmlns:a16="http://schemas.microsoft.com/office/drawing/2014/main" id="{E1F4786E-DCEA-4E53-9483-8194A4CED1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56287" y="1888331"/>
                <a:ext cx="439200" cy="2196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7CCDE74A-DD0B-47C1-94B6-0EBC8EF7BB87}"/>
              </a:ext>
            </a:extLst>
          </p:cNvPr>
          <p:cNvGrpSpPr/>
          <p:nvPr/>
        </p:nvGrpSpPr>
        <p:grpSpPr>
          <a:xfrm>
            <a:off x="602113" y="2576035"/>
            <a:ext cx="8793659" cy="3747180"/>
            <a:chOff x="612273" y="2576035"/>
            <a:chExt cx="8793659" cy="3747180"/>
          </a:xfrm>
        </p:grpSpPr>
        <p:pic>
          <p:nvPicPr>
            <p:cNvPr id="36" name="그래픽 35">
              <a:extLst>
                <a:ext uri="{FF2B5EF4-FFF2-40B4-BE49-F238E27FC236}">
                  <a16:creationId xmlns:a16="http://schemas.microsoft.com/office/drawing/2014/main" id="{01A73C8C-2BB7-4746-A21C-6CBFA7DCC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612273" y="2642904"/>
              <a:ext cx="138994" cy="13899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70698B9-698A-4B42-8324-AB5E3EAA327D}"/>
                </a:ext>
              </a:extLst>
            </p:cNvPr>
            <p:cNvSpPr txBox="1"/>
            <p:nvPr/>
          </p:nvSpPr>
          <p:spPr>
            <a:xfrm>
              <a:off x="813836" y="2576035"/>
              <a:ext cx="8592096" cy="374718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G </a:t>
              </a:r>
              <a:r>
                <a:rPr kumimoji="0" lang="ko-KR" altLang="en-US" sz="18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등의 발언은 피고 회사의 근로자 사이에서 동료 근로자인 원고 </a:t>
              </a:r>
              <a:r>
                <a:rPr kumimoji="0" lang="en-US" altLang="ko-KR" sz="18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A</a:t>
              </a:r>
              <a:r>
                <a:rPr kumimoji="0" lang="ko-KR" altLang="en-US" sz="18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을 대상으로 한 성적인</a:t>
              </a:r>
              <a:endParaRPr kumimoji="0" lang="en-US" altLang="ko-KR" sz="1800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내용의 정보를 의도적으로 유포하거나 성적인 사실 관계를 확인함으로써 원고 </a:t>
              </a:r>
              <a:r>
                <a:rPr kumimoji="0" lang="en-US" altLang="ko-KR" sz="18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A</a:t>
              </a:r>
              <a:r>
                <a:rPr kumimoji="0" lang="ko-KR" altLang="en-US" sz="18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에게 성적</a:t>
              </a:r>
              <a:endParaRPr kumimoji="0" lang="en-US" altLang="ko-KR" sz="1800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굴욕감이나 혐오감을 불러일으킴과 동시에 적대적이고 위협적인 근로환경을 조성하는 행위</a:t>
              </a:r>
              <a:endParaRPr kumimoji="0" lang="en-US" altLang="ko-KR" sz="1800" i="0" u="none" strike="noStrike" kern="0" cap="none" spc="-12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로서 업무관련성도 인정된다</a:t>
              </a:r>
              <a:r>
                <a:rPr kumimoji="0" lang="en-US" altLang="ko-KR" sz="18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 </a:t>
              </a:r>
              <a:r>
                <a:rPr kumimoji="0" lang="en-US" altLang="ko-KR" sz="18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G </a:t>
              </a:r>
              <a:r>
                <a:rPr kumimoji="0" lang="ko-KR" altLang="en-US" sz="18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등의 발언은 대부분 원고 </a:t>
              </a:r>
              <a:r>
                <a:rPr kumimoji="0" lang="en-US" altLang="ko-KR" sz="18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A </a:t>
              </a:r>
              <a:r>
                <a:rPr kumimoji="0" lang="ko-KR" altLang="en-US" sz="18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앞에서 직접 행해진 것이 아니라</a:t>
              </a:r>
              <a:endParaRPr kumimoji="0" lang="en-US" altLang="ko-KR" sz="1800" b="1" i="0" u="none" strike="noStrike" kern="0" cap="none" spc="-12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0" cap="none" spc="-11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근로자 사이에 원고 </a:t>
              </a:r>
              <a:r>
                <a:rPr kumimoji="0" lang="en-US" altLang="ko-KR" sz="1800" b="1" i="0" u="none" strike="noStrike" kern="0" cap="none" spc="-11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A</a:t>
              </a:r>
              <a:r>
                <a:rPr kumimoji="0" lang="ko-KR" altLang="en-US" sz="1800" b="1" i="0" u="none" strike="noStrike" kern="0" cap="none" spc="-11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을 대상으로 한 성적인 내용의 정보를 유포하는 간접적인 형태로 이루</a:t>
              </a:r>
              <a:endParaRPr kumimoji="0" lang="en-US" altLang="ko-KR" sz="1800" b="1" i="0" u="none" strike="noStrike" kern="0" cap="none" spc="-11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0" cap="none" spc="-160" normalizeH="0" noProof="0" dirty="0" err="1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어졌지만</a:t>
              </a:r>
              <a:r>
                <a:rPr kumimoji="0" lang="en-US" altLang="ko-KR" sz="1800" b="1" i="0" u="none" strike="noStrike" kern="0" cap="none" spc="-16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800" b="1" i="0" u="none" strike="noStrike" kern="0" cap="none" spc="-16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위와 같이 유포된 성적인 정보의 구체적 내용</a:t>
              </a:r>
              <a:r>
                <a:rPr kumimoji="0" lang="en-US" altLang="ko-KR" sz="1800" b="1" i="0" u="none" strike="noStrike" kern="0" cap="none" spc="-16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800" b="1" i="0" u="none" strike="noStrike" kern="0" cap="none" spc="-16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유포 대상과 범위</a:t>
              </a:r>
              <a:r>
                <a:rPr kumimoji="0" lang="en-US" altLang="ko-KR" sz="1800" b="1" i="0" u="none" strike="noStrike" kern="0" cap="none" spc="-16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800" b="1" i="0" u="none" strike="noStrike" kern="0" cap="none" spc="-16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그 효과 등에 비추어</a:t>
              </a:r>
              <a:endParaRPr kumimoji="0" lang="en-US" altLang="ko-KR" sz="1800" b="1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업무관련성을 인정할 수 있으므로</a:t>
              </a:r>
              <a:r>
                <a:rPr kumimoji="0" lang="en-US" altLang="ko-KR" sz="18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8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남녀고용평등법 제</a:t>
              </a:r>
              <a:r>
                <a:rPr kumimoji="0" lang="en-US" altLang="ko-KR" sz="18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12</a:t>
              </a:r>
              <a:r>
                <a:rPr kumimoji="0" lang="ko-KR" altLang="en-US" sz="1800" b="1" i="0" u="none" strike="noStrike" kern="0" cap="none" spc="-11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조에서 금지되는 직장 내 성희롱에</a:t>
              </a:r>
              <a:endParaRPr kumimoji="0" lang="en-US" altLang="ko-KR" sz="1800" b="1" i="0" u="none" strike="noStrike" kern="0" cap="none" spc="-11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0" cap="none" spc="-8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해당한다</a:t>
              </a:r>
              <a:r>
                <a:rPr kumimoji="0" lang="en-US" altLang="ko-KR" sz="1800" b="1" i="0" u="none" strike="noStrike" kern="0" cap="none" spc="-8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 </a:t>
              </a:r>
              <a:r>
                <a:rPr kumimoji="0" lang="ko-KR" altLang="en-US" sz="1800" b="1" i="0" u="none" strike="noStrike" kern="0" cap="none" spc="-8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나아가 </a:t>
              </a:r>
              <a:r>
                <a:rPr kumimoji="0" lang="en-US" altLang="ko-KR" sz="1800" b="1" i="0" u="none" strike="noStrike" kern="0" cap="none" spc="-80" normalizeH="0" noProof="0" dirty="0">
                  <a:ln>
                    <a:noFill/>
                  </a:ln>
                  <a:gradFill>
                    <a:gsLst>
                      <a:gs pos="100000">
                        <a:srgbClr val="0093DD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G </a:t>
              </a:r>
              <a:r>
                <a:rPr kumimoji="0" lang="ko-KR" altLang="en-US" sz="1800" b="1" i="0" u="none" strike="noStrike" kern="0" cap="none" spc="-80" normalizeH="0" noProof="0" dirty="0">
                  <a:ln>
                    <a:noFill/>
                  </a:ln>
                  <a:gradFill>
                    <a:gsLst>
                      <a:gs pos="100000">
                        <a:srgbClr val="0093DD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등의 발언은 직장 내 성희롱으로 인정되는 행위로서 사용자의 사업과</a:t>
              </a:r>
              <a:endParaRPr kumimoji="0" lang="en-US" altLang="ko-KR" sz="1800" b="1" i="0" u="none" strike="noStrike" kern="0" cap="none" spc="-80" normalizeH="0" noProof="0" dirty="0">
                <a:ln>
                  <a:noFill/>
                </a:ln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0" cap="none" spc="-110" normalizeH="0" noProof="0" dirty="0" err="1">
                  <a:ln>
                    <a:noFill/>
                  </a:ln>
                  <a:gradFill>
                    <a:gsLst>
                      <a:gs pos="100000">
                        <a:srgbClr val="0093DD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시간</a:t>
              </a:r>
              <a:r>
                <a:rPr kumimoji="0" lang="ko-KR" altLang="en-US" sz="1800" b="1" i="0" u="none" strike="noStrike" kern="0" cap="none" spc="-300" normalizeH="0" noProof="0" dirty="0" err="1">
                  <a:ln>
                    <a:noFill/>
                  </a:ln>
                  <a:gradFill>
                    <a:gsLst>
                      <a:gs pos="100000">
                        <a:srgbClr val="0093DD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적ㆍ</a:t>
              </a:r>
              <a:r>
                <a:rPr kumimoji="0" lang="ko-KR" altLang="en-US" sz="1800" b="1" i="0" u="none" strike="noStrike" kern="0" cap="none" spc="-110" normalizeH="0" noProof="0" dirty="0" err="1">
                  <a:ln>
                    <a:noFill/>
                  </a:ln>
                  <a:gradFill>
                    <a:gsLst>
                      <a:gs pos="100000">
                        <a:srgbClr val="0093DD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장소적으로</a:t>
              </a:r>
              <a:r>
                <a:rPr kumimoji="0" lang="ko-KR" altLang="en-US" sz="1800" b="1" i="0" u="none" strike="noStrike" kern="0" cap="none" spc="-110" normalizeH="0" noProof="0" dirty="0">
                  <a:ln>
                    <a:noFill/>
                  </a:ln>
                  <a:gradFill>
                    <a:gsLst>
                      <a:gs pos="100000">
                        <a:srgbClr val="0093DD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근접하고 업무와 관련하여 이루어진 불법행위이고</a:t>
              </a:r>
              <a:r>
                <a:rPr kumimoji="0" lang="en-US" altLang="ko-KR" sz="1800" b="1" i="0" u="none" strike="noStrike" kern="0" cap="none" spc="-110" normalizeH="0" noProof="0" dirty="0">
                  <a:ln>
                    <a:noFill/>
                  </a:ln>
                  <a:gradFill>
                    <a:gsLst>
                      <a:gs pos="100000">
                        <a:srgbClr val="0093DD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800" b="1" i="0" u="none" strike="noStrike" kern="0" cap="none" spc="-110" normalizeH="0" noProof="0" dirty="0">
                  <a:ln>
                    <a:noFill/>
                  </a:ln>
                  <a:gradFill>
                    <a:gsLst>
                      <a:gs pos="100000">
                        <a:srgbClr val="0093DD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남녀고용평등법에</a:t>
              </a:r>
              <a:endParaRPr kumimoji="0" lang="en-US" altLang="ko-KR" sz="1800" b="1" i="0" u="none" strike="noStrike" kern="0" cap="none" spc="-110" normalizeH="0" noProof="0" dirty="0">
                <a:ln>
                  <a:noFill/>
                </a:ln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0093DD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따라 피고 회사에 이러한 가해행위</a:t>
              </a:r>
              <a:r>
                <a:rPr kumimoji="0" lang="en-US" altLang="ko-KR" sz="18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0093DD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(</a:t>
              </a:r>
              <a:r>
                <a:rPr kumimoji="0" lang="ko-KR" altLang="en-US" sz="18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0093DD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직장 내 성희롱</a:t>
              </a:r>
              <a:r>
                <a:rPr kumimoji="0" lang="en-US" altLang="ko-KR" sz="18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0093DD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)</a:t>
              </a:r>
              <a:r>
                <a:rPr kumimoji="0" lang="ko-KR" altLang="en-US" sz="18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0093DD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가 발생할 위험을 방지할 책임이 있다는</a:t>
              </a:r>
              <a:endParaRPr kumimoji="0" lang="en-US" altLang="ko-KR" sz="1800" b="1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0093DD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사정을 아울러 고려하면</a:t>
              </a:r>
              <a:r>
                <a:rPr kumimoji="0" lang="en-US" altLang="ko-KR" sz="18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0093DD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G </a:t>
              </a:r>
              <a:r>
                <a:rPr kumimoji="0" lang="ko-KR" altLang="en-US" sz="18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0093DD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등의 발언으로 원고 </a:t>
              </a:r>
              <a:r>
                <a:rPr kumimoji="0" lang="en-US" altLang="ko-KR" sz="18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0093DD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A</a:t>
              </a:r>
              <a:r>
                <a:rPr kumimoji="0" lang="ko-KR" altLang="en-US" sz="18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0093DD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이 입은 손해는 </a:t>
              </a:r>
              <a:r>
                <a:rPr kumimoji="0" lang="en-US" altLang="ko-KR" sz="18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0093DD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G </a:t>
              </a:r>
              <a:r>
                <a:rPr kumimoji="0" lang="ko-KR" altLang="en-US" sz="18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0093DD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등이 피고 회사의 사무</a:t>
              </a:r>
              <a:endParaRPr kumimoji="0" lang="en-US" altLang="ko-KR" sz="1800" b="1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srgbClr val="0093DD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0093DD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집행에 관하여 원고 </a:t>
              </a:r>
              <a:r>
                <a:rPr kumimoji="0" lang="en-US" altLang="ko-KR" sz="18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0093DD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A</a:t>
              </a:r>
              <a:r>
                <a:rPr kumimoji="0" lang="ko-KR" altLang="en-US" sz="18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0093DD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에게 가한 손해에 해당한다</a:t>
              </a:r>
              <a:r>
                <a:rPr kumimoji="0" lang="en-US" altLang="ko-KR" sz="18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srgbClr val="0093DD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</p:txBody>
        </p: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4377A81A-8AAD-436D-AAEE-2D42F50C5D73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39" name="사각형: 둥근 모서리 38">
              <a:extLst>
                <a:ext uri="{FF2B5EF4-FFF2-40B4-BE49-F238E27FC236}">
                  <a16:creationId xmlns:a16="http://schemas.microsoft.com/office/drawing/2014/main" id="{ED82B848-AE11-405E-8C86-EC155E48D578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40" name="그래픽 39">
              <a:extLst>
                <a:ext uri="{FF2B5EF4-FFF2-40B4-BE49-F238E27FC236}">
                  <a16:creationId xmlns:a16="http://schemas.microsoft.com/office/drawing/2014/main" id="{B06A1130-CD1A-4FAF-B4EF-8B150385B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8148764-2020-4821-8C4F-D7683CE913DD}"/>
                </a:ext>
              </a:extLst>
            </p:cNvPr>
            <p:cNvSpPr txBox="1"/>
            <p:nvPr/>
          </p:nvSpPr>
          <p:spPr>
            <a:xfrm>
              <a:off x="1218333" y="1331455"/>
              <a:ext cx="7554953" cy="2769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 쟁점 유형별 사례 </a:t>
              </a:r>
              <a:r>
                <a:rPr lang="en-US" altLang="ko-KR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_</a:t>
              </a:r>
              <a:r>
                <a:rPr lang="ko-KR" altLang="en-US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⑤ 직장 내 성희롱에 대한 사용자책임 인정여부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33C94B2-2DA2-4B23-A835-3630379A73D5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2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1673641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5AD40293-B35C-4204-B858-1F58AF170338}"/>
              </a:ext>
            </a:extLst>
          </p:cNvPr>
          <p:cNvGrpSpPr/>
          <p:nvPr/>
        </p:nvGrpSpPr>
        <p:grpSpPr>
          <a:xfrm>
            <a:off x="4388305" y="5184463"/>
            <a:ext cx="1129390" cy="558314"/>
            <a:chOff x="7542333" y="2330450"/>
            <a:chExt cx="1495282" cy="739192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F5B1DD6F-46B7-43B0-80D8-DF6778CEF6B6}"/>
                </a:ext>
              </a:extLst>
            </p:cNvPr>
            <p:cNvGrpSpPr/>
            <p:nvPr/>
          </p:nvGrpSpPr>
          <p:grpSpPr>
            <a:xfrm>
              <a:off x="7542333" y="2332294"/>
              <a:ext cx="499552" cy="737348"/>
              <a:chOff x="7561383" y="2332294"/>
              <a:chExt cx="499552" cy="737348"/>
            </a:xfrm>
          </p:grpSpPr>
          <p:sp>
            <p:nvSpPr>
              <p:cNvPr id="14" name="Freeform 84">
                <a:extLst>
                  <a:ext uri="{FF2B5EF4-FFF2-40B4-BE49-F238E27FC236}">
                    <a16:creationId xmlns:a16="http://schemas.microsoft.com/office/drawing/2014/main" id="{D3410B02-CBF1-4B81-B8BC-1F545802C1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4381" y="2332294"/>
                <a:ext cx="346554" cy="737348"/>
              </a:xfrm>
              <a:custGeom>
                <a:avLst/>
                <a:gdLst>
                  <a:gd name="T0" fmla="*/ 62 w 158"/>
                  <a:gd name="T1" fmla="*/ 167 h 336"/>
                  <a:gd name="T2" fmla="*/ 146 w 158"/>
                  <a:gd name="T3" fmla="*/ 0 h 336"/>
                  <a:gd name="T4" fmla="*/ 82 w 158"/>
                  <a:gd name="T5" fmla="*/ 0 h 336"/>
                  <a:gd name="T6" fmla="*/ 4 w 158"/>
                  <a:gd name="T7" fmla="*/ 155 h 336"/>
                  <a:gd name="T8" fmla="*/ 5 w 158"/>
                  <a:gd name="T9" fmla="*/ 181 h 336"/>
                  <a:gd name="T10" fmla="*/ 93 w 158"/>
                  <a:gd name="T11" fmla="*/ 336 h 336"/>
                  <a:gd name="T12" fmla="*/ 93 w 158"/>
                  <a:gd name="T13" fmla="*/ 336 h 336"/>
                  <a:gd name="T14" fmla="*/ 158 w 158"/>
                  <a:gd name="T15" fmla="*/ 336 h 336"/>
                  <a:gd name="T16" fmla="*/ 158 w 158"/>
                  <a:gd name="T17" fmla="*/ 336 h 336"/>
                  <a:gd name="T18" fmla="*/ 62 w 158"/>
                  <a:gd name="T19" fmla="*/ 167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8" h="336">
                    <a:moveTo>
                      <a:pt x="62" y="167"/>
                    </a:moveTo>
                    <a:cubicBezTo>
                      <a:pt x="146" y="0"/>
                      <a:pt x="146" y="0"/>
                      <a:pt x="14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0" y="163"/>
                      <a:pt x="0" y="173"/>
                      <a:pt x="5" y="181"/>
                    </a:cubicBezTo>
                    <a:cubicBezTo>
                      <a:pt x="93" y="336"/>
                      <a:pt x="93" y="336"/>
                      <a:pt x="93" y="336"/>
                    </a:cubicBezTo>
                    <a:cubicBezTo>
                      <a:pt x="93" y="336"/>
                      <a:pt x="93" y="336"/>
                      <a:pt x="93" y="336"/>
                    </a:cubicBezTo>
                    <a:cubicBezTo>
                      <a:pt x="158" y="336"/>
                      <a:pt x="158" y="336"/>
                      <a:pt x="158" y="336"/>
                    </a:cubicBezTo>
                    <a:cubicBezTo>
                      <a:pt x="158" y="336"/>
                      <a:pt x="158" y="336"/>
                      <a:pt x="158" y="336"/>
                    </a:cubicBezTo>
                    <a:lnTo>
                      <a:pt x="62" y="167"/>
                    </a:lnTo>
                    <a:close/>
                  </a:path>
                </a:pathLst>
              </a:custGeom>
              <a:solidFill>
                <a:srgbClr val="62C0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맑은 고딕"/>
                  <a:cs typeface="+mn-cs"/>
                </a:endParaRPr>
              </a:p>
            </p:txBody>
          </p:sp>
          <p:sp>
            <p:nvSpPr>
              <p:cNvPr id="15" name="Freeform 85">
                <a:extLst>
                  <a:ext uri="{FF2B5EF4-FFF2-40B4-BE49-F238E27FC236}">
                    <a16:creationId xmlns:a16="http://schemas.microsoft.com/office/drawing/2014/main" id="{B66221B8-C359-4029-A7E1-92D5E5D59D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61383" y="2332294"/>
                <a:ext cx="124428" cy="737348"/>
              </a:xfrm>
              <a:custGeom>
                <a:avLst/>
                <a:gdLst>
                  <a:gd name="T0" fmla="*/ 135 w 135"/>
                  <a:gd name="T1" fmla="*/ 800 h 800"/>
                  <a:gd name="T2" fmla="*/ 135 w 135"/>
                  <a:gd name="T3" fmla="*/ 0 h 800"/>
                  <a:gd name="T4" fmla="*/ 0 w 135"/>
                  <a:gd name="T5" fmla="*/ 0 h 800"/>
                  <a:gd name="T6" fmla="*/ 0 w 135"/>
                  <a:gd name="T7" fmla="*/ 800 h 800"/>
                  <a:gd name="T8" fmla="*/ 0 w 135"/>
                  <a:gd name="T9" fmla="*/ 800 h 800"/>
                  <a:gd name="T10" fmla="*/ 135 w 135"/>
                  <a:gd name="T11" fmla="*/ 800 h 800"/>
                  <a:gd name="T12" fmla="*/ 135 w 135"/>
                  <a:gd name="T13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5" h="800">
                    <a:moveTo>
                      <a:pt x="135" y="800"/>
                    </a:moveTo>
                    <a:lnTo>
                      <a:pt x="135" y="0"/>
                    </a:lnTo>
                    <a:lnTo>
                      <a:pt x="0" y="0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135" y="800"/>
                    </a:lnTo>
                    <a:lnTo>
                      <a:pt x="135" y="800"/>
                    </a:lnTo>
                    <a:close/>
                  </a:path>
                </a:pathLst>
              </a:custGeom>
              <a:solidFill>
                <a:srgbClr val="9070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맑은 고딕"/>
                  <a:cs typeface="+mn-cs"/>
                </a:endParaRPr>
              </a:p>
            </p:txBody>
          </p:sp>
        </p:grpSp>
        <p:sp>
          <p:nvSpPr>
            <p:cNvPr id="11" name="Freeform 86">
              <a:extLst>
                <a:ext uri="{FF2B5EF4-FFF2-40B4-BE49-F238E27FC236}">
                  <a16:creationId xmlns:a16="http://schemas.microsoft.com/office/drawing/2014/main" id="{5CF9ACE3-F55E-4472-9246-226564C88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5832" y="2332294"/>
              <a:ext cx="329042" cy="737348"/>
            </a:xfrm>
            <a:custGeom>
              <a:avLst/>
              <a:gdLst>
                <a:gd name="T0" fmla="*/ 357 w 357"/>
                <a:gd name="T1" fmla="*/ 667 h 800"/>
                <a:gd name="T2" fmla="*/ 136 w 357"/>
                <a:gd name="T3" fmla="*/ 667 h 800"/>
                <a:gd name="T4" fmla="*/ 136 w 357"/>
                <a:gd name="T5" fmla="*/ 0 h 800"/>
                <a:gd name="T6" fmla="*/ 0 w 357"/>
                <a:gd name="T7" fmla="*/ 0 h 800"/>
                <a:gd name="T8" fmla="*/ 0 w 357"/>
                <a:gd name="T9" fmla="*/ 800 h 800"/>
                <a:gd name="T10" fmla="*/ 0 w 357"/>
                <a:gd name="T11" fmla="*/ 800 h 800"/>
                <a:gd name="T12" fmla="*/ 36 w 357"/>
                <a:gd name="T13" fmla="*/ 800 h 800"/>
                <a:gd name="T14" fmla="*/ 136 w 357"/>
                <a:gd name="T15" fmla="*/ 800 h 800"/>
                <a:gd name="T16" fmla="*/ 357 w 357"/>
                <a:gd name="T17" fmla="*/ 800 h 800"/>
                <a:gd name="T18" fmla="*/ 357 w 357"/>
                <a:gd name="T19" fmla="*/ 800 h 800"/>
                <a:gd name="T20" fmla="*/ 357 w 357"/>
                <a:gd name="T21" fmla="*/ 667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7" h="800">
                  <a:moveTo>
                    <a:pt x="357" y="667"/>
                  </a:moveTo>
                  <a:lnTo>
                    <a:pt x="136" y="667"/>
                  </a:lnTo>
                  <a:lnTo>
                    <a:pt x="136" y="0"/>
                  </a:lnTo>
                  <a:lnTo>
                    <a:pt x="0" y="0"/>
                  </a:lnTo>
                  <a:lnTo>
                    <a:pt x="0" y="800"/>
                  </a:lnTo>
                  <a:lnTo>
                    <a:pt x="0" y="800"/>
                  </a:lnTo>
                  <a:lnTo>
                    <a:pt x="36" y="800"/>
                  </a:lnTo>
                  <a:lnTo>
                    <a:pt x="136" y="800"/>
                  </a:lnTo>
                  <a:lnTo>
                    <a:pt x="357" y="800"/>
                  </a:lnTo>
                  <a:lnTo>
                    <a:pt x="357" y="800"/>
                  </a:lnTo>
                  <a:lnTo>
                    <a:pt x="357" y="667"/>
                  </a:lnTo>
                  <a:close/>
                </a:path>
              </a:pathLst>
            </a:custGeom>
            <a:solidFill>
              <a:srgbClr val="D70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맑은 고딕"/>
                <a:cs typeface="+mn-cs"/>
              </a:endParaRPr>
            </a:p>
          </p:txBody>
        </p:sp>
        <p:sp>
          <p:nvSpPr>
            <p:cNvPr id="12" name="Freeform 87">
              <a:extLst>
                <a:ext uri="{FF2B5EF4-FFF2-40B4-BE49-F238E27FC236}">
                  <a16:creationId xmlns:a16="http://schemas.microsoft.com/office/drawing/2014/main" id="{D7FD3EC3-B51B-4C61-8796-7721FBE77C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2266" y="2332294"/>
              <a:ext cx="125349" cy="737348"/>
            </a:xfrm>
            <a:custGeom>
              <a:avLst/>
              <a:gdLst>
                <a:gd name="T0" fmla="*/ 0 w 136"/>
                <a:gd name="T1" fmla="*/ 800 h 800"/>
                <a:gd name="T2" fmla="*/ 0 w 136"/>
                <a:gd name="T3" fmla="*/ 800 h 800"/>
                <a:gd name="T4" fmla="*/ 136 w 136"/>
                <a:gd name="T5" fmla="*/ 800 h 800"/>
                <a:gd name="T6" fmla="*/ 136 w 136"/>
                <a:gd name="T7" fmla="*/ 800 h 800"/>
                <a:gd name="T8" fmla="*/ 136 w 136"/>
                <a:gd name="T9" fmla="*/ 0 h 800"/>
                <a:gd name="T10" fmla="*/ 0 w 136"/>
                <a:gd name="T11" fmla="*/ 0 h 800"/>
                <a:gd name="T12" fmla="*/ 0 w 136"/>
                <a:gd name="T13" fmla="*/ 8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800">
                  <a:moveTo>
                    <a:pt x="0" y="800"/>
                  </a:moveTo>
                  <a:lnTo>
                    <a:pt x="0" y="800"/>
                  </a:lnTo>
                  <a:lnTo>
                    <a:pt x="136" y="800"/>
                  </a:lnTo>
                  <a:lnTo>
                    <a:pt x="136" y="800"/>
                  </a:lnTo>
                  <a:lnTo>
                    <a:pt x="136" y="0"/>
                  </a:lnTo>
                  <a:lnTo>
                    <a:pt x="0" y="0"/>
                  </a:lnTo>
                  <a:lnTo>
                    <a:pt x="0" y="800"/>
                  </a:lnTo>
                  <a:close/>
                </a:path>
              </a:pathLst>
            </a:custGeom>
            <a:solidFill>
              <a:srgbClr val="0047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맑은 고딕"/>
                <a:cs typeface="+mn-cs"/>
              </a:endParaRPr>
            </a:p>
          </p:txBody>
        </p:sp>
        <p:sp>
          <p:nvSpPr>
            <p:cNvPr id="13" name="Freeform 88">
              <a:extLst>
                <a:ext uri="{FF2B5EF4-FFF2-40B4-BE49-F238E27FC236}">
                  <a16:creationId xmlns:a16="http://schemas.microsoft.com/office/drawing/2014/main" id="{B98992C0-05B4-4E50-8AB6-9E1C6947145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5156" y="2330450"/>
              <a:ext cx="359456" cy="739191"/>
            </a:xfrm>
            <a:custGeom>
              <a:avLst/>
              <a:gdLst>
                <a:gd name="T0" fmla="*/ 164 w 164"/>
                <a:gd name="T1" fmla="*/ 281 h 337"/>
                <a:gd name="T2" fmla="*/ 99 w 164"/>
                <a:gd name="T3" fmla="*/ 281 h 337"/>
                <a:gd name="T4" fmla="*/ 93 w 164"/>
                <a:gd name="T5" fmla="*/ 274 h 337"/>
                <a:gd name="T6" fmla="*/ 93 w 164"/>
                <a:gd name="T7" fmla="*/ 209 h 337"/>
                <a:gd name="T8" fmla="*/ 85 w 164"/>
                <a:gd name="T9" fmla="*/ 190 h 337"/>
                <a:gd name="T10" fmla="*/ 67 w 164"/>
                <a:gd name="T11" fmla="*/ 171 h 337"/>
                <a:gd name="T12" fmla="*/ 86 w 164"/>
                <a:gd name="T13" fmla="*/ 145 h 337"/>
                <a:gd name="T14" fmla="*/ 91 w 164"/>
                <a:gd name="T15" fmla="*/ 129 h 337"/>
                <a:gd name="T16" fmla="*/ 91 w 164"/>
                <a:gd name="T17" fmla="*/ 63 h 337"/>
                <a:gd name="T18" fmla="*/ 98 w 164"/>
                <a:gd name="T19" fmla="*/ 56 h 337"/>
                <a:gd name="T20" fmla="*/ 164 w 164"/>
                <a:gd name="T21" fmla="*/ 56 h 337"/>
                <a:gd name="T22" fmla="*/ 164 w 164"/>
                <a:gd name="T23" fmla="*/ 1 h 337"/>
                <a:gd name="T24" fmla="*/ 164 w 164"/>
                <a:gd name="T25" fmla="*/ 0 h 337"/>
                <a:gd name="T26" fmla="*/ 98 w 164"/>
                <a:gd name="T27" fmla="*/ 0 h 337"/>
                <a:gd name="T28" fmla="*/ 83 w 164"/>
                <a:gd name="T29" fmla="*/ 1 h 337"/>
                <a:gd name="T30" fmla="*/ 35 w 164"/>
                <a:gd name="T31" fmla="*/ 63 h 337"/>
                <a:gd name="T32" fmla="*/ 35 w 164"/>
                <a:gd name="T33" fmla="*/ 120 h 337"/>
                <a:gd name="T34" fmla="*/ 8 w 164"/>
                <a:gd name="T35" fmla="*/ 157 h 337"/>
                <a:gd name="T36" fmla="*/ 10 w 164"/>
                <a:gd name="T37" fmla="*/ 193 h 337"/>
                <a:gd name="T38" fmla="*/ 36 w 164"/>
                <a:gd name="T39" fmla="*/ 220 h 337"/>
                <a:gd name="T40" fmla="*/ 36 w 164"/>
                <a:gd name="T41" fmla="*/ 274 h 337"/>
                <a:gd name="T42" fmla="*/ 91 w 164"/>
                <a:gd name="T43" fmla="*/ 337 h 337"/>
                <a:gd name="T44" fmla="*/ 94 w 164"/>
                <a:gd name="T45" fmla="*/ 337 h 337"/>
                <a:gd name="T46" fmla="*/ 99 w 164"/>
                <a:gd name="T47" fmla="*/ 337 h 337"/>
                <a:gd name="T48" fmla="*/ 164 w 164"/>
                <a:gd name="T49" fmla="*/ 337 h 337"/>
                <a:gd name="T50" fmla="*/ 164 w 164"/>
                <a:gd name="T51" fmla="*/ 337 h 337"/>
                <a:gd name="T52" fmla="*/ 164 w 164"/>
                <a:gd name="T53" fmla="*/ 337 h 337"/>
                <a:gd name="T54" fmla="*/ 164 w 164"/>
                <a:gd name="T55" fmla="*/ 281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4" h="337">
                  <a:moveTo>
                    <a:pt x="164" y="281"/>
                  </a:moveTo>
                  <a:cubicBezTo>
                    <a:pt x="99" y="281"/>
                    <a:pt x="99" y="281"/>
                    <a:pt x="99" y="281"/>
                  </a:cubicBezTo>
                  <a:cubicBezTo>
                    <a:pt x="95" y="281"/>
                    <a:pt x="93" y="278"/>
                    <a:pt x="93" y="274"/>
                  </a:cubicBezTo>
                  <a:cubicBezTo>
                    <a:pt x="93" y="209"/>
                    <a:pt x="93" y="209"/>
                    <a:pt x="93" y="209"/>
                  </a:cubicBezTo>
                  <a:cubicBezTo>
                    <a:pt x="93" y="202"/>
                    <a:pt x="90" y="195"/>
                    <a:pt x="85" y="190"/>
                  </a:cubicBezTo>
                  <a:cubicBezTo>
                    <a:pt x="67" y="171"/>
                    <a:pt x="67" y="171"/>
                    <a:pt x="67" y="171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9" y="140"/>
                    <a:pt x="91" y="135"/>
                    <a:pt x="91" y="129"/>
                  </a:cubicBezTo>
                  <a:cubicBezTo>
                    <a:pt x="91" y="63"/>
                    <a:pt x="91" y="63"/>
                    <a:pt x="91" y="63"/>
                  </a:cubicBezTo>
                  <a:cubicBezTo>
                    <a:pt x="91" y="59"/>
                    <a:pt x="94" y="56"/>
                    <a:pt x="98" y="56"/>
                  </a:cubicBezTo>
                  <a:cubicBezTo>
                    <a:pt x="164" y="56"/>
                    <a:pt x="164" y="56"/>
                    <a:pt x="164" y="56"/>
                  </a:cubicBezTo>
                  <a:cubicBezTo>
                    <a:pt x="164" y="1"/>
                    <a:pt x="164" y="1"/>
                    <a:pt x="164" y="1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3" y="0"/>
                    <a:pt x="88" y="0"/>
                    <a:pt x="83" y="1"/>
                  </a:cubicBezTo>
                  <a:cubicBezTo>
                    <a:pt x="55" y="8"/>
                    <a:pt x="35" y="33"/>
                    <a:pt x="35" y="63"/>
                  </a:cubicBezTo>
                  <a:cubicBezTo>
                    <a:pt x="35" y="120"/>
                    <a:pt x="35" y="120"/>
                    <a:pt x="35" y="120"/>
                  </a:cubicBezTo>
                  <a:cubicBezTo>
                    <a:pt x="8" y="157"/>
                    <a:pt x="8" y="157"/>
                    <a:pt x="8" y="157"/>
                  </a:cubicBezTo>
                  <a:cubicBezTo>
                    <a:pt x="0" y="168"/>
                    <a:pt x="1" y="183"/>
                    <a:pt x="10" y="193"/>
                  </a:cubicBezTo>
                  <a:cubicBezTo>
                    <a:pt x="36" y="220"/>
                    <a:pt x="36" y="220"/>
                    <a:pt x="36" y="220"/>
                  </a:cubicBezTo>
                  <a:cubicBezTo>
                    <a:pt x="36" y="274"/>
                    <a:pt x="36" y="274"/>
                    <a:pt x="36" y="274"/>
                  </a:cubicBezTo>
                  <a:cubicBezTo>
                    <a:pt x="36" y="306"/>
                    <a:pt x="60" y="333"/>
                    <a:pt x="91" y="337"/>
                  </a:cubicBezTo>
                  <a:cubicBezTo>
                    <a:pt x="92" y="337"/>
                    <a:pt x="93" y="337"/>
                    <a:pt x="94" y="337"/>
                  </a:cubicBezTo>
                  <a:cubicBezTo>
                    <a:pt x="96" y="337"/>
                    <a:pt x="98" y="337"/>
                    <a:pt x="99" y="337"/>
                  </a:cubicBezTo>
                  <a:cubicBezTo>
                    <a:pt x="164" y="337"/>
                    <a:pt x="164" y="337"/>
                    <a:pt x="164" y="337"/>
                  </a:cubicBezTo>
                  <a:cubicBezTo>
                    <a:pt x="164" y="337"/>
                    <a:pt x="164" y="337"/>
                    <a:pt x="164" y="337"/>
                  </a:cubicBezTo>
                  <a:cubicBezTo>
                    <a:pt x="164" y="337"/>
                    <a:pt x="164" y="337"/>
                    <a:pt x="164" y="337"/>
                  </a:cubicBezTo>
                  <a:lnTo>
                    <a:pt x="164" y="281"/>
                  </a:lnTo>
                  <a:close/>
                </a:path>
              </a:pathLst>
            </a:custGeom>
            <a:solidFill>
              <a:srgbClr val="ED9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맑은 고딕"/>
                <a:cs typeface="+mn-cs"/>
              </a:endParaRP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67F3C2D7-4B79-40D7-B9F8-2489A97CCB3D}"/>
              </a:ext>
            </a:extLst>
          </p:cNvPr>
          <p:cNvGrpSpPr/>
          <p:nvPr/>
        </p:nvGrpSpPr>
        <p:grpSpPr>
          <a:xfrm>
            <a:off x="1330216" y="2468058"/>
            <a:ext cx="7245573" cy="1667885"/>
            <a:chOff x="1330216" y="2628179"/>
            <a:chExt cx="7245573" cy="1667885"/>
          </a:xfrm>
        </p:grpSpPr>
        <p:sp>
          <p:nvSpPr>
            <p:cNvPr id="527" name="TextBox 526">
              <a:extLst>
                <a:ext uri="{FF2B5EF4-FFF2-40B4-BE49-F238E27FC236}">
                  <a16:creationId xmlns:a16="http://schemas.microsoft.com/office/drawing/2014/main" id="{EE6F9E60-0616-43BA-91A8-A6956A000121}"/>
                </a:ext>
              </a:extLst>
            </p:cNvPr>
            <p:cNvSpPr txBox="1"/>
            <p:nvPr/>
          </p:nvSpPr>
          <p:spPr>
            <a:xfrm>
              <a:off x="1330216" y="2628179"/>
              <a:ext cx="7245573" cy="124649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gradFill>
                    <a:gsLst>
                      <a:gs pos="100000">
                        <a:srgbClr val="0A6CD8"/>
                      </a:gs>
                      <a:gs pos="100000">
                        <a:srgbClr val="0B79F3"/>
                      </a:gs>
                    </a:gsLst>
                    <a:lin ang="5400000" scaled="0"/>
                  </a:gradFill>
                  <a:latin typeface="Bodoni Bk BT" pitchFamily="2" charset="0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srgbClr val="0B79F3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Yu Gothic UI" panose="020B0500000000000000" pitchFamily="34" charset="-128"/>
                  <a:ea typeface="Yu Gothic UI" panose="020B0500000000000000" pitchFamily="34" charset="-128"/>
                  <a:cs typeface="+mn-cs"/>
                </a:rPr>
                <a:t>Ⅳ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3600" b="1" i="0" u="none" strike="noStrike" kern="1200" cap="none" spc="-300" normalizeH="0" noProof="0" dirty="0">
                  <a:ln>
                    <a:noFill/>
                  </a:ln>
                  <a:gradFill>
                    <a:gsLst>
                      <a:gs pos="100000">
                        <a:srgbClr val="0A6CD8"/>
                      </a:gs>
                      <a:gs pos="100000">
                        <a:srgbClr val="0B79F3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Bodoni Bk BT" pitchFamily="2" charset="0"/>
                  <a:ea typeface="맑은 고딕"/>
                  <a:cs typeface="+mn-cs"/>
                </a:rPr>
                <a:t>직장 내 성희롱의 구제</a:t>
              </a:r>
              <a:r>
                <a:rPr kumimoji="0" lang="en-US" altLang="ko-KR" sz="3600" b="1" i="0" u="none" strike="noStrike" kern="1200" cap="none" spc="-300" normalizeH="0" noProof="0" dirty="0">
                  <a:ln>
                    <a:noFill/>
                  </a:ln>
                  <a:gradFill>
                    <a:gsLst>
                      <a:gs pos="100000">
                        <a:srgbClr val="0A6CD8"/>
                      </a:gs>
                      <a:gs pos="100000">
                        <a:srgbClr val="0B79F3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Bodoni Bk BT" pitchFamily="2" charset="0"/>
                  <a:ea typeface="맑은 고딕"/>
                  <a:cs typeface="+mn-cs"/>
                </a:rPr>
                <a:t>, </a:t>
              </a:r>
              <a:r>
                <a:rPr kumimoji="0" lang="ko-KR" altLang="en-US" sz="3600" b="1" i="0" u="none" strike="noStrike" kern="1200" cap="none" spc="-300" normalizeH="0" noProof="0" dirty="0">
                  <a:ln>
                    <a:noFill/>
                  </a:ln>
                  <a:gradFill>
                    <a:gsLst>
                      <a:gs pos="100000">
                        <a:srgbClr val="0A6CD8"/>
                      </a:gs>
                      <a:gs pos="100000">
                        <a:srgbClr val="0B79F3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Bodoni Bk BT" pitchFamily="2" charset="0"/>
                  <a:ea typeface="맑은 고딕"/>
                  <a:cs typeface="+mn-cs"/>
                </a:rPr>
                <a:t>대응 및 후속조치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7A6BFA4-CCA6-4B9D-8352-3F9632C66934}"/>
                </a:ext>
              </a:extLst>
            </p:cNvPr>
            <p:cNvSpPr txBox="1"/>
            <p:nvPr/>
          </p:nvSpPr>
          <p:spPr>
            <a:xfrm>
              <a:off x="4128259" y="4080620"/>
              <a:ext cx="1649491" cy="21544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-2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50000"/>
                          <a:lumOff val="50000"/>
                        </a:prstClr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직장 내 성희롱 예방교육</a:t>
              </a:r>
            </a:p>
          </p:txBody>
        </p:sp>
      </p:grpSp>
      <p:pic>
        <p:nvPicPr>
          <p:cNvPr id="17" name="그림 16">
            <a:extLst>
              <a:ext uri="{FF2B5EF4-FFF2-40B4-BE49-F238E27FC236}">
                <a16:creationId xmlns:a16="http://schemas.microsoft.com/office/drawing/2014/main" id="{FE606B20-3757-41C5-BB1E-5D9A1209730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11" y="4826001"/>
            <a:ext cx="3618242" cy="94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11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278" y="607258"/>
            <a:ext cx="7116372" cy="332399"/>
          </a:xfrm>
        </p:spPr>
        <p:txBody>
          <a:bodyPr/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Ⅳ.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직장 내 성희롱의 구제</a:t>
            </a:r>
            <a:r>
              <a:rPr lang="en-US" altLang="ko-KR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,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대응 및 후속조치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78" y="380897"/>
            <a:ext cx="7116372" cy="138499"/>
          </a:xfrm>
        </p:spPr>
        <p:txBody>
          <a:bodyPr/>
          <a:lstStyle/>
          <a:p>
            <a:r>
              <a:rPr lang="ko-KR" altLang="en-US" dirty="0"/>
              <a:t>직장 내 성희롱 예방교육</a:t>
            </a:r>
            <a:endParaRPr lang="en-US" altLang="ko-KR" dirty="0"/>
          </a:p>
        </p:txBody>
      </p: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046519C1-B3B1-EDC0-C773-CB054B758CA9}"/>
              </a:ext>
            </a:extLst>
          </p:cNvPr>
          <p:cNvGraphicFramePr>
            <a:graphicFrameLocks noGrp="1"/>
          </p:cNvGraphicFramePr>
          <p:nvPr/>
        </p:nvGraphicFramePr>
        <p:xfrm>
          <a:off x="509622" y="1965498"/>
          <a:ext cx="8878850" cy="4567296"/>
        </p:xfrm>
        <a:graphic>
          <a:graphicData uri="http://schemas.openxmlformats.org/drawingml/2006/table">
            <a:tbl>
              <a:tblPr/>
              <a:tblGrid>
                <a:gridCol w="1827178">
                  <a:extLst>
                    <a:ext uri="{9D8B030D-6E8A-4147-A177-3AD203B41FA5}">
                      <a16:colId xmlns:a16="http://schemas.microsoft.com/office/drawing/2014/main" val="2257773769"/>
                    </a:ext>
                  </a:extLst>
                </a:gridCol>
                <a:gridCol w="1536700">
                  <a:extLst>
                    <a:ext uri="{9D8B030D-6E8A-4147-A177-3AD203B41FA5}">
                      <a16:colId xmlns:a16="http://schemas.microsoft.com/office/drawing/2014/main" val="18032690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874145022"/>
                    </a:ext>
                  </a:extLst>
                </a:gridCol>
                <a:gridCol w="2466972">
                  <a:extLst>
                    <a:ext uri="{9D8B030D-6E8A-4147-A177-3AD203B41FA5}">
                      <a16:colId xmlns:a16="http://schemas.microsoft.com/office/drawing/2014/main" val="2855001483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1200" spc="-150" dirty="0">
                          <a:gradFill>
                            <a:gsLst>
                              <a:gs pos="100000">
                                <a:schemeClr val="bg1"/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latin typeface="+mn-ea"/>
                          <a:ea typeface="+mn-ea"/>
                          <a:cs typeface="+mn-cs"/>
                        </a:rPr>
                        <a:t>구제방법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1200" spc="-150" dirty="0">
                          <a:gradFill>
                            <a:gsLst>
                              <a:gs pos="100000">
                                <a:schemeClr val="bg1"/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latin typeface="+mn-ea"/>
                          <a:ea typeface="+mn-ea"/>
                          <a:cs typeface="+mn-cs"/>
                        </a:rPr>
                        <a:t>관련법규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1200" spc="-150" dirty="0">
                          <a:gradFill>
                            <a:gsLst>
                              <a:gs pos="100000">
                                <a:schemeClr val="bg1"/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latin typeface="+mn-ea"/>
                          <a:ea typeface="+mn-ea"/>
                          <a:cs typeface="+mn-cs"/>
                        </a:rPr>
                        <a:t>내 용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1200" spc="-150" dirty="0">
                          <a:gradFill>
                            <a:gsLst>
                              <a:gs pos="100000">
                                <a:schemeClr val="bg1"/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latin typeface="+mn-ea"/>
                          <a:ea typeface="+mn-ea"/>
                          <a:cs typeface="+mn-cs"/>
                        </a:rPr>
                        <a:t>효 과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752146"/>
                  </a:ext>
                </a:extLst>
              </a:tr>
              <a:tr h="70721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회사에의 신고</a:t>
                      </a:r>
                      <a:endParaRPr lang="ko-KR" altLang="en-US" sz="1400" b="1" kern="0" spc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16200000" scaled="1"/>
                        </a:gra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b="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고충접수 등</a:t>
                      </a:r>
                      <a:r>
                        <a:rPr lang="en-US" altLang="ko-KR" sz="1400" b="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b="0" kern="0" spc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16200000" scaled="1"/>
                        </a:gra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남녀고용평등법</a:t>
                      </a:r>
                      <a:endParaRPr lang="ko-KR" altLang="en-US" sz="1400" kern="0" spc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16200000" scaled="1"/>
                        </a:gra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직장 내 성희롱 사실 신고</a:t>
                      </a:r>
                      <a:r>
                        <a:rPr lang="en-US" altLang="ko-KR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접수</a:t>
                      </a:r>
                      <a:r>
                        <a:rPr lang="en-US" altLang="ko-KR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kern="0" spc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16200000" scaled="1"/>
                        </a:gra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3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가해자 분리</a:t>
                      </a:r>
                      <a:r>
                        <a:rPr lang="en-US" altLang="ko-KR" sz="1400" kern="0" spc="-13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400" kern="0" spc="-13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징계 조치 등</a:t>
                      </a:r>
                      <a:endParaRPr lang="ko-KR" altLang="en-US" sz="1400" kern="0" spc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16200000" scaled="1"/>
                        </a:gra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100723"/>
                  </a:ext>
                </a:extLst>
              </a:tr>
              <a:tr h="707216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노동위원회 구제신청</a:t>
                      </a:r>
                      <a:endParaRPr lang="ko-KR" altLang="en-US" sz="1400" b="1" kern="0" spc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16200000" scaled="1"/>
                        </a:gra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남녀고용평등법</a:t>
                      </a:r>
                      <a:r>
                        <a:rPr lang="en-US" altLang="ko-KR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,</a:t>
                      </a:r>
                      <a:endParaRPr lang="ko-KR" altLang="en-US" sz="1400" kern="0" spc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16200000" scaled="1"/>
                        </a:gra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노동위원회법</a:t>
                      </a:r>
                      <a:endParaRPr lang="ko-KR" altLang="en-US" sz="1400" kern="0" spc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16200000" scaled="1"/>
                        </a:gra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직장 내 성희롱 발생시 조치 </a:t>
                      </a:r>
                      <a:r>
                        <a:rPr lang="ko-KR" altLang="en-US" sz="1400" kern="0" spc="-130" dirty="0" err="1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미이행</a:t>
                      </a:r>
                      <a:r>
                        <a:rPr lang="en-US" altLang="ko-KR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,</a:t>
                      </a:r>
                    </a:p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불이익 처우에 대한 시정신청</a:t>
                      </a:r>
                      <a:endParaRPr lang="ko-KR" altLang="en-US" sz="1400" kern="0" spc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16200000" scaled="1"/>
                        </a:gra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3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시정조치 등</a:t>
                      </a:r>
                      <a:endParaRPr lang="ko-KR" altLang="en-US" sz="1400" kern="0" spc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16200000" scaled="1"/>
                        </a:gra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101057"/>
                  </a:ext>
                </a:extLst>
              </a:tr>
              <a:tr h="70721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근로기준법</a:t>
                      </a:r>
                      <a:r>
                        <a:rPr lang="en-US" altLang="ko-KR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,</a:t>
                      </a:r>
                      <a:endParaRPr lang="ko-KR" altLang="en-US" sz="1400" kern="0" spc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16200000" scaled="1"/>
                        </a:gra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노동위원회법</a:t>
                      </a:r>
                      <a:endParaRPr lang="ko-KR" altLang="en-US" sz="1400" kern="0" spc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16200000" scaled="1"/>
                        </a:gra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직장 내 신고자 또는 피해자에 대한</a:t>
                      </a:r>
                      <a:endParaRPr lang="en-US" altLang="ko-KR" sz="1400" kern="0" spc="-13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16200000" scaled="1"/>
                        </a:gra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부당한 인사처분에 대한 이의제기 신청</a:t>
                      </a:r>
                      <a:endParaRPr lang="ko-KR" altLang="en-US" sz="1400" kern="0" spc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16200000" scaled="1"/>
                        </a:gra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부당징계</a:t>
                      </a:r>
                      <a:r>
                        <a:rPr lang="en-US" altLang="ko-KR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해고</a:t>
                      </a:r>
                      <a:r>
                        <a:rPr lang="en-US" altLang="ko-KR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) </a:t>
                      </a:r>
                      <a:r>
                        <a:rPr lang="ko-KR" altLang="en-US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판정에 따른 원상회복</a:t>
                      </a:r>
                      <a:r>
                        <a:rPr lang="en-US" altLang="ko-KR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, (</a:t>
                      </a:r>
                      <a:r>
                        <a:rPr lang="ko-KR" altLang="en-US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부당해고</a:t>
                      </a:r>
                      <a:r>
                        <a:rPr lang="en-US" altLang="ko-KR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) </a:t>
                      </a:r>
                      <a:r>
                        <a:rPr lang="ko-KR" altLang="en-US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금전보상 등</a:t>
                      </a:r>
                      <a:endParaRPr lang="ko-KR" altLang="en-US" sz="1400" kern="0" spc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16200000" scaled="1"/>
                        </a:gra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370796"/>
                  </a:ext>
                </a:extLst>
              </a:tr>
              <a:tr h="70721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지방고용노동관서 진정</a:t>
                      </a:r>
                      <a:endParaRPr lang="ko-KR" altLang="en-US" sz="1400" b="1" kern="0" spc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16200000" scaled="1"/>
                        </a:gra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남녀고용평등법</a:t>
                      </a:r>
                      <a:endParaRPr lang="ko-KR" altLang="en-US" sz="1400" kern="0" spc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16200000" scaled="1"/>
                        </a:gra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남녀고용평등법 위반행위 진정</a:t>
                      </a:r>
                      <a:endParaRPr lang="ko-KR" altLang="en-US" sz="1400" kern="0" spc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16200000" scaled="1"/>
                        </a:gra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회사 시정명령</a:t>
                      </a:r>
                      <a:r>
                        <a:rPr lang="en-US" altLang="ko-KR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과태료 부과 등</a:t>
                      </a:r>
                      <a:endParaRPr lang="ko-KR" altLang="en-US" sz="1400" kern="0" spc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16200000" scaled="1"/>
                        </a:gra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6694031"/>
                  </a:ext>
                </a:extLst>
              </a:tr>
              <a:tr h="70721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국가인권 위원회 진정</a:t>
                      </a:r>
                      <a:endParaRPr lang="ko-KR" altLang="en-US" sz="1400" b="1" kern="0" spc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16200000" scaled="1"/>
                        </a:gra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국가인권위원회법</a:t>
                      </a:r>
                      <a:endParaRPr lang="ko-KR" altLang="en-US" sz="1400" kern="0" spc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16200000" scaled="1"/>
                        </a:gra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성희롱 행위에 대한 조치 신청</a:t>
                      </a:r>
                      <a:endParaRPr lang="ko-KR" altLang="en-US" sz="1400" kern="0" spc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16200000" scaled="1"/>
                        </a:gra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행위자 및 책임자에 대한 조치</a:t>
                      </a:r>
                      <a:r>
                        <a:rPr lang="en-US" altLang="ko-KR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손해배상</a:t>
                      </a:r>
                      <a:r>
                        <a:rPr lang="en-US" altLang="ko-KR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교육 수강 등 권고</a:t>
                      </a:r>
                      <a:endParaRPr lang="ko-KR" altLang="en-US" sz="1400" kern="0" spc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16200000" scaled="1"/>
                        </a:gra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498608"/>
                  </a:ext>
                </a:extLst>
              </a:tr>
              <a:tr h="70721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지방고용노동관서</a:t>
                      </a:r>
                      <a:endParaRPr lang="en-US" altLang="ko-KR" sz="1400" b="1" kern="0" spc="-13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16200000" scaled="1"/>
                        </a:gradFill>
                        <a:effectLst/>
                        <a:latin typeface="+mn-ea"/>
                        <a:ea typeface="+mn-ea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고소</a:t>
                      </a:r>
                      <a:r>
                        <a:rPr lang="en-US" altLang="ko-KR" sz="1400" b="1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400" b="1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고발</a:t>
                      </a:r>
                      <a:endParaRPr lang="ko-KR" altLang="en-US" sz="1400" b="1" kern="0" spc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16200000" scaled="1"/>
                        </a:gra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남녀고용평등법</a:t>
                      </a:r>
                      <a:endParaRPr lang="ko-KR" altLang="en-US" sz="1400" kern="0" spc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16200000" scaled="1"/>
                        </a:gra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남녀고용평등법 위반사업주 고소</a:t>
                      </a:r>
                      <a:r>
                        <a:rPr lang="en-US" altLang="ko-KR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고발</a:t>
                      </a:r>
                      <a:endParaRPr lang="ko-KR" altLang="en-US" sz="1400" kern="0" spc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16200000" scaled="1"/>
                        </a:gra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13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6200000" scaled="1"/>
                          </a:gradFill>
                          <a:effectLst/>
                          <a:latin typeface="+mn-ea"/>
                          <a:ea typeface="+mn-ea"/>
                        </a:rPr>
                        <a:t>형사처벌</a:t>
                      </a:r>
                      <a:endParaRPr lang="ko-KR" altLang="en-US" sz="1400" kern="0" spc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16200000" scaled="1"/>
                        </a:gradFill>
                        <a:effectLst/>
                        <a:latin typeface="+mn-ea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930364"/>
                  </a:ext>
                </a:extLst>
              </a:tr>
            </a:tbl>
          </a:graphicData>
        </a:graphic>
      </p:graphicFrame>
      <p:grpSp>
        <p:nvGrpSpPr>
          <p:cNvPr id="21" name="그룹 20">
            <a:extLst>
              <a:ext uri="{FF2B5EF4-FFF2-40B4-BE49-F238E27FC236}">
                <a16:creationId xmlns:a16="http://schemas.microsoft.com/office/drawing/2014/main" id="{CA101DBF-2464-482B-94B5-0FF83DA82B44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9B584F10-6671-4C37-9090-8C2593F33F7D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23" name="그래픽 22">
              <a:extLst>
                <a:ext uri="{FF2B5EF4-FFF2-40B4-BE49-F238E27FC236}">
                  <a16:creationId xmlns:a16="http://schemas.microsoft.com/office/drawing/2014/main" id="{5DC8B779-C7BB-4B2E-8711-8D3649637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45CEE6D-AD60-416C-B029-1D5F3CDC8655}"/>
                </a:ext>
              </a:extLst>
            </p:cNvPr>
            <p:cNvSpPr txBox="1"/>
            <p:nvPr/>
          </p:nvSpPr>
          <p:spPr>
            <a:xfrm>
              <a:off x="1218333" y="1331455"/>
              <a:ext cx="3738203" cy="30777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성희롱의 구제 및 대응</a:t>
              </a: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: </a:t>
              </a:r>
              <a:r>
                <a: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개요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B3C1BA-C6AF-4B3D-9061-B1368044C109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2200" b="1" spc="-10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1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0116500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278" y="607258"/>
            <a:ext cx="7116372" cy="332399"/>
          </a:xfrm>
        </p:spPr>
        <p:txBody>
          <a:bodyPr/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Ⅳ.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직장 내 성희롱의 구제</a:t>
            </a:r>
            <a:r>
              <a:rPr lang="en-US" altLang="ko-KR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,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대응 및 후속조치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78" y="380897"/>
            <a:ext cx="7116372" cy="138499"/>
          </a:xfrm>
        </p:spPr>
        <p:txBody>
          <a:bodyPr/>
          <a:lstStyle/>
          <a:p>
            <a:r>
              <a:rPr lang="ko-KR" altLang="en-US" dirty="0"/>
              <a:t>직장 내 성희롱 예방교육</a:t>
            </a:r>
            <a:endParaRPr lang="en-US" altLang="ko-KR" dirty="0"/>
          </a:p>
        </p:txBody>
      </p: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0E11BF50-B3FC-47EA-9B3A-E3E9CA40D03F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40" name="사각형: 둥근 모서리 39">
              <a:extLst>
                <a:ext uri="{FF2B5EF4-FFF2-40B4-BE49-F238E27FC236}">
                  <a16:creationId xmlns:a16="http://schemas.microsoft.com/office/drawing/2014/main" id="{8FBED743-54FD-42D4-A4B5-598CCBEA1C0B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41" name="그래픽 40">
              <a:extLst>
                <a:ext uri="{FF2B5EF4-FFF2-40B4-BE49-F238E27FC236}">
                  <a16:creationId xmlns:a16="http://schemas.microsoft.com/office/drawing/2014/main" id="{D772C356-97EB-4D7B-B4CC-82E78CBA1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7792C07-E845-4980-938D-D80A20AF63CE}"/>
                </a:ext>
              </a:extLst>
            </p:cNvPr>
            <p:cNvSpPr txBox="1"/>
            <p:nvPr/>
          </p:nvSpPr>
          <p:spPr>
            <a:xfrm>
              <a:off x="1218332" y="1331456"/>
              <a:ext cx="7851285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성희롱의 구제 및 대응</a:t>
              </a: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: </a:t>
              </a:r>
              <a:r>
                <a: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노동위원회 시정신청 및 구제신청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D40E129-1935-4609-94D4-F897ECE55077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1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E1D13E51-D6FF-423A-9420-81CF5BD24965}"/>
              </a:ext>
            </a:extLst>
          </p:cNvPr>
          <p:cNvGrpSpPr/>
          <p:nvPr/>
        </p:nvGrpSpPr>
        <p:grpSpPr>
          <a:xfrm>
            <a:off x="774833" y="2626835"/>
            <a:ext cx="8098918" cy="1461939"/>
            <a:chOff x="639939" y="2627647"/>
            <a:chExt cx="8098918" cy="1461939"/>
          </a:xfrm>
        </p:grpSpPr>
        <p:pic>
          <p:nvPicPr>
            <p:cNvPr id="37" name="그래픽 36">
              <a:extLst>
                <a:ext uri="{FF2B5EF4-FFF2-40B4-BE49-F238E27FC236}">
                  <a16:creationId xmlns:a16="http://schemas.microsoft.com/office/drawing/2014/main" id="{F884B3E0-FAE9-4858-9DDC-F683688C1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39939" y="2694516"/>
              <a:ext cx="138994" cy="138994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D3F01F7-74AC-42E3-9106-B9E3DE40A20D}"/>
                </a:ext>
              </a:extLst>
            </p:cNvPr>
            <p:cNvSpPr txBox="1"/>
            <p:nvPr/>
          </p:nvSpPr>
          <p:spPr>
            <a:xfrm>
              <a:off x="841502" y="2627647"/>
              <a:ext cx="7897355" cy="146193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사업주가 직장 내 성희롱 피해근로자에 대한 근무장소의 변경</a:t>
              </a:r>
              <a:r>
                <a:rPr kumimoji="0" lang="en-US" altLang="ko-KR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배치전환</a:t>
              </a:r>
              <a:r>
                <a:rPr kumimoji="0" lang="en-US" altLang="ko-KR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유급휴가 명령 등</a:t>
              </a:r>
              <a:endParaRPr kumimoji="0" lang="en-US" altLang="ko-KR" sz="1700" b="1" i="0" u="none" strike="noStrike" kern="0" cap="none" spc="-12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적절한 조치의무를 이행하지 않거나</a:t>
              </a:r>
              <a:r>
                <a:rPr kumimoji="0" lang="en-US" altLang="ko-KR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해고</a:t>
              </a:r>
              <a:r>
                <a:rPr kumimoji="0" lang="en-US" altLang="ko-KR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·</a:t>
              </a: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징계 등 불리한 처우를 한 때에는 해당 근로자는</a:t>
              </a:r>
              <a:endParaRPr kumimoji="0" lang="en-US" altLang="ko-KR" sz="1700" b="1" i="0" u="none" strike="noStrike" kern="0" cap="none" spc="-12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그 </a:t>
              </a: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행위가 있었던 날로 </a:t>
              </a:r>
              <a:r>
                <a:rPr kumimoji="0" lang="en-US" altLang="ko-KR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6</a:t>
              </a: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개월 이내</a:t>
              </a: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에 지방노동위원회에 시정을 신청할 수 있음</a:t>
              </a:r>
              <a:endParaRPr kumimoji="0" lang="en-US" altLang="ko-KR" sz="1700" b="1" i="0" u="none" strike="noStrike" kern="0" cap="none" spc="-12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7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</a:t>
              </a:r>
              <a:r>
                <a:rPr kumimoji="0" lang="en-US" altLang="ko-KR" sz="1700" i="0" u="none" strike="noStrike" kern="0" cap="none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2022. 5. 19. </a:t>
              </a:r>
              <a:r>
                <a:rPr kumimoji="0" lang="ko-KR" altLang="en-US" sz="17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시행</a:t>
              </a:r>
            </a:p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7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</a:t>
              </a:r>
              <a:r>
                <a:rPr kumimoji="0" lang="ko-KR" altLang="en-US" sz="17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상시 근로자 </a:t>
              </a:r>
              <a:r>
                <a:rPr kumimoji="0" lang="en-US" altLang="ko-KR" sz="17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1</a:t>
              </a:r>
              <a:r>
                <a:rPr kumimoji="0" lang="ko-KR" altLang="en-US" sz="17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인 이상 사업장</a:t>
              </a:r>
            </a:p>
          </p:txBody>
        </p: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5B145A07-10FC-4B33-BB90-C4EEBE837810}"/>
              </a:ext>
            </a:extLst>
          </p:cNvPr>
          <p:cNvGrpSpPr/>
          <p:nvPr/>
        </p:nvGrpSpPr>
        <p:grpSpPr>
          <a:xfrm>
            <a:off x="503948" y="1978748"/>
            <a:ext cx="8767423" cy="422110"/>
            <a:chOff x="693902" y="2001050"/>
            <a:chExt cx="8767423" cy="422110"/>
          </a:xfrm>
        </p:grpSpPr>
        <p:sp>
          <p:nvSpPr>
            <p:cNvPr id="51" name="사각형: 둥근 위쪽 모서리 50">
              <a:extLst>
                <a:ext uri="{FF2B5EF4-FFF2-40B4-BE49-F238E27FC236}">
                  <a16:creationId xmlns:a16="http://schemas.microsoft.com/office/drawing/2014/main" id="{2D11BC40-7C70-403D-A593-05812B5135C3}"/>
                </a:ext>
              </a:extLst>
            </p:cNvPr>
            <p:cNvSpPr/>
            <p:nvPr/>
          </p:nvSpPr>
          <p:spPr>
            <a:xfrm rot="16200000">
              <a:off x="4866559" y="-2171607"/>
              <a:ext cx="422110" cy="8767423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69000">
                  <a:srgbClr val="E5F1F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2C885F4-1884-41CA-8C59-5EC5077CA139}"/>
                </a:ext>
              </a:extLst>
            </p:cNvPr>
            <p:cNvSpPr txBox="1"/>
            <p:nvPr/>
          </p:nvSpPr>
          <p:spPr>
            <a:xfrm>
              <a:off x="1151761" y="2058217"/>
              <a:ext cx="2141612" cy="307777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1200" cap="none" spc="-20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064BBA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노동위원회 시정신청</a:t>
              </a:r>
            </a:p>
          </p:txBody>
        </p:sp>
        <p:grpSp>
          <p:nvGrpSpPr>
            <p:cNvPr id="53" name="그룹 52">
              <a:extLst>
                <a:ext uri="{FF2B5EF4-FFF2-40B4-BE49-F238E27FC236}">
                  <a16:creationId xmlns:a16="http://schemas.microsoft.com/office/drawing/2014/main" id="{2742767C-25CE-45A6-8F5D-99877D0EC4E8}"/>
                </a:ext>
              </a:extLst>
            </p:cNvPr>
            <p:cNvGrpSpPr/>
            <p:nvPr/>
          </p:nvGrpSpPr>
          <p:grpSpPr>
            <a:xfrm>
              <a:off x="729932" y="2035969"/>
              <a:ext cx="352272" cy="352272"/>
              <a:chOff x="729932" y="2035969"/>
              <a:chExt cx="352272" cy="352272"/>
            </a:xfrm>
          </p:grpSpPr>
          <p:sp>
            <p:nvSpPr>
              <p:cNvPr id="54" name="타원 53">
                <a:extLst>
                  <a:ext uri="{FF2B5EF4-FFF2-40B4-BE49-F238E27FC236}">
                    <a16:creationId xmlns:a16="http://schemas.microsoft.com/office/drawing/2014/main" id="{B27D9AF8-E34B-40FD-98F1-B1FA2F7A9EA5}"/>
                  </a:ext>
                </a:extLst>
              </p:cNvPr>
              <p:cNvSpPr/>
              <p:nvPr/>
            </p:nvSpPr>
            <p:spPr>
              <a:xfrm>
                <a:off x="729932" y="2035969"/>
                <a:ext cx="352272" cy="352272"/>
              </a:xfrm>
              <a:prstGeom prst="ellipse">
                <a:avLst/>
              </a:prstGeom>
              <a:solidFill>
                <a:srgbClr val="224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55" name="Freeform 5">
                <a:extLst>
                  <a:ext uri="{FF2B5EF4-FFF2-40B4-BE49-F238E27FC236}">
                    <a16:creationId xmlns:a16="http://schemas.microsoft.com/office/drawing/2014/main" id="{0B8AB2CA-B0AA-4676-9634-E8FCFCA5CC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6773" y="2123044"/>
                <a:ext cx="178590" cy="178124"/>
              </a:xfrm>
              <a:custGeom>
                <a:avLst/>
                <a:gdLst>
                  <a:gd name="T0" fmla="*/ 119 w 158"/>
                  <a:gd name="T1" fmla="*/ 25 h 158"/>
                  <a:gd name="T2" fmla="*/ 26 w 158"/>
                  <a:gd name="T3" fmla="*/ 25 h 158"/>
                  <a:gd name="T4" fmla="*/ 26 w 158"/>
                  <a:gd name="T5" fmla="*/ 119 h 158"/>
                  <a:gd name="T6" fmla="*/ 110 w 158"/>
                  <a:gd name="T7" fmla="*/ 126 h 158"/>
                  <a:gd name="T8" fmla="*/ 136 w 158"/>
                  <a:gd name="T9" fmla="*/ 153 h 158"/>
                  <a:gd name="T10" fmla="*/ 154 w 158"/>
                  <a:gd name="T11" fmla="*/ 153 h 158"/>
                  <a:gd name="T12" fmla="*/ 154 w 158"/>
                  <a:gd name="T13" fmla="*/ 136 h 158"/>
                  <a:gd name="T14" fmla="*/ 127 w 158"/>
                  <a:gd name="T15" fmla="*/ 109 h 158"/>
                  <a:gd name="T16" fmla="*/ 119 w 158"/>
                  <a:gd name="T17" fmla="*/ 25 h 158"/>
                  <a:gd name="T18" fmla="*/ 102 w 158"/>
                  <a:gd name="T19" fmla="*/ 101 h 158"/>
                  <a:gd name="T20" fmla="*/ 43 w 158"/>
                  <a:gd name="T21" fmla="*/ 101 h 158"/>
                  <a:gd name="T22" fmla="*/ 43 w 158"/>
                  <a:gd name="T23" fmla="*/ 43 h 158"/>
                  <a:gd name="T24" fmla="*/ 102 w 158"/>
                  <a:gd name="T25" fmla="*/ 43 h 158"/>
                  <a:gd name="T26" fmla="*/ 102 w 158"/>
                  <a:gd name="T27" fmla="*/ 101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8" h="158">
                    <a:moveTo>
                      <a:pt x="119" y="25"/>
                    </a:moveTo>
                    <a:cubicBezTo>
                      <a:pt x="93" y="0"/>
                      <a:pt x="51" y="0"/>
                      <a:pt x="26" y="25"/>
                    </a:cubicBezTo>
                    <a:cubicBezTo>
                      <a:pt x="0" y="51"/>
                      <a:pt x="0" y="93"/>
                      <a:pt x="26" y="119"/>
                    </a:cubicBezTo>
                    <a:cubicBezTo>
                      <a:pt x="49" y="141"/>
                      <a:pt x="84" y="144"/>
                      <a:pt x="110" y="126"/>
                    </a:cubicBezTo>
                    <a:cubicBezTo>
                      <a:pt x="136" y="153"/>
                      <a:pt x="136" y="153"/>
                      <a:pt x="136" y="153"/>
                    </a:cubicBezTo>
                    <a:cubicBezTo>
                      <a:pt x="141" y="158"/>
                      <a:pt x="149" y="158"/>
                      <a:pt x="154" y="153"/>
                    </a:cubicBezTo>
                    <a:cubicBezTo>
                      <a:pt x="158" y="148"/>
                      <a:pt x="158" y="141"/>
                      <a:pt x="154" y="136"/>
                    </a:cubicBezTo>
                    <a:cubicBezTo>
                      <a:pt x="127" y="109"/>
                      <a:pt x="127" y="109"/>
                      <a:pt x="127" y="109"/>
                    </a:cubicBezTo>
                    <a:cubicBezTo>
                      <a:pt x="144" y="84"/>
                      <a:pt x="142" y="48"/>
                      <a:pt x="119" y="25"/>
                    </a:cubicBezTo>
                    <a:close/>
                    <a:moveTo>
                      <a:pt x="102" y="101"/>
                    </a:moveTo>
                    <a:cubicBezTo>
                      <a:pt x="86" y="118"/>
                      <a:pt x="59" y="118"/>
                      <a:pt x="43" y="101"/>
                    </a:cubicBezTo>
                    <a:cubicBezTo>
                      <a:pt x="27" y="85"/>
                      <a:pt x="27" y="59"/>
                      <a:pt x="43" y="43"/>
                    </a:cubicBezTo>
                    <a:cubicBezTo>
                      <a:pt x="59" y="26"/>
                      <a:pt x="86" y="26"/>
                      <a:pt x="102" y="43"/>
                    </a:cubicBezTo>
                    <a:cubicBezTo>
                      <a:pt x="118" y="59"/>
                      <a:pt x="118" y="85"/>
                      <a:pt x="102" y="10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</p:grpSp>
      </p:grp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B129917B-1B9F-437C-8561-685E0D1A3F9E}"/>
              </a:ext>
            </a:extLst>
          </p:cNvPr>
          <p:cNvGrpSpPr/>
          <p:nvPr/>
        </p:nvGrpSpPr>
        <p:grpSpPr>
          <a:xfrm>
            <a:off x="774833" y="4999210"/>
            <a:ext cx="8675036" cy="1161857"/>
            <a:chOff x="639939" y="2627647"/>
            <a:chExt cx="8675036" cy="1161857"/>
          </a:xfrm>
        </p:grpSpPr>
        <p:pic>
          <p:nvPicPr>
            <p:cNvPr id="77" name="그래픽 76">
              <a:extLst>
                <a:ext uri="{FF2B5EF4-FFF2-40B4-BE49-F238E27FC236}">
                  <a16:creationId xmlns:a16="http://schemas.microsoft.com/office/drawing/2014/main" id="{C4278C06-07A3-4517-83F9-7E11F5888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39939" y="2694516"/>
              <a:ext cx="138994" cy="138994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B1FF192A-9FB7-4B40-B257-9125D7E21913}"/>
                </a:ext>
              </a:extLst>
            </p:cNvPr>
            <p:cNvSpPr txBox="1"/>
            <p:nvPr/>
          </p:nvSpPr>
          <p:spPr>
            <a:xfrm>
              <a:off x="841502" y="2627647"/>
              <a:ext cx="8473473" cy="116185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직장 내 성희롱 신고</a:t>
              </a:r>
              <a:r>
                <a:rPr kumimoji="0" lang="en-US" altLang="ko-KR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조사 과정에서 사용자가 관계 근로자에 대하여 정당한 이유 없이 해고</a:t>
              </a:r>
              <a:r>
                <a:rPr kumimoji="0" lang="en-US" altLang="ko-KR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휴직</a:t>
              </a:r>
              <a:r>
                <a:rPr kumimoji="0" lang="en-US" altLang="ko-KR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정직</a:t>
              </a:r>
              <a:r>
                <a:rPr kumimoji="0" lang="en-US" altLang="ko-KR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전직</a:t>
              </a:r>
              <a:r>
                <a:rPr kumimoji="0" lang="en-US" altLang="ko-KR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감봉 기타 징벌을 한 경우 해당 근로자는 </a:t>
              </a: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그 행위가 있었던 날로부터 </a:t>
              </a:r>
              <a:r>
                <a:rPr kumimoji="0" lang="en-US" altLang="ko-KR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3</a:t>
              </a: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개월 이내</a:t>
              </a: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에</a:t>
              </a:r>
              <a:endParaRPr kumimoji="0" lang="en-US" altLang="ko-KR" sz="1700" b="1" i="0" u="none" strike="noStrike" kern="0" cap="none" spc="-12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7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지방노동위원회에 구제 신청 가능</a:t>
              </a:r>
            </a:p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7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상시 근로자 </a:t>
              </a:r>
              <a:r>
                <a:rPr kumimoji="0" lang="en-US" altLang="ko-KR" sz="17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5</a:t>
              </a:r>
              <a:r>
                <a:rPr kumimoji="0" lang="ko-KR" altLang="en-US" sz="17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인 이상 사업장</a:t>
              </a:r>
            </a:p>
          </p:txBody>
        </p:sp>
      </p:grpSp>
      <p:grpSp>
        <p:nvGrpSpPr>
          <p:cNvPr id="79" name="그룹 78">
            <a:extLst>
              <a:ext uri="{FF2B5EF4-FFF2-40B4-BE49-F238E27FC236}">
                <a16:creationId xmlns:a16="http://schemas.microsoft.com/office/drawing/2014/main" id="{1056B2CF-11AD-4A6A-A513-D7EF5EC01068}"/>
              </a:ext>
            </a:extLst>
          </p:cNvPr>
          <p:cNvGrpSpPr/>
          <p:nvPr/>
        </p:nvGrpSpPr>
        <p:grpSpPr>
          <a:xfrm>
            <a:off x="503948" y="4351123"/>
            <a:ext cx="8767423" cy="422110"/>
            <a:chOff x="693902" y="2001050"/>
            <a:chExt cx="8767423" cy="422110"/>
          </a:xfrm>
        </p:grpSpPr>
        <p:sp>
          <p:nvSpPr>
            <p:cNvPr id="80" name="사각형: 둥근 위쪽 모서리 79">
              <a:extLst>
                <a:ext uri="{FF2B5EF4-FFF2-40B4-BE49-F238E27FC236}">
                  <a16:creationId xmlns:a16="http://schemas.microsoft.com/office/drawing/2014/main" id="{03F6946D-0F4D-4977-B318-CC4C394046EE}"/>
                </a:ext>
              </a:extLst>
            </p:cNvPr>
            <p:cNvSpPr/>
            <p:nvPr/>
          </p:nvSpPr>
          <p:spPr>
            <a:xfrm rot="16200000">
              <a:off x="4866559" y="-2171607"/>
              <a:ext cx="422110" cy="8767423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69000">
                  <a:srgbClr val="E5F1F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0BB8575D-1EAE-4EB9-9ADF-CD8BF305E222}"/>
                </a:ext>
              </a:extLst>
            </p:cNvPr>
            <p:cNvSpPr txBox="1"/>
            <p:nvPr/>
          </p:nvSpPr>
          <p:spPr>
            <a:xfrm>
              <a:off x="1151761" y="2058217"/>
              <a:ext cx="2141612" cy="307777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1200" cap="none" spc="-20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064BBA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노동위원회 구제신청</a:t>
              </a:r>
            </a:p>
          </p:txBody>
        </p:sp>
        <p:grpSp>
          <p:nvGrpSpPr>
            <p:cNvPr id="82" name="그룹 81">
              <a:extLst>
                <a:ext uri="{FF2B5EF4-FFF2-40B4-BE49-F238E27FC236}">
                  <a16:creationId xmlns:a16="http://schemas.microsoft.com/office/drawing/2014/main" id="{5B11EA82-2D59-44C4-AE3E-1B795FCF3289}"/>
                </a:ext>
              </a:extLst>
            </p:cNvPr>
            <p:cNvGrpSpPr/>
            <p:nvPr/>
          </p:nvGrpSpPr>
          <p:grpSpPr>
            <a:xfrm>
              <a:off x="729932" y="2035969"/>
              <a:ext cx="352272" cy="352272"/>
              <a:chOff x="729932" y="2035969"/>
              <a:chExt cx="352272" cy="352272"/>
            </a:xfrm>
          </p:grpSpPr>
          <p:sp>
            <p:nvSpPr>
              <p:cNvPr id="83" name="타원 82">
                <a:extLst>
                  <a:ext uri="{FF2B5EF4-FFF2-40B4-BE49-F238E27FC236}">
                    <a16:creationId xmlns:a16="http://schemas.microsoft.com/office/drawing/2014/main" id="{CAFD84D3-D282-4520-94CC-175BF1A076EC}"/>
                  </a:ext>
                </a:extLst>
              </p:cNvPr>
              <p:cNvSpPr/>
              <p:nvPr/>
            </p:nvSpPr>
            <p:spPr>
              <a:xfrm>
                <a:off x="729932" y="2035969"/>
                <a:ext cx="352272" cy="352272"/>
              </a:xfrm>
              <a:prstGeom prst="ellipse">
                <a:avLst/>
              </a:prstGeom>
              <a:solidFill>
                <a:srgbClr val="224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84" name="Freeform 5">
                <a:extLst>
                  <a:ext uri="{FF2B5EF4-FFF2-40B4-BE49-F238E27FC236}">
                    <a16:creationId xmlns:a16="http://schemas.microsoft.com/office/drawing/2014/main" id="{029D4688-6E2A-4436-BA72-BCCFD4CE73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6773" y="2123044"/>
                <a:ext cx="178590" cy="178124"/>
              </a:xfrm>
              <a:custGeom>
                <a:avLst/>
                <a:gdLst>
                  <a:gd name="T0" fmla="*/ 119 w 158"/>
                  <a:gd name="T1" fmla="*/ 25 h 158"/>
                  <a:gd name="T2" fmla="*/ 26 w 158"/>
                  <a:gd name="T3" fmla="*/ 25 h 158"/>
                  <a:gd name="T4" fmla="*/ 26 w 158"/>
                  <a:gd name="T5" fmla="*/ 119 h 158"/>
                  <a:gd name="T6" fmla="*/ 110 w 158"/>
                  <a:gd name="T7" fmla="*/ 126 h 158"/>
                  <a:gd name="T8" fmla="*/ 136 w 158"/>
                  <a:gd name="T9" fmla="*/ 153 h 158"/>
                  <a:gd name="T10" fmla="*/ 154 w 158"/>
                  <a:gd name="T11" fmla="*/ 153 h 158"/>
                  <a:gd name="T12" fmla="*/ 154 w 158"/>
                  <a:gd name="T13" fmla="*/ 136 h 158"/>
                  <a:gd name="T14" fmla="*/ 127 w 158"/>
                  <a:gd name="T15" fmla="*/ 109 h 158"/>
                  <a:gd name="T16" fmla="*/ 119 w 158"/>
                  <a:gd name="T17" fmla="*/ 25 h 158"/>
                  <a:gd name="T18" fmla="*/ 102 w 158"/>
                  <a:gd name="T19" fmla="*/ 101 h 158"/>
                  <a:gd name="T20" fmla="*/ 43 w 158"/>
                  <a:gd name="T21" fmla="*/ 101 h 158"/>
                  <a:gd name="T22" fmla="*/ 43 w 158"/>
                  <a:gd name="T23" fmla="*/ 43 h 158"/>
                  <a:gd name="T24" fmla="*/ 102 w 158"/>
                  <a:gd name="T25" fmla="*/ 43 h 158"/>
                  <a:gd name="T26" fmla="*/ 102 w 158"/>
                  <a:gd name="T27" fmla="*/ 101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8" h="158">
                    <a:moveTo>
                      <a:pt x="119" y="25"/>
                    </a:moveTo>
                    <a:cubicBezTo>
                      <a:pt x="93" y="0"/>
                      <a:pt x="51" y="0"/>
                      <a:pt x="26" y="25"/>
                    </a:cubicBezTo>
                    <a:cubicBezTo>
                      <a:pt x="0" y="51"/>
                      <a:pt x="0" y="93"/>
                      <a:pt x="26" y="119"/>
                    </a:cubicBezTo>
                    <a:cubicBezTo>
                      <a:pt x="49" y="141"/>
                      <a:pt x="84" y="144"/>
                      <a:pt x="110" y="126"/>
                    </a:cubicBezTo>
                    <a:cubicBezTo>
                      <a:pt x="136" y="153"/>
                      <a:pt x="136" y="153"/>
                      <a:pt x="136" y="153"/>
                    </a:cubicBezTo>
                    <a:cubicBezTo>
                      <a:pt x="141" y="158"/>
                      <a:pt x="149" y="158"/>
                      <a:pt x="154" y="153"/>
                    </a:cubicBezTo>
                    <a:cubicBezTo>
                      <a:pt x="158" y="148"/>
                      <a:pt x="158" y="141"/>
                      <a:pt x="154" y="136"/>
                    </a:cubicBezTo>
                    <a:cubicBezTo>
                      <a:pt x="127" y="109"/>
                      <a:pt x="127" y="109"/>
                      <a:pt x="127" y="109"/>
                    </a:cubicBezTo>
                    <a:cubicBezTo>
                      <a:pt x="144" y="84"/>
                      <a:pt x="142" y="48"/>
                      <a:pt x="119" y="25"/>
                    </a:cubicBezTo>
                    <a:close/>
                    <a:moveTo>
                      <a:pt x="102" y="101"/>
                    </a:moveTo>
                    <a:cubicBezTo>
                      <a:pt x="86" y="118"/>
                      <a:pt x="59" y="118"/>
                      <a:pt x="43" y="101"/>
                    </a:cubicBezTo>
                    <a:cubicBezTo>
                      <a:pt x="27" y="85"/>
                      <a:pt x="27" y="59"/>
                      <a:pt x="43" y="43"/>
                    </a:cubicBezTo>
                    <a:cubicBezTo>
                      <a:pt x="59" y="26"/>
                      <a:pt x="86" y="26"/>
                      <a:pt x="102" y="43"/>
                    </a:cubicBezTo>
                    <a:cubicBezTo>
                      <a:pt x="118" y="59"/>
                      <a:pt x="118" y="85"/>
                      <a:pt x="102" y="10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</p:grpSp>
      </p:grpSp>
      <p:pic>
        <p:nvPicPr>
          <p:cNvPr id="85" name="그림 84">
            <a:extLst>
              <a:ext uri="{FF2B5EF4-FFF2-40B4-BE49-F238E27FC236}">
                <a16:creationId xmlns:a16="http://schemas.microsoft.com/office/drawing/2014/main" id="{D2ADC15C-8E38-49BA-9967-D5488C4196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6200" y="3487354"/>
            <a:ext cx="1911350" cy="142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73496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278" y="607258"/>
            <a:ext cx="7116372" cy="332399"/>
          </a:xfrm>
        </p:spPr>
        <p:txBody>
          <a:bodyPr/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Ⅳ.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직장 내 성희롱의 구제</a:t>
            </a:r>
            <a:r>
              <a:rPr lang="en-US" altLang="ko-KR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,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대응 및 후속조치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78" y="380897"/>
            <a:ext cx="7116372" cy="138499"/>
          </a:xfrm>
        </p:spPr>
        <p:txBody>
          <a:bodyPr/>
          <a:lstStyle/>
          <a:p>
            <a:r>
              <a:rPr lang="ko-KR" altLang="en-US" dirty="0"/>
              <a:t>직장 내 성희롱 예방교육</a:t>
            </a:r>
            <a:endParaRPr lang="en-US" altLang="ko-KR" dirty="0"/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64B6DE0A-34E6-48A6-B6FE-1A2AFC3F60C2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27" name="사각형: 둥근 모서리 26">
              <a:extLst>
                <a:ext uri="{FF2B5EF4-FFF2-40B4-BE49-F238E27FC236}">
                  <a16:creationId xmlns:a16="http://schemas.microsoft.com/office/drawing/2014/main" id="{1EF884FF-D485-4BE5-9DC5-A9FBACDAFDBE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28" name="그래픽 27">
              <a:extLst>
                <a:ext uri="{FF2B5EF4-FFF2-40B4-BE49-F238E27FC236}">
                  <a16:creationId xmlns:a16="http://schemas.microsoft.com/office/drawing/2014/main" id="{5A06101B-2FCC-44AA-A8C3-B30FA3070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CA651F5-35A6-4BDB-9C47-DFAAE8EB5AB4}"/>
                </a:ext>
              </a:extLst>
            </p:cNvPr>
            <p:cNvSpPr txBox="1"/>
            <p:nvPr/>
          </p:nvSpPr>
          <p:spPr>
            <a:xfrm>
              <a:off x="1218333" y="1331455"/>
              <a:ext cx="7693969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성희롱의 구제 및 대응</a:t>
              </a: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: </a:t>
              </a:r>
              <a:r>
                <a: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고용노동부 진정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72DBFC0-28F0-4C5C-8EC6-467664E4ACBD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1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5C2C04C2-F2EA-4CEC-B4AA-387D44DB5328}"/>
              </a:ext>
            </a:extLst>
          </p:cNvPr>
          <p:cNvGrpSpPr/>
          <p:nvPr/>
        </p:nvGrpSpPr>
        <p:grpSpPr>
          <a:xfrm>
            <a:off x="622433" y="1974130"/>
            <a:ext cx="8695802" cy="1603003"/>
            <a:chOff x="774833" y="2024930"/>
            <a:chExt cx="8695802" cy="1603003"/>
          </a:xfrm>
        </p:grpSpPr>
        <p:pic>
          <p:nvPicPr>
            <p:cNvPr id="24" name="그래픽 23">
              <a:extLst>
                <a:ext uri="{FF2B5EF4-FFF2-40B4-BE49-F238E27FC236}">
                  <a16:creationId xmlns:a16="http://schemas.microsoft.com/office/drawing/2014/main" id="{1F6F38CA-212E-4D74-A15C-43331E9E2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74833" y="2107188"/>
              <a:ext cx="138994" cy="13899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86C6417-F50B-4B5E-AE20-891828C97ADF}"/>
                </a:ext>
              </a:extLst>
            </p:cNvPr>
            <p:cNvSpPr txBox="1"/>
            <p:nvPr/>
          </p:nvSpPr>
          <p:spPr>
            <a:xfrm>
              <a:off x="976396" y="2024930"/>
              <a:ext cx="8494239" cy="1603003"/>
            </a:xfrm>
            <a:prstGeom prst="rect">
              <a:avLst/>
            </a:prstGeom>
            <a:noFill/>
          </p:spPr>
          <p:txBody>
            <a:bodyPr wrap="none" lIns="0" tIns="0" rIns="72000" bIns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피해자 또는 근로자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00" normalizeH="0" noProof="0" dirty="0" err="1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그밖에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제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3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자도 사업주를 상대로 사업주의 직장 내 성희롱 금지의무</a:t>
              </a:r>
              <a:endParaRPr kumimoji="0" lang="en-US" altLang="ko-KR" b="1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8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위반</a:t>
              </a:r>
              <a:r>
                <a:rPr kumimoji="0" lang="en-US" altLang="ko-KR" b="1" i="0" u="none" strike="noStrike" kern="0" cap="none" spc="-8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8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직장 내 성희롱 예방교육 및 교육내용 게시 의무 위반</a:t>
              </a:r>
              <a:r>
                <a:rPr kumimoji="0" lang="en-US" altLang="ko-KR" b="1" i="0" u="none" strike="noStrike" kern="0" cap="none" spc="-8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8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직장 내 성희롱 발생시 조치</a:t>
              </a:r>
              <a:endParaRPr kumimoji="0" lang="en-US" altLang="ko-KR" b="1" i="0" u="none" strike="noStrike" kern="0" cap="none" spc="-8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3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의무</a:t>
              </a:r>
              <a:r>
                <a:rPr lang="en-US" altLang="ko-KR" b="1" kern="0" spc="-130" dirty="0"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맑은 고딕"/>
                </a:rPr>
                <a:t> </a:t>
              </a:r>
              <a:r>
                <a:rPr kumimoji="0" lang="ko-KR" altLang="en-US" b="1" i="0" u="none" strike="noStrike" kern="0" cap="none" spc="-13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위반 사항에 관하여 고용노동부에 진정을 제기할 수 있으며</a:t>
              </a:r>
              <a:r>
                <a:rPr kumimoji="0" lang="en-US" altLang="ko-KR" b="1" i="0" u="none" strike="noStrike" kern="0" cap="none" spc="-13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3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이는 </a:t>
              </a:r>
              <a:r>
                <a:rPr kumimoji="0" lang="ko-KR" altLang="en-US" b="1" i="0" u="none" strike="noStrike" kern="0" cap="none" spc="-13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과태료 부과 대상</a:t>
              </a:r>
              <a:r>
                <a:rPr kumimoji="0" lang="ko-KR" altLang="en-US" b="1" i="0" u="none" strike="noStrike" kern="0" cap="none" spc="-13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임</a:t>
              </a:r>
              <a:r>
                <a:rPr kumimoji="0" lang="en-US" altLang="ko-KR" b="1" i="0" u="none" strike="noStrike" kern="0" cap="none" spc="-13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 </a:t>
              </a:r>
            </a:p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i="0" u="none" strike="noStrike" kern="0" cap="none" spc="-13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단</a:t>
              </a:r>
              <a:r>
                <a:rPr kumimoji="0" lang="en-US" altLang="ko-KR" i="0" u="none" strike="noStrike" kern="0" cap="none" spc="-13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i="0" u="none" strike="noStrike" kern="0" cap="none" spc="-130" normalizeH="0" noProof="0" dirty="0" err="1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고소ㆍ고발은</a:t>
              </a:r>
              <a:r>
                <a:rPr kumimoji="0" lang="ko-KR" altLang="en-US" i="0" u="none" strike="noStrike" kern="0" cap="none" spc="-13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형사처벌이 가능한 피해근로자 등에 대한 불리한 처우 금지의무</a:t>
              </a:r>
              <a:endParaRPr kumimoji="0" lang="en-US" altLang="ko-KR" i="0" u="none" strike="noStrike" kern="0" cap="none" spc="-13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R="0" lvl="0" indent="144463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ko-KR" i="0" u="none" strike="noStrike" kern="0" cap="none" spc="-13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(</a:t>
              </a:r>
              <a:r>
                <a:rPr kumimoji="0" lang="ko-KR" altLang="en-US" i="0" u="none" strike="noStrike" kern="0" cap="none" spc="-13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법 제</a:t>
              </a:r>
              <a:r>
                <a:rPr kumimoji="0" lang="en-US" altLang="ko-KR" i="0" u="none" strike="noStrike" kern="0" cap="none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14</a:t>
              </a:r>
              <a:r>
                <a:rPr kumimoji="0" lang="ko-KR" altLang="en-US" i="0" u="none" strike="noStrike" kern="0" cap="none" spc="-13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조 제</a:t>
              </a:r>
              <a:r>
                <a:rPr kumimoji="0" lang="en-US" altLang="ko-KR" i="0" u="none" strike="noStrike" kern="0" cap="none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6</a:t>
              </a:r>
              <a:r>
                <a:rPr kumimoji="0" lang="ko-KR" altLang="en-US" i="0" u="none" strike="noStrike" kern="0" cap="none" spc="-13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항</a:t>
              </a:r>
              <a:r>
                <a:rPr kumimoji="0" lang="en-US" altLang="ko-KR" i="0" u="none" strike="noStrike" kern="0" cap="none" spc="-13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) </a:t>
              </a:r>
              <a:r>
                <a:rPr kumimoji="0" lang="ko-KR" altLang="en-US" i="0" u="none" strike="noStrike" kern="0" cap="none" spc="-13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위반의 경우만 가능함</a:t>
              </a:r>
              <a:r>
                <a:rPr kumimoji="0" lang="en-US" altLang="ko-KR" i="0" u="none" strike="noStrike" kern="0" cap="none" spc="-13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D67035E7-20AA-42B0-86E0-43CBB80C30F4}"/>
              </a:ext>
            </a:extLst>
          </p:cNvPr>
          <p:cNvGrpSpPr/>
          <p:nvPr/>
        </p:nvGrpSpPr>
        <p:grpSpPr>
          <a:xfrm>
            <a:off x="622433" y="3858686"/>
            <a:ext cx="8770182" cy="907941"/>
            <a:chOff x="774833" y="2024930"/>
            <a:chExt cx="8770182" cy="907941"/>
          </a:xfrm>
        </p:grpSpPr>
        <p:pic>
          <p:nvPicPr>
            <p:cNvPr id="33" name="그래픽 32">
              <a:extLst>
                <a:ext uri="{FF2B5EF4-FFF2-40B4-BE49-F238E27FC236}">
                  <a16:creationId xmlns:a16="http://schemas.microsoft.com/office/drawing/2014/main" id="{D1640E20-8134-48A8-9685-3F6FB28E4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74833" y="2107188"/>
              <a:ext cx="138994" cy="13899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DEBD73E-4392-460E-AAC4-29A77178FE9F}"/>
                </a:ext>
              </a:extLst>
            </p:cNvPr>
            <p:cNvSpPr txBox="1"/>
            <p:nvPr/>
          </p:nvSpPr>
          <p:spPr>
            <a:xfrm>
              <a:off x="976396" y="2024930"/>
              <a:ext cx="8568619" cy="907941"/>
            </a:xfrm>
            <a:prstGeom prst="rect">
              <a:avLst/>
            </a:prstGeom>
            <a:noFill/>
          </p:spPr>
          <p:txBody>
            <a:bodyPr wrap="none" lIns="0" tIns="0" rIns="72000" bIns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직장 내 성희롱의 경우 고용상 불이익 우려로 신고하지 못하는 경우가 있는 점 감안하여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3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고용노동부는 </a:t>
              </a:r>
              <a:r>
                <a:rPr kumimoji="0" lang="en-US" altLang="ko-KR" b="1" i="0" u="none" strike="noStrike" kern="0" cap="none" spc="-130" normalizeH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&lt;</a:t>
              </a:r>
              <a:r>
                <a:rPr kumimoji="0" lang="ko-KR" altLang="en-US" b="1" i="0" u="none" strike="noStrike" kern="0" cap="none" spc="-130" normalizeH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직장 내 성희롱 익명신고센터</a:t>
              </a:r>
              <a:r>
                <a:rPr kumimoji="0" lang="en-US" altLang="ko-KR" b="1" i="0" u="none" strike="noStrike" kern="0" cap="none" spc="-130" normalizeH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&gt; </a:t>
              </a:r>
              <a:r>
                <a:rPr kumimoji="0" lang="ko-KR" altLang="en-US" b="1" i="0" u="none" strike="noStrike" kern="0" cap="none" spc="-13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운영 접수 내용에 따라  행정지도 및 사업장</a:t>
              </a:r>
              <a:endParaRPr kumimoji="0" lang="en-US" altLang="ko-KR" b="1" i="0" u="none" strike="noStrike" kern="0" cap="none" spc="-13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근로감독에 착수할 수 있음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</p:txBody>
        </p: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0035F9C1-8332-4069-800F-712DD078326E}"/>
              </a:ext>
            </a:extLst>
          </p:cNvPr>
          <p:cNvGrpSpPr/>
          <p:nvPr/>
        </p:nvGrpSpPr>
        <p:grpSpPr>
          <a:xfrm>
            <a:off x="622301" y="5046547"/>
            <a:ext cx="8678747" cy="1402513"/>
            <a:chOff x="622301" y="5342674"/>
            <a:chExt cx="8678747" cy="1402513"/>
          </a:xfrm>
        </p:grpSpPr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22325C58-C3CA-4A60-812D-80F7F0D092BE}"/>
                </a:ext>
              </a:extLst>
            </p:cNvPr>
            <p:cNvSpPr/>
            <p:nvPr/>
          </p:nvSpPr>
          <p:spPr>
            <a:xfrm>
              <a:off x="622301" y="5342674"/>
              <a:ext cx="8649072" cy="1402513"/>
            </a:xfrm>
            <a:prstGeom prst="rect">
              <a:avLst/>
            </a:prstGeom>
            <a:solidFill>
              <a:srgbClr val="F7F7F7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dist="38100" dir="2700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37" name="사각형: 둥근 모서리 36">
              <a:extLst>
                <a:ext uri="{FF2B5EF4-FFF2-40B4-BE49-F238E27FC236}">
                  <a16:creationId xmlns:a16="http://schemas.microsoft.com/office/drawing/2014/main" id="{0BF893CE-CBDB-4E1F-B751-2288F6BCAE63}"/>
                </a:ext>
              </a:extLst>
            </p:cNvPr>
            <p:cNvSpPr/>
            <p:nvPr/>
          </p:nvSpPr>
          <p:spPr>
            <a:xfrm>
              <a:off x="622301" y="5342676"/>
              <a:ext cx="4664074" cy="305650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26000" tIns="0" rIns="0" bIns="0" rtlCol="0" anchor="ctr"/>
            <a:lstStyle/>
            <a:p>
              <a:r>
                <a:rPr lang="en-US" altLang="ko-KR" sz="1500" b="1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※ [</a:t>
              </a:r>
              <a:r>
                <a:rPr lang="ko-KR" altLang="en-US" sz="1500" b="1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참고</a:t>
              </a:r>
              <a:r>
                <a:rPr lang="en-US" altLang="ko-KR" sz="1500" b="1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] </a:t>
              </a:r>
              <a:r>
                <a:rPr lang="ko-KR" altLang="en-US" sz="1500" b="1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과태료 및 형사처벌 대상 시효기간 </a:t>
              </a:r>
              <a:r>
                <a:rPr lang="en-US" altLang="ko-KR" sz="1500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(</a:t>
              </a:r>
              <a:r>
                <a:rPr lang="ko-KR" altLang="en-US" sz="1500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각 </a:t>
              </a:r>
              <a:r>
                <a:rPr lang="en-US" altLang="ko-KR" sz="1500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5</a:t>
              </a:r>
              <a:r>
                <a:rPr lang="ko-KR" altLang="en-US" sz="1500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년</a:t>
              </a:r>
              <a:r>
                <a:rPr lang="en-US" altLang="ko-KR" sz="1500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)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740843F-E522-44C7-9AE8-39DEBB67F080}"/>
                </a:ext>
              </a:extLst>
            </p:cNvPr>
            <p:cNvSpPr txBox="1"/>
            <p:nvPr/>
          </p:nvSpPr>
          <p:spPr>
            <a:xfrm>
              <a:off x="785896" y="5745243"/>
              <a:ext cx="8515152" cy="913070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marR="0" lvl="0" algn="l" defTabSz="4572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</a:t>
              </a:r>
              <a:r>
                <a:rPr kumimoji="0" lang="ko-KR" altLang="en-US" sz="14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「</a:t>
              </a:r>
              <a:r>
                <a:rPr kumimoji="0" lang="ko-KR" altLang="en-US" sz="1400" b="1" i="0" u="none" strike="noStrike" kern="0" cap="none" spc="-120" normalizeH="0" noProof="0" dirty="0" err="1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질서위반행위규제법</a:t>
              </a:r>
              <a:r>
                <a:rPr kumimoji="0" lang="ko-KR" altLang="en-US" sz="14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」 </a:t>
              </a:r>
              <a:r>
                <a:rPr kumimoji="0" lang="ko-KR" altLang="en-US" sz="14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제</a:t>
              </a:r>
              <a:r>
                <a:rPr kumimoji="0" lang="en-US" altLang="ko-KR" sz="14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19</a:t>
              </a:r>
              <a:r>
                <a:rPr kumimoji="0" lang="ko-KR" altLang="en-US" sz="14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조</a:t>
              </a:r>
              <a:r>
                <a:rPr kumimoji="0" lang="en-US" altLang="ko-KR" sz="14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(</a:t>
              </a:r>
              <a:r>
                <a:rPr kumimoji="0" lang="ko-KR" altLang="en-US" sz="14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과태료 부과의 제척기간</a:t>
              </a:r>
              <a:r>
                <a:rPr kumimoji="0" lang="en-US" altLang="ko-KR" sz="14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) </a:t>
              </a:r>
              <a:r>
                <a:rPr kumimoji="0" lang="ko-KR" altLang="en-US" sz="14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규정에 따라 질서위반행위가 종료된 날로부터 </a:t>
              </a:r>
              <a:r>
                <a:rPr kumimoji="0" lang="en-US" altLang="ko-KR" sz="14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5</a:t>
              </a:r>
              <a:r>
                <a:rPr kumimoji="0" lang="ko-KR" altLang="en-US" sz="14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년이 경과한</a:t>
              </a:r>
              <a:endParaRPr kumimoji="0" lang="en-US" altLang="ko-KR" sz="1400" i="0" u="none" strike="noStrike" kern="0" cap="none" spc="-12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R="0" lvl="0" indent="111125" algn="l" defTabSz="4572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경우 해당 질서위반행위에 대해 과태료를 부과할 수 없음</a:t>
              </a:r>
              <a:r>
                <a:rPr kumimoji="0" lang="en-US" altLang="ko-KR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</a:t>
              </a:r>
              <a:r>
                <a:rPr kumimoji="0" lang="ko-KR" altLang="en-US" sz="14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「</a:t>
              </a:r>
              <a:r>
                <a:rPr kumimoji="0" lang="ko-KR" altLang="en-US" sz="1400" b="1" i="0" u="none" strike="noStrike" kern="0" cap="none" spc="-120" normalizeH="0" noProof="0" dirty="0" err="1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형사소송법」제</a:t>
              </a:r>
              <a:r>
                <a:rPr kumimoji="0" lang="en-US" altLang="ko-KR" sz="1400" b="1" i="0" u="none" strike="noStrike" kern="0" cap="none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249</a:t>
              </a:r>
              <a:r>
                <a:rPr kumimoji="0" lang="ko-KR" altLang="en-US" sz="1400" b="1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조의 </a:t>
              </a:r>
              <a:r>
                <a:rPr kumimoji="0" lang="ko-KR" altLang="en-US" sz="14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규정에 따라 “장기 </a:t>
              </a:r>
              <a:r>
                <a:rPr kumimoji="0" lang="en-US" altLang="ko-KR" sz="1400" i="0" u="none" strike="noStrike" kern="0" cap="none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5</a:t>
              </a:r>
              <a:r>
                <a:rPr kumimoji="0" lang="ko-KR" altLang="en-US" sz="14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년 미만의 징역에 해당하는 범죄의 공소시효는 </a:t>
              </a:r>
              <a:r>
                <a:rPr kumimoji="0" lang="en-US" altLang="ko-KR" sz="1400" i="0" u="none" strike="noStrike" kern="0" cap="none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5</a:t>
              </a:r>
              <a:r>
                <a:rPr kumimoji="0" lang="ko-KR" altLang="en-US" sz="1400" i="0" u="none" strike="noStrike" kern="0" cap="none" spc="-100" normalizeH="0" noProof="0" dirty="0" err="1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년</a:t>
              </a:r>
              <a:r>
                <a:rPr kumimoji="0" lang="ko-KR" altLang="en-US" sz="1400" i="0" u="none" strike="noStrike" kern="0" cap="none" spc="-120" normalizeH="0" noProof="0" dirty="0" err="1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”이므로</a:t>
              </a:r>
              <a:r>
                <a:rPr kumimoji="0" lang="ko-KR" altLang="en-US" sz="1400" i="0" u="none" strike="noStrike" kern="0" cap="none" spc="-12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피해자 등에</a:t>
              </a:r>
              <a:endParaRPr kumimoji="0" lang="en-US" altLang="ko-KR" sz="1400" i="0" u="none" strike="noStrike" kern="0" cap="none" spc="-12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R="0" lvl="0" indent="111125" algn="l" defTabSz="4572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대한 불리한 처우 금지의무 위반의 공소시효 기간은 </a:t>
              </a:r>
              <a:r>
                <a:rPr kumimoji="0" lang="en-US" altLang="ko-KR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5</a:t>
              </a:r>
              <a:r>
                <a:rPr kumimoji="0" lang="ko-KR" altLang="en-US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년임</a:t>
              </a:r>
              <a:r>
                <a:rPr kumimoji="0" lang="en-US" altLang="ko-KR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3450275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278" y="607258"/>
            <a:ext cx="7116372" cy="332399"/>
          </a:xfrm>
        </p:spPr>
        <p:txBody>
          <a:bodyPr/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Ⅳ.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직장 내 성희롱의 구제</a:t>
            </a:r>
            <a:r>
              <a:rPr lang="en-US" altLang="ko-KR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,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대응 및 후속조치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78" y="380897"/>
            <a:ext cx="7116372" cy="138499"/>
          </a:xfrm>
        </p:spPr>
        <p:txBody>
          <a:bodyPr/>
          <a:lstStyle/>
          <a:p>
            <a:r>
              <a:rPr lang="ko-KR" altLang="en-US" dirty="0"/>
              <a:t>직장 내 성희롱 예방교육</a:t>
            </a:r>
            <a:endParaRPr lang="en-US" altLang="ko-KR" dirty="0"/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2D21C690-EE18-4486-A419-BF1946F098A4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8EE333BD-317E-43B5-9D3A-0AEEAAFE1B68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25" name="그래픽 24">
              <a:extLst>
                <a:ext uri="{FF2B5EF4-FFF2-40B4-BE49-F238E27FC236}">
                  <a16:creationId xmlns:a16="http://schemas.microsoft.com/office/drawing/2014/main" id="{110196AA-9A76-44EA-A556-51262BA0E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254F8A2-6CA8-49BF-B8BA-6AAFFEDC0C84}"/>
                </a:ext>
              </a:extLst>
            </p:cNvPr>
            <p:cNvSpPr txBox="1"/>
            <p:nvPr/>
          </p:nvSpPr>
          <p:spPr>
            <a:xfrm>
              <a:off x="1218333" y="1331455"/>
              <a:ext cx="5488682" cy="30777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성희롱의 구제 및 대응</a:t>
              </a: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: </a:t>
              </a:r>
              <a:r>
                <a: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국가인권위원회 진정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A2B0318-D1E4-4AB1-8D91-9389D4CBF1B1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1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3EBB03B8-338A-4798-BD70-32F78D3F6B5C}"/>
              </a:ext>
            </a:extLst>
          </p:cNvPr>
          <p:cNvGrpSpPr/>
          <p:nvPr/>
        </p:nvGrpSpPr>
        <p:grpSpPr>
          <a:xfrm>
            <a:off x="622433" y="1974130"/>
            <a:ext cx="8802242" cy="1213153"/>
            <a:chOff x="774833" y="2024930"/>
            <a:chExt cx="8802242" cy="1213153"/>
          </a:xfrm>
        </p:grpSpPr>
        <p:pic>
          <p:nvPicPr>
            <p:cNvPr id="29" name="그래픽 28">
              <a:extLst>
                <a:ext uri="{FF2B5EF4-FFF2-40B4-BE49-F238E27FC236}">
                  <a16:creationId xmlns:a16="http://schemas.microsoft.com/office/drawing/2014/main" id="{4A3EAABB-99F1-4D14-939F-B3652DE15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74833" y="2107188"/>
              <a:ext cx="138994" cy="13899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7C38692-EC8C-45CA-9852-2BA295F55BAE}"/>
                </a:ext>
              </a:extLst>
            </p:cNvPr>
            <p:cNvSpPr txBox="1"/>
            <p:nvPr/>
          </p:nvSpPr>
          <p:spPr>
            <a:xfrm>
              <a:off x="976396" y="2024930"/>
              <a:ext cx="8600679" cy="1213153"/>
            </a:xfrm>
            <a:prstGeom prst="rect">
              <a:avLst/>
            </a:prstGeom>
            <a:noFill/>
          </p:spPr>
          <p:txBody>
            <a:bodyPr wrap="none" lIns="0" tIns="0" rIns="72000" bIns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3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피해근로자 등이 성희롱 행위에 대하여 국가인권위원회에 진정을 제기하는 경우에는 국가</a:t>
              </a:r>
              <a:endParaRPr kumimoji="0" lang="en-US" altLang="ko-KR" b="1" i="0" u="none" strike="noStrike" kern="0" cap="none" spc="-13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인권위원회에서 이를 조사하고 구제절차를 진행함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 </a:t>
              </a:r>
              <a:endParaRPr kumimoji="0" lang="en-US" altLang="ko-KR" b="1" i="0" u="none" strike="noStrike" kern="0" cap="none" spc="-13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R="0" lvl="0" algn="l" defTabSz="45720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이 경우 「</a:t>
              </a:r>
              <a:r>
                <a:rPr kumimoji="0" lang="ko-KR" altLang="en-US" sz="1600" i="0" u="none" strike="noStrike" kern="0" cap="none" spc="-100" normalizeH="0" noProof="0" dirty="0" err="1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국가인권위원회법」제</a:t>
              </a:r>
              <a:r>
                <a:rPr kumimoji="0" lang="en-US" altLang="ko-KR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32</a:t>
              </a: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조에 따라 진정의 원인이 된 사실이 발생한 날부터 </a:t>
              </a:r>
              <a:r>
                <a:rPr kumimoji="0" lang="en-US" altLang="ko-KR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1</a:t>
              </a:r>
              <a:r>
                <a:rPr kumimoji="0" lang="ko-KR" altLang="en-US" sz="1600" i="0" u="none" strike="noStrike" kern="0" cap="none" spc="-100" normalizeH="0" noProof="0" dirty="0" err="1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년이상</a:t>
              </a: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지나서</a:t>
              </a:r>
              <a:endParaRPr kumimoji="0" lang="en-US" altLang="ko-KR" sz="1600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R="0" lvl="0" indent="101600" algn="l" defTabSz="4572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ko-KR" altLang="en-US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진정한 경우에는 진정대상에 해당하지 않을 수 있음</a:t>
              </a:r>
              <a:r>
                <a:rPr kumimoji="0" lang="en-US" altLang="ko-KR" sz="16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419B54A1-4CAF-4945-A9C8-DD05F1B4EEFF}"/>
              </a:ext>
            </a:extLst>
          </p:cNvPr>
          <p:cNvGrpSpPr/>
          <p:nvPr/>
        </p:nvGrpSpPr>
        <p:grpSpPr>
          <a:xfrm>
            <a:off x="622301" y="3333861"/>
            <a:ext cx="8649072" cy="1227253"/>
            <a:chOff x="622301" y="5342674"/>
            <a:chExt cx="8649072" cy="1227253"/>
          </a:xfrm>
        </p:grpSpPr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5561A300-4B4F-43B2-AB3D-821515E2C8C0}"/>
                </a:ext>
              </a:extLst>
            </p:cNvPr>
            <p:cNvSpPr/>
            <p:nvPr/>
          </p:nvSpPr>
          <p:spPr>
            <a:xfrm>
              <a:off x="622301" y="5342674"/>
              <a:ext cx="8649072" cy="1227253"/>
            </a:xfrm>
            <a:prstGeom prst="rect">
              <a:avLst/>
            </a:prstGeom>
            <a:solidFill>
              <a:srgbClr val="F7F7F7"/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dist="38100" dir="2700000" algn="tl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34" name="사각형: 둥근 모서리 33">
              <a:extLst>
                <a:ext uri="{FF2B5EF4-FFF2-40B4-BE49-F238E27FC236}">
                  <a16:creationId xmlns:a16="http://schemas.microsoft.com/office/drawing/2014/main" id="{05F0FCEB-D59E-4EE5-93ED-A1AF22954E9D}"/>
                </a:ext>
              </a:extLst>
            </p:cNvPr>
            <p:cNvSpPr/>
            <p:nvPr/>
          </p:nvSpPr>
          <p:spPr>
            <a:xfrm>
              <a:off x="622301" y="5342676"/>
              <a:ext cx="4664074" cy="305650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26000" tIns="0" rIns="0" bIns="0" rtlCol="0" anchor="ctr"/>
            <a:lstStyle/>
            <a:p>
              <a:r>
                <a:rPr lang="en-US" altLang="ko-KR" sz="1500" b="1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※ </a:t>
              </a:r>
              <a:r>
                <a:rPr lang="ko-KR" altLang="en-US" sz="1500" b="1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「</a:t>
              </a:r>
              <a:r>
                <a:rPr lang="ko-KR" altLang="en-US" sz="1500" b="1" spc="-100" dirty="0" err="1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국가인권위원회법」</a:t>
              </a:r>
              <a:r>
                <a:rPr lang="ko-KR" altLang="en-US" sz="1500" b="1" dirty="0" err="1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제</a:t>
              </a:r>
              <a:r>
                <a:rPr lang="en-US" altLang="ko-KR" sz="1500" b="1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32</a:t>
              </a:r>
              <a:r>
                <a:rPr lang="ko-KR" altLang="en-US" sz="1500" b="1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조</a:t>
              </a:r>
              <a:r>
                <a:rPr lang="en-US" altLang="ko-KR" sz="1500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(</a:t>
              </a:r>
              <a:r>
                <a:rPr lang="ko-KR" altLang="en-US" sz="1500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진정의 각하 등</a:t>
              </a:r>
              <a:r>
                <a:rPr lang="en-US" altLang="ko-KR" sz="1500" spc="-100" dirty="0"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) 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D7DAEF5-44E0-44BA-9DC0-87B94BBA2D93}"/>
                </a:ext>
              </a:extLst>
            </p:cNvPr>
            <p:cNvSpPr txBox="1"/>
            <p:nvPr/>
          </p:nvSpPr>
          <p:spPr>
            <a:xfrm>
              <a:off x="785896" y="5745243"/>
              <a:ext cx="8418651" cy="697627"/>
            </a:xfrm>
            <a:prstGeom prst="rect">
              <a:avLst/>
            </a:prstGeom>
            <a:noFill/>
          </p:spPr>
          <p:txBody>
            <a:bodyPr wrap="none" lIns="0" tIns="0" rIns="0" bIns="0" anchor="t">
              <a:spAutoFit/>
            </a:bodyPr>
            <a:lstStyle/>
            <a:p>
              <a:pPr marR="0" lvl="0" algn="l" defTabSz="457200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ko-KR" altLang="en-US" sz="14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① 위원회는 접수한 진정이 다음 각 호의 어느 하나에 해당하는 경우에는 그 진정을 각하</a:t>
              </a:r>
              <a:r>
                <a:rPr kumimoji="0" lang="en-US" altLang="ko-KR" sz="14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(</a:t>
              </a:r>
              <a:r>
                <a:rPr kumimoji="0" lang="ko-KR" altLang="en-US" sz="14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却下</a:t>
              </a:r>
              <a:r>
                <a:rPr kumimoji="0" lang="en-US" altLang="ko-KR" sz="14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)</a:t>
              </a:r>
              <a:r>
                <a:rPr kumimoji="0" lang="ko-KR" altLang="en-US" sz="14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한다</a:t>
              </a:r>
              <a:r>
                <a:rPr kumimoji="0" lang="en-US" altLang="ko-KR" sz="1400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  <a:p>
              <a:pPr marR="0" lvl="0" indent="19050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ko-KR" sz="1400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4. </a:t>
              </a:r>
              <a:r>
                <a:rPr kumimoji="0" lang="ko-KR" altLang="en-US" sz="1400" b="1" i="0" u="none" strike="noStrike" kern="0" cap="none" spc="-11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진정의 원인이 된 사실이 발생한 날부터 </a:t>
              </a:r>
              <a:r>
                <a:rPr kumimoji="0" lang="en-US" altLang="ko-KR" sz="1400" b="1" i="0" u="none" strike="noStrike" kern="0" cap="none" spc="-11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1</a:t>
              </a:r>
              <a:r>
                <a:rPr kumimoji="0" lang="ko-KR" altLang="en-US" sz="1400" b="1" i="0" u="none" strike="noStrike" kern="0" cap="none" spc="-11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년 이상 지나서 진정한 경우</a:t>
              </a:r>
              <a:r>
                <a:rPr kumimoji="0" lang="en-US" altLang="ko-KR" sz="1400" i="0" u="none" strike="noStrike" kern="0" cap="none" spc="-11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 </a:t>
              </a:r>
              <a:r>
                <a:rPr kumimoji="0" lang="ko-KR" altLang="en-US" sz="1400" i="0" u="none" strike="noStrike" kern="0" cap="none" spc="-11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다만</a:t>
              </a:r>
              <a:r>
                <a:rPr kumimoji="0" lang="en-US" altLang="ko-KR" sz="1400" i="0" u="none" strike="noStrike" kern="0" cap="none" spc="-11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400" i="0" u="none" strike="noStrike" kern="0" cap="none" spc="-11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진정의 원인이 된 사실에 관하여 공소</a:t>
              </a:r>
              <a:endParaRPr kumimoji="0" lang="en-US" altLang="ko-KR" sz="1400" i="0" u="none" strike="noStrike" kern="0" cap="none" spc="-11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R="0" lvl="0" indent="342900" algn="l" defTabSz="4572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ko-KR" altLang="en-US" sz="1400" i="0" u="none" strike="noStrike" kern="0" cap="none" spc="-11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시효 또는 민사상 시효가 완성되지 아니한 사건으로서 위원회가 조사하기로 결정한 경우에는 그러하지 아니하다</a:t>
              </a:r>
              <a:r>
                <a:rPr kumimoji="0" lang="en-US" altLang="ko-KR" sz="1400" i="0" u="none" strike="noStrike" kern="0" cap="none" spc="-11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F585C9F3-E1FA-4CA7-BB1A-B3782F2D8161}"/>
              </a:ext>
            </a:extLst>
          </p:cNvPr>
          <p:cNvGrpSpPr/>
          <p:nvPr/>
        </p:nvGrpSpPr>
        <p:grpSpPr>
          <a:xfrm>
            <a:off x="622433" y="4808044"/>
            <a:ext cx="2018333" cy="276999"/>
            <a:chOff x="774833" y="4782644"/>
            <a:chExt cx="2018333" cy="276999"/>
          </a:xfrm>
        </p:grpSpPr>
        <p:pic>
          <p:nvPicPr>
            <p:cNvPr id="37" name="그래픽 36">
              <a:extLst>
                <a:ext uri="{FF2B5EF4-FFF2-40B4-BE49-F238E27FC236}">
                  <a16:creationId xmlns:a16="http://schemas.microsoft.com/office/drawing/2014/main" id="{A531DB8F-6CFC-4885-A996-160FBD48C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74833" y="4864902"/>
              <a:ext cx="138994" cy="138994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49F505B-F571-41BE-AFF3-8D35771DCBD5}"/>
                </a:ext>
              </a:extLst>
            </p:cNvPr>
            <p:cNvSpPr txBox="1"/>
            <p:nvPr/>
          </p:nvSpPr>
          <p:spPr>
            <a:xfrm>
              <a:off x="976396" y="4782644"/>
              <a:ext cx="1816770" cy="276999"/>
            </a:xfrm>
            <a:prstGeom prst="rect">
              <a:avLst/>
            </a:prstGeom>
            <a:noFill/>
          </p:spPr>
          <p:txBody>
            <a:bodyPr wrap="none" lIns="0" tIns="0" rIns="72000" bIns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국가인권위원회는</a:t>
              </a:r>
              <a:endParaRPr kumimoji="0" lang="en-US" altLang="ko-KR" sz="1600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9637E6A8-9333-477C-8AF7-059CF338BE4E}"/>
              </a:ext>
            </a:extLst>
          </p:cNvPr>
          <p:cNvGrpSpPr/>
          <p:nvPr/>
        </p:nvGrpSpPr>
        <p:grpSpPr>
          <a:xfrm>
            <a:off x="622301" y="5154783"/>
            <a:ext cx="8649072" cy="1333155"/>
            <a:chOff x="774833" y="5205583"/>
            <a:chExt cx="8649072" cy="1333155"/>
          </a:xfrm>
        </p:grpSpPr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79131634-580E-4E04-9B35-F79ED527BAF2}"/>
                </a:ext>
              </a:extLst>
            </p:cNvPr>
            <p:cNvGrpSpPr/>
            <p:nvPr/>
          </p:nvGrpSpPr>
          <p:grpSpPr>
            <a:xfrm>
              <a:off x="774833" y="5205583"/>
              <a:ext cx="8649072" cy="396254"/>
              <a:chOff x="622301" y="4102100"/>
              <a:chExt cx="8649072" cy="466193"/>
            </a:xfrm>
          </p:grpSpPr>
          <p:sp>
            <p:nvSpPr>
              <p:cNvPr id="45" name="사각형: 둥근 모서리 44">
                <a:extLst>
                  <a:ext uri="{FF2B5EF4-FFF2-40B4-BE49-F238E27FC236}">
                    <a16:creationId xmlns:a16="http://schemas.microsoft.com/office/drawing/2014/main" id="{C76BC79E-776F-4256-88B4-6B7FAEA0608E}"/>
                  </a:ext>
                </a:extLst>
              </p:cNvPr>
              <p:cNvSpPr/>
              <p:nvPr/>
            </p:nvSpPr>
            <p:spPr>
              <a:xfrm>
                <a:off x="622301" y="4102100"/>
                <a:ext cx="8649072" cy="466193"/>
              </a:xfrm>
              <a:prstGeom prst="roundRect">
                <a:avLst>
                  <a:gd name="adj" fmla="val 50000"/>
                </a:avLst>
              </a:prstGeom>
              <a:solidFill>
                <a:srgbClr val="F8F8F8"/>
              </a:solidFill>
              <a:ln w="158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solidFill>
                    <a:prstClr val="white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AE5B5E1-A4F0-44EF-9865-E4C68E7543D0}"/>
                  </a:ext>
                </a:extLst>
              </p:cNvPr>
              <p:cNvSpPr txBox="1"/>
              <p:nvPr/>
            </p:nvSpPr>
            <p:spPr>
              <a:xfrm>
                <a:off x="963431" y="4172958"/>
                <a:ext cx="7843494" cy="32447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600" i="0" u="none" strike="noStrike" kern="0" cap="none" spc="-150" normalizeH="0" noProof="0" dirty="0">
                    <a:ln>
                      <a:noFill/>
                    </a:ln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rPr>
                  <a:t>조사결과 성희롱 행위를 하였다고 인정되는 자에 대해 손해배상이나 인권교육 수강 등을 권고하고</a:t>
                </a:r>
                <a:endParaRPr kumimoji="0" lang="en-US" altLang="ko-KR" sz="1600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78CF900-1F0D-40EF-8D5A-87810482ED2F}"/>
                  </a:ext>
                </a:extLst>
              </p:cNvPr>
              <p:cNvSpPr txBox="1"/>
              <p:nvPr/>
            </p:nvSpPr>
            <p:spPr>
              <a:xfrm>
                <a:off x="754010" y="4172959"/>
                <a:ext cx="147476" cy="324475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1" i="0" u="none" strike="noStrike" kern="0" cap="none" spc="-100" normalizeH="0" baseline="0" noProof="0" dirty="0">
                    <a:ln>
                      <a:noFill/>
                    </a:ln>
                    <a:gradFill>
                      <a:gsLst>
                        <a:gs pos="100000">
                          <a:srgbClr val="1248A8"/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rPr>
                  <a:t>1.</a:t>
                </a:r>
                <a:endParaRPr kumimoji="0" lang="ko-KR" altLang="en-US" sz="16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1248A8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endParaRPr>
              </a:p>
            </p:txBody>
          </p:sp>
        </p:grpSp>
        <p:grpSp>
          <p:nvGrpSpPr>
            <p:cNvPr id="48" name="그룹 47">
              <a:extLst>
                <a:ext uri="{FF2B5EF4-FFF2-40B4-BE49-F238E27FC236}">
                  <a16:creationId xmlns:a16="http://schemas.microsoft.com/office/drawing/2014/main" id="{ADCCB589-0704-44EB-96CB-EEA374EB8AC0}"/>
                </a:ext>
              </a:extLst>
            </p:cNvPr>
            <p:cNvGrpSpPr/>
            <p:nvPr/>
          </p:nvGrpSpPr>
          <p:grpSpPr>
            <a:xfrm>
              <a:off x="774833" y="5674034"/>
              <a:ext cx="8649072" cy="396254"/>
              <a:chOff x="622301" y="4102100"/>
              <a:chExt cx="8649072" cy="466193"/>
            </a:xfrm>
          </p:grpSpPr>
          <p:sp>
            <p:nvSpPr>
              <p:cNvPr id="49" name="사각형: 둥근 모서리 48">
                <a:extLst>
                  <a:ext uri="{FF2B5EF4-FFF2-40B4-BE49-F238E27FC236}">
                    <a16:creationId xmlns:a16="http://schemas.microsoft.com/office/drawing/2014/main" id="{7313B33F-B7D4-43BB-AB80-AD43D862B16F}"/>
                  </a:ext>
                </a:extLst>
              </p:cNvPr>
              <p:cNvSpPr/>
              <p:nvPr/>
            </p:nvSpPr>
            <p:spPr>
              <a:xfrm>
                <a:off x="622301" y="4102100"/>
                <a:ext cx="8649072" cy="466193"/>
              </a:xfrm>
              <a:prstGeom prst="roundRect">
                <a:avLst>
                  <a:gd name="adj" fmla="val 50000"/>
                </a:avLst>
              </a:prstGeom>
              <a:solidFill>
                <a:srgbClr val="F8F8F8"/>
              </a:solidFill>
              <a:ln w="158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solidFill>
                    <a:prstClr val="white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57A0950-B21A-468C-942C-E213FA024724}"/>
                  </a:ext>
                </a:extLst>
              </p:cNvPr>
              <p:cNvSpPr txBox="1"/>
              <p:nvPr/>
            </p:nvSpPr>
            <p:spPr>
              <a:xfrm>
                <a:off x="963431" y="4172958"/>
                <a:ext cx="6840014" cy="32447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600" i="0" u="none" strike="noStrike" kern="0" cap="none" spc="-150" normalizeH="0" noProof="0" dirty="0">
                    <a:ln>
                      <a:noFill/>
                    </a:ln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rPr>
                  <a:t>소속기관의 장에게는 행위자를 징계 및 재발방지대책을 수립하도록 권고할 수 있으며</a:t>
                </a:r>
                <a:endParaRPr kumimoji="0" lang="en-US" altLang="ko-KR" sz="1600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37F4B65B-82B3-4B2C-A90F-1C8EF2C0A351}"/>
                  </a:ext>
                </a:extLst>
              </p:cNvPr>
              <p:cNvSpPr txBox="1"/>
              <p:nvPr/>
            </p:nvSpPr>
            <p:spPr>
              <a:xfrm>
                <a:off x="754010" y="4172959"/>
                <a:ext cx="147476" cy="324475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1" i="0" u="none" strike="noStrike" kern="0" cap="none" spc="-100" normalizeH="0" baseline="0" noProof="0" dirty="0">
                    <a:ln>
                      <a:noFill/>
                    </a:ln>
                    <a:gradFill>
                      <a:gsLst>
                        <a:gs pos="100000">
                          <a:srgbClr val="1248A8"/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rPr>
                  <a:t>2.</a:t>
                </a:r>
                <a:endParaRPr kumimoji="0" lang="ko-KR" altLang="en-US" sz="16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1248A8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endParaRPr>
              </a:p>
            </p:txBody>
          </p:sp>
        </p:grpSp>
        <p:grpSp>
          <p:nvGrpSpPr>
            <p:cNvPr id="52" name="그룹 51">
              <a:extLst>
                <a:ext uri="{FF2B5EF4-FFF2-40B4-BE49-F238E27FC236}">
                  <a16:creationId xmlns:a16="http://schemas.microsoft.com/office/drawing/2014/main" id="{93BEF0BE-5423-4322-96B6-EC835B8AF8A0}"/>
                </a:ext>
              </a:extLst>
            </p:cNvPr>
            <p:cNvGrpSpPr/>
            <p:nvPr/>
          </p:nvGrpSpPr>
          <p:grpSpPr>
            <a:xfrm>
              <a:off x="774833" y="6142484"/>
              <a:ext cx="8649072" cy="396254"/>
              <a:chOff x="622301" y="4102100"/>
              <a:chExt cx="8649072" cy="466193"/>
            </a:xfrm>
          </p:grpSpPr>
          <p:sp>
            <p:nvSpPr>
              <p:cNvPr id="53" name="사각형: 둥근 모서리 52">
                <a:extLst>
                  <a:ext uri="{FF2B5EF4-FFF2-40B4-BE49-F238E27FC236}">
                    <a16:creationId xmlns:a16="http://schemas.microsoft.com/office/drawing/2014/main" id="{C466F7A7-5B5A-42F7-B3A3-0C1339410F75}"/>
                  </a:ext>
                </a:extLst>
              </p:cNvPr>
              <p:cNvSpPr/>
              <p:nvPr/>
            </p:nvSpPr>
            <p:spPr>
              <a:xfrm>
                <a:off x="622301" y="4102100"/>
                <a:ext cx="8649072" cy="466193"/>
              </a:xfrm>
              <a:prstGeom prst="roundRect">
                <a:avLst>
                  <a:gd name="adj" fmla="val 50000"/>
                </a:avLst>
              </a:prstGeom>
              <a:solidFill>
                <a:srgbClr val="F8F8F8"/>
              </a:solidFill>
              <a:ln w="158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solidFill>
                    <a:prstClr val="white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DF20DAA-857A-4FC4-8E2C-990722D3F022}"/>
                  </a:ext>
                </a:extLst>
              </p:cNvPr>
              <p:cNvSpPr txBox="1"/>
              <p:nvPr/>
            </p:nvSpPr>
            <p:spPr>
              <a:xfrm>
                <a:off x="963431" y="4172958"/>
                <a:ext cx="5129609" cy="324474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600" i="0" u="none" strike="noStrike" kern="0" cap="none" spc="-150" normalizeH="0" noProof="0" dirty="0">
                    <a:ln>
                      <a:noFill/>
                    </a:ln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rPr>
                  <a:t>성폭력 범죄에 해당하는 경우에는 수사기관에도 고발할 수 있음</a:t>
                </a:r>
                <a:r>
                  <a:rPr kumimoji="0" lang="en-US" altLang="ko-KR" sz="1600" i="0" u="none" strike="noStrike" kern="0" cap="none" spc="-150" normalizeH="0" noProof="0" dirty="0">
                    <a:ln>
                      <a:noFill/>
                    </a:ln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rPr>
                  <a:t>.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6A945294-568A-45B5-8803-1BC7B874A621}"/>
                  </a:ext>
                </a:extLst>
              </p:cNvPr>
              <p:cNvSpPr txBox="1"/>
              <p:nvPr/>
            </p:nvSpPr>
            <p:spPr>
              <a:xfrm>
                <a:off x="754010" y="4172959"/>
                <a:ext cx="147476" cy="324475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1" i="0" u="none" strike="noStrike" kern="0" cap="none" spc="-100" normalizeH="0" baseline="0" noProof="0" dirty="0">
                    <a:ln>
                      <a:noFill/>
                    </a:ln>
                    <a:gradFill>
                      <a:gsLst>
                        <a:gs pos="100000">
                          <a:srgbClr val="1248A8"/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rPr>
                  <a:t>3.</a:t>
                </a:r>
                <a:endParaRPr kumimoji="0" lang="ko-KR" altLang="en-US" sz="16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1248A8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040198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:a16="http://schemas.microsoft.com/office/drawing/2014/main" id="{9155588F-BE3E-47AA-8349-01D39B345861}"/>
              </a:ext>
            </a:extLst>
          </p:cNvPr>
          <p:cNvSpPr/>
          <p:nvPr/>
        </p:nvSpPr>
        <p:spPr>
          <a:xfrm flipV="1">
            <a:off x="1" y="4869948"/>
            <a:ext cx="9906000" cy="1000274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12000">
                <a:schemeClr val="bg1">
                  <a:lumMod val="95000"/>
                  <a:alpha val="8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88636A77-3EA7-430E-AC72-6E305E0EA199}"/>
              </a:ext>
            </a:extLst>
          </p:cNvPr>
          <p:cNvSpPr/>
          <p:nvPr/>
        </p:nvSpPr>
        <p:spPr>
          <a:xfrm>
            <a:off x="745907" y="3952240"/>
            <a:ext cx="5007193" cy="6604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b="1" kern="0" spc="-150">
              <a:gradFill>
                <a:gsLst>
                  <a:gs pos="100000">
                    <a:srgbClr val="1248A8"/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16200000" scaled="1"/>
              </a:gradFill>
              <a:effectLst>
                <a:outerShdw blurRad="50800" dist="38100" dir="2700000" algn="tl" rotWithShape="0">
                  <a:prstClr val="white">
                    <a:alpha val="73000"/>
                  </a:prstClr>
                </a:outerShdw>
              </a:effectLst>
              <a:latin typeface="Century Gothic" panose="020B0502020202020204" pitchFamily="34" charset="0"/>
              <a:ea typeface="맑은 고딕"/>
            </a:endParaRPr>
          </a:p>
        </p:txBody>
      </p:sp>
      <p:sp>
        <p:nvSpPr>
          <p:cNvPr id="63" name="사각형: 둥근 모서리 62">
            <a:extLst>
              <a:ext uri="{FF2B5EF4-FFF2-40B4-BE49-F238E27FC236}">
                <a16:creationId xmlns:a16="http://schemas.microsoft.com/office/drawing/2014/main" id="{EC82CBC5-DC89-4A65-9E15-6B766AAECD7D}"/>
              </a:ext>
            </a:extLst>
          </p:cNvPr>
          <p:cNvSpPr/>
          <p:nvPr/>
        </p:nvSpPr>
        <p:spPr>
          <a:xfrm>
            <a:off x="745907" y="4815840"/>
            <a:ext cx="5007193" cy="6604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b="1" kern="0" spc="-150">
              <a:gradFill>
                <a:gsLst>
                  <a:gs pos="100000">
                    <a:srgbClr val="1248A8"/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16200000" scaled="1"/>
              </a:gradFill>
              <a:effectLst>
                <a:outerShdw blurRad="50800" dist="38100" dir="2700000" algn="tl" rotWithShape="0">
                  <a:schemeClr val="bg1">
                    <a:alpha val="73000"/>
                  </a:schemeClr>
                </a:outerShdw>
              </a:effectLst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64" name="사각형: 둥근 모서리 63">
            <a:extLst>
              <a:ext uri="{FF2B5EF4-FFF2-40B4-BE49-F238E27FC236}">
                <a16:creationId xmlns:a16="http://schemas.microsoft.com/office/drawing/2014/main" id="{9E2A971C-2E67-474C-AFE9-4321C0131A03}"/>
              </a:ext>
            </a:extLst>
          </p:cNvPr>
          <p:cNvSpPr/>
          <p:nvPr/>
        </p:nvSpPr>
        <p:spPr>
          <a:xfrm>
            <a:off x="745907" y="5679440"/>
            <a:ext cx="5007193" cy="6604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b="1" kern="0" spc="-150">
              <a:gradFill>
                <a:gsLst>
                  <a:gs pos="100000">
                    <a:srgbClr val="1248A8"/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16200000" scaled="1"/>
              </a:gradFill>
              <a:effectLst>
                <a:outerShdw blurRad="50800" dist="38100" dir="2700000" algn="tl" rotWithShape="0">
                  <a:schemeClr val="bg1">
                    <a:alpha val="73000"/>
                  </a:schemeClr>
                </a:outerShdw>
              </a:effectLst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278" y="607258"/>
            <a:ext cx="7116372" cy="332399"/>
          </a:xfrm>
        </p:spPr>
        <p:txBody>
          <a:bodyPr/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Ⅰ</a:t>
            </a: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성인지 감수성과 직장 내 성희롱의 예방 필요성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78" y="380897"/>
            <a:ext cx="7116372" cy="138499"/>
          </a:xfrm>
        </p:spPr>
        <p:txBody>
          <a:bodyPr/>
          <a:lstStyle/>
          <a:p>
            <a:r>
              <a:rPr lang="ko-KR" altLang="en-US" dirty="0"/>
              <a:t>직장 내 성희롱 예방교육</a:t>
            </a: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745D4F9A-38B8-4B01-8535-9355CABB77BA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29" name="사각형: 둥근 모서리 28">
              <a:extLst>
                <a:ext uri="{FF2B5EF4-FFF2-40B4-BE49-F238E27FC236}">
                  <a16:creationId xmlns:a16="http://schemas.microsoft.com/office/drawing/2014/main" id="{1BA6AB8C-EA0A-4870-97EF-0C3B7DB7ABDB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31" name="그래픽 30">
              <a:extLst>
                <a:ext uri="{FF2B5EF4-FFF2-40B4-BE49-F238E27FC236}">
                  <a16:creationId xmlns:a16="http://schemas.microsoft.com/office/drawing/2014/main" id="{8AE5523B-CC09-41AA-83BF-40E3C6E04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47B32E8-5DDC-4BE3-9C44-0ADD600DE171}"/>
                </a:ext>
              </a:extLst>
            </p:cNvPr>
            <p:cNvSpPr txBox="1"/>
            <p:nvPr/>
          </p:nvSpPr>
          <p:spPr>
            <a:xfrm>
              <a:off x="1218333" y="1316066"/>
              <a:ext cx="3545842" cy="30777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lvl="0">
                <a:defRPr/>
              </a:pPr>
              <a:r>
                <a: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노동인권과 성인지 감수성의 이해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74386A7-4BC9-41C4-B58D-54E13F255D2D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1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57AAE5F4-FD45-47ED-8ADE-541756D65D92}"/>
              </a:ext>
            </a:extLst>
          </p:cNvPr>
          <p:cNvGrpSpPr/>
          <p:nvPr/>
        </p:nvGrpSpPr>
        <p:grpSpPr>
          <a:xfrm>
            <a:off x="774833" y="2624295"/>
            <a:ext cx="8038645" cy="1000274"/>
            <a:chOff x="639939" y="2617487"/>
            <a:chExt cx="8038645" cy="1000274"/>
          </a:xfrm>
        </p:grpSpPr>
        <p:pic>
          <p:nvPicPr>
            <p:cNvPr id="36" name="그래픽 35">
              <a:extLst>
                <a:ext uri="{FF2B5EF4-FFF2-40B4-BE49-F238E27FC236}">
                  <a16:creationId xmlns:a16="http://schemas.microsoft.com/office/drawing/2014/main" id="{4FB35E29-6BB5-4626-873F-1BCCA116A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39939" y="2694516"/>
              <a:ext cx="138994" cy="138994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789A566-F770-4616-A717-45C586FBD1FB}"/>
                </a:ext>
              </a:extLst>
            </p:cNvPr>
            <p:cNvSpPr txBox="1"/>
            <p:nvPr/>
          </p:nvSpPr>
          <p:spPr>
            <a:xfrm>
              <a:off x="841502" y="2617487"/>
              <a:ext cx="7837082" cy="100027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altLang="ko-KR" sz="2000" b="1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‘</a:t>
              </a:r>
              <a:r>
                <a:rPr lang="ko-KR" altLang="en-US" sz="2000" b="1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같은 행위</a:t>
              </a:r>
              <a:r>
                <a:rPr lang="en-US" altLang="ko-KR" sz="2000" b="1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’</a:t>
              </a:r>
              <a:r>
                <a:rPr lang="ko-KR" altLang="en-US" sz="2000" b="1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라도 피해자의 상황에 따라 직장 내 성희롱이 인정 될 수 있으며</a:t>
              </a:r>
              <a:r>
                <a:rPr lang="en-US" altLang="ko-KR" sz="2000" b="1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,</a:t>
              </a:r>
            </a:p>
            <a:p>
              <a:pPr>
                <a:spcBef>
                  <a:spcPts val="300"/>
                </a:spcBef>
              </a:pPr>
              <a:r>
                <a:rPr lang="ko-KR" altLang="en-US" sz="2000" b="1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직장 내 성희롱에 대한 잘못된 인식은 성인지 감수성의 결여로 나타나는</a:t>
              </a:r>
              <a:endParaRPr lang="en-US" altLang="ko-KR" sz="2000" b="1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endParaRPr>
            </a:p>
            <a:p>
              <a:pPr>
                <a:spcBef>
                  <a:spcPts val="300"/>
                </a:spcBef>
              </a:pPr>
              <a:r>
                <a:rPr lang="ko-KR" altLang="en-US" sz="2000" b="1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</a:rPr>
                <a:t>대표적인 노동인권 침해행위이자 사회적 문제에 </a:t>
              </a:r>
              <a:r>
                <a:rPr lang="ko-KR" altLang="en-US" sz="2000" b="1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해당</a:t>
              </a:r>
            </a:p>
          </p:txBody>
        </p: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57A4EA0C-1AA0-434A-B186-58A1E4253DF7}"/>
              </a:ext>
            </a:extLst>
          </p:cNvPr>
          <p:cNvGrpSpPr/>
          <p:nvPr/>
        </p:nvGrpSpPr>
        <p:grpSpPr>
          <a:xfrm>
            <a:off x="503948" y="1978748"/>
            <a:ext cx="8767423" cy="422110"/>
            <a:chOff x="693902" y="2001050"/>
            <a:chExt cx="8767423" cy="422110"/>
          </a:xfrm>
        </p:grpSpPr>
        <p:sp>
          <p:nvSpPr>
            <p:cNvPr id="42" name="사각형: 둥근 위쪽 모서리 41">
              <a:extLst>
                <a:ext uri="{FF2B5EF4-FFF2-40B4-BE49-F238E27FC236}">
                  <a16:creationId xmlns:a16="http://schemas.microsoft.com/office/drawing/2014/main" id="{7F26F2FC-1DF3-49AD-9DE5-FCEB909E411D}"/>
                </a:ext>
              </a:extLst>
            </p:cNvPr>
            <p:cNvSpPr/>
            <p:nvPr/>
          </p:nvSpPr>
          <p:spPr>
            <a:xfrm rot="16200000">
              <a:off x="4866559" y="-2171607"/>
              <a:ext cx="422110" cy="8767423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69000">
                  <a:srgbClr val="E5F1F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6BF257B-9539-4D48-8EB5-5F0210A31352}"/>
                </a:ext>
              </a:extLst>
            </p:cNvPr>
            <p:cNvSpPr txBox="1"/>
            <p:nvPr/>
          </p:nvSpPr>
          <p:spPr>
            <a:xfrm>
              <a:off x="1151761" y="2058217"/>
              <a:ext cx="4372992" cy="307777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lvl="0" defTabSz="914400" latinLnBrk="1">
                <a:defRPr/>
              </a:pPr>
              <a:r>
                <a:rPr lang="ko-KR" altLang="en-US" sz="2000" b="1" spc="-200" dirty="0">
                  <a:gradFill>
                    <a:gsLst>
                      <a:gs pos="100000">
                        <a:srgbClr val="064BBA"/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rPr>
                <a:t>직장 내 성희롱에 대한 대표적 잘못된 인식 </a:t>
              </a:r>
            </a:p>
          </p:txBody>
        </p:sp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B54F83D3-222F-4AE7-8DFE-3CE5F0499054}"/>
                </a:ext>
              </a:extLst>
            </p:cNvPr>
            <p:cNvGrpSpPr/>
            <p:nvPr/>
          </p:nvGrpSpPr>
          <p:grpSpPr>
            <a:xfrm>
              <a:off x="729932" y="2035969"/>
              <a:ext cx="352272" cy="352272"/>
              <a:chOff x="729932" y="2035969"/>
              <a:chExt cx="352272" cy="352272"/>
            </a:xfrm>
          </p:grpSpPr>
          <p:sp>
            <p:nvSpPr>
              <p:cNvPr id="50" name="타원 49">
                <a:extLst>
                  <a:ext uri="{FF2B5EF4-FFF2-40B4-BE49-F238E27FC236}">
                    <a16:creationId xmlns:a16="http://schemas.microsoft.com/office/drawing/2014/main" id="{E9BCF640-B9D9-4E91-A35C-6AAD2F851F81}"/>
                  </a:ext>
                </a:extLst>
              </p:cNvPr>
              <p:cNvSpPr/>
              <p:nvPr/>
            </p:nvSpPr>
            <p:spPr>
              <a:xfrm>
                <a:off x="729932" y="2035969"/>
                <a:ext cx="352272" cy="352272"/>
              </a:xfrm>
              <a:prstGeom prst="ellipse">
                <a:avLst/>
              </a:prstGeom>
              <a:solidFill>
                <a:srgbClr val="224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1" name="Freeform 5">
                <a:extLst>
                  <a:ext uri="{FF2B5EF4-FFF2-40B4-BE49-F238E27FC236}">
                    <a16:creationId xmlns:a16="http://schemas.microsoft.com/office/drawing/2014/main" id="{38CB6F1D-E567-4387-B7DA-6B0A2FAA14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6773" y="2123044"/>
                <a:ext cx="178590" cy="178124"/>
              </a:xfrm>
              <a:custGeom>
                <a:avLst/>
                <a:gdLst>
                  <a:gd name="T0" fmla="*/ 119 w 158"/>
                  <a:gd name="T1" fmla="*/ 25 h 158"/>
                  <a:gd name="T2" fmla="*/ 26 w 158"/>
                  <a:gd name="T3" fmla="*/ 25 h 158"/>
                  <a:gd name="T4" fmla="*/ 26 w 158"/>
                  <a:gd name="T5" fmla="*/ 119 h 158"/>
                  <a:gd name="T6" fmla="*/ 110 w 158"/>
                  <a:gd name="T7" fmla="*/ 126 h 158"/>
                  <a:gd name="T8" fmla="*/ 136 w 158"/>
                  <a:gd name="T9" fmla="*/ 153 h 158"/>
                  <a:gd name="T10" fmla="*/ 154 w 158"/>
                  <a:gd name="T11" fmla="*/ 153 h 158"/>
                  <a:gd name="T12" fmla="*/ 154 w 158"/>
                  <a:gd name="T13" fmla="*/ 136 h 158"/>
                  <a:gd name="T14" fmla="*/ 127 w 158"/>
                  <a:gd name="T15" fmla="*/ 109 h 158"/>
                  <a:gd name="T16" fmla="*/ 119 w 158"/>
                  <a:gd name="T17" fmla="*/ 25 h 158"/>
                  <a:gd name="T18" fmla="*/ 102 w 158"/>
                  <a:gd name="T19" fmla="*/ 101 h 158"/>
                  <a:gd name="T20" fmla="*/ 43 w 158"/>
                  <a:gd name="T21" fmla="*/ 101 h 158"/>
                  <a:gd name="T22" fmla="*/ 43 w 158"/>
                  <a:gd name="T23" fmla="*/ 43 h 158"/>
                  <a:gd name="T24" fmla="*/ 102 w 158"/>
                  <a:gd name="T25" fmla="*/ 43 h 158"/>
                  <a:gd name="T26" fmla="*/ 102 w 158"/>
                  <a:gd name="T27" fmla="*/ 101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8" h="158">
                    <a:moveTo>
                      <a:pt x="119" y="25"/>
                    </a:moveTo>
                    <a:cubicBezTo>
                      <a:pt x="93" y="0"/>
                      <a:pt x="51" y="0"/>
                      <a:pt x="26" y="25"/>
                    </a:cubicBezTo>
                    <a:cubicBezTo>
                      <a:pt x="0" y="51"/>
                      <a:pt x="0" y="93"/>
                      <a:pt x="26" y="119"/>
                    </a:cubicBezTo>
                    <a:cubicBezTo>
                      <a:pt x="49" y="141"/>
                      <a:pt x="84" y="144"/>
                      <a:pt x="110" y="126"/>
                    </a:cubicBezTo>
                    <a:cubicBezTo>
                      <a:pt x="136" y="153"/>
                      <a:pt x="136" y="153"/>
                      <a:pt x="136" y="153"/>
                    </a:cubicBezTo>
                    <a:cubicBezTo>
                      <a:pt x="141" y="158"/>
                      <a:pt x="149" y="158"/>
                      <a:pt x="154" y="153"/>
                    </a:cubicBezTo>
                    <a:cubicBezTo>
                      <a:pt x="158" y="148"/>
                      <a:pt x="158" y="141"/>
                      <a:pt x="154" y="136"/>
                    </a:cubicBezTo>
                    <a:cubicBezTo>
                      <a:pt x="127" y="109"/>
                      <a:pt x="127" y="109"/>
                      <a:pt x="127" y="109"/>
                    </a:cubicBezTo>
                    <a:cubicBezTo>
                      <a:pt x="144" y="84"/>
                      <a:pt x="142" y="48"/>
                      <a:pt x="119" y="25"/>
                    </a:cubicBezTo>
                    <a:close/>
                    <a:moveTo>
                      <a:pt x="102" y="101"/>
                    </a:moveTo>
                    <a:cubicBezTo>
                      <a:pt x="86" y="118"/>
                      <a:pt x="59" y="118"/>
                      <a:pt x="43" y="101"/>
                    </a:cubicBezTo>
                    <a:cubicBezTo>
                      <a:pt x="27" y="85"/>
                      <a:pt x="27" y="59"/>
                      <a:pt x="43" y="43"/>
                    </a:cubicBezTo>
                    <a:cubicBezTo>
                      <a:pt x="59" y="26"/>
                      <a:pt x="86" y="26"/>
                      <a:pt x="102" y="43"/>
                    </a:cubicBezTo>
                    <a:cubicBezTo>
                      <a:pt x="118" y="59"/>
                      <a:pt x="118" y="85"/>
                      <a:pt x="102" y="10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6265B153-BB15-441C-8CEC-C3B1DC049E32}"/>
              </a:ext>
            </a:extLst>
          </p:cNvPr>
          <p:cNvSpPr txBox="1"/>
          <p:nvPr/>
        </p:nvSpPr>
        <p:spPr>
          <a:xfrm>
            <a:off x="1028280" y="4157655"/>
            <a:ext cx="3839193" cy="24622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ko-KR" altLang="en-US" sz="1600" b="1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bg1">
                        <a:lumMod val="95000"/>
                        <a:alpha val="84000"/>
                      </a:schemeClr>
                    </a:gs>
                  </a:gsLst>
                  <a:lin ang="5400000" scaled="1"/>
                </a:gradFill>
              </a:rPr>
              <a:t>의도는 없으며 단지 친밀감의 표현일 뿐이다</a:t>
            </a:r>
            <a:r>
              <a:rPr lang="en-US" altLang="ko-KR" sz="1600" b="1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bg1">
                        <a:lumMod val="95000"/>
                        <a:alpha val="84000"/>
                      </a:schemeClr>
                    </a:gs>
                  </a:gsLst>
                  <a:lin ang="5400000" scaled="1"/>
                </a:gradFill>
              </a:rPr>
              <a:t>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F8F4F2E-73A9-4E45-AD0C-43F29DEAC59C}"/>
              </a:ext>
            </a:extLst>
          </p:cNvPr>
          <p:cNvSpPr txBox="1"/>
          <p:nvPr/>
        </p:nvSpPr>
        <p:spPr>
          <a:xfrm>
            <a:off x="1028280" y="4923921"/>
            <a:ext cx="4635884" cy="53091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spcBef>
                <a:spcPts val="300"/>
              </a:spcBef>
            </a:pPr>
            <a:r>
              <a:rPr lang="ko-KR" altLang="en-US" sz="1600" b="1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bg1">
                        <a:lumMod val="95000"/>
                        <a:alpha val="84000"/>
                      </a:schemeClr>
                    </a:gs>
                  </a:gsLst>
                  <a:lin ang="5400000" scaled="1"/>
                </a:gradFill>
                <a:latin typeface="Century Gothic" panose="020B0502020202020204" pitchFamily="34" charset="0"/>
                <a:ea typeface="+mj-ea"/>
              </a:rPr>
              <a:t>이건 직장 내 성희롱이 아니고</a:t>
            </a:r>
            <a:r>
              <a:rPr lang="en-US" altLang="ko-KR" sz="1600" b="1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bg1">
                        <a:lumMod val="95000"/>
                        <a:alpha val="84000"/>
                      </a:schemeClr>
                    </a:gs>
                  </a:gsLst>
                  <a:lin ang="5400000" scaled="1"/>
                </a:gradFill>
                <a:latin typeface="Century Gothic" panose="020B0502020202020204" pitchFamily="34" charset="0"/>
                <a:ea typeface="+mj-ea"/>
              </a:rPr>
              <a:t>, </a:t>
            </a:r>
            <a:r>
              <a:rPr lang="ko-KR" altLang="en-US" sz="1600" b="1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bg1">
                        <a:lumMod val="95000"/>
                        <a:alpha val="84000"/>
                      </a:schemeClr>
                    </a:gs>
                  </a:gsLst>
                  <a:lin ang="5400000" scaled="1"/>
                </a:gradFill>
                <a:latin typeface="Century Gothic" panose="020B0502020202020204" pitchFamily="34" charset="0"/>
                <a:ea typeface="+mj-ea"/>
              </a:rPr>
              <a:t>성희롱은 무시해 버리면 </a:t>
            </a:r>
            <a:endParaRPr lang="en-US" altLang="ko-KR" sz="1600" b="1" kern="0" spc="-100" dirty="0">
              <a:gradFill>
                <a:gsLst>
                  <a:gs pos="10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>
                      <a:lumMod val="95000"/>
                      <a:alpha val="84000"/>
                    </a:schemeClr>
                  </a:gs>
                </a:gsLst>
                <a:lin ang="5400000" scaled="1"/>
              </a:gradFill>
              <a:latin typeface="Century Gothic" panose="020B0502020202020204" pitchFamily="34" charset="0"/>
              <a:ea typeface="+mj-ea"/>
            </a:endParaRPr>
          </a:p>
          <a:p>
            <a:pPr>
              <a:spcBef>
                <a:spcPts val="300"/>
              </a:spcBef>
            </a:pPr>
            <a:r>
              <a:rPr lang="ko-KR" altLang="en-US" sz="1600" b="1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bg1">
                        <a:lumMod val="95000"/>
                        <a:alpha val="84000"/>
                      </a:schemeClr>
                    </a:gs>
                  </a:gsLst>
                  <a:lin ang="5400000" scaled="1"/>
                </a:gradFill>
                <a:latin typeface="Century Gothic" panose="020B0502020202020204" pitchFamily="34" charset="0"/>
                <a:ea typeface="+mj-ea"/>
              </a:rPr>
              <a:t>그만이다</a:t>
            </a:r>
            <a:r>
              <a:rPr lang="en-US" altLang="ko-KR" sz="1600" b="1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bg1">
                        <a:lumMod val="95000"/>
                        <a:alpha val="84000"/>
                      </a:schemeClr>
                    </a:gs>
                  </a:gsLst>
                  <a:lin ang="5400000" scaled="1"/>
                </a:gradFill>
                <a:latin typeface="Century Gothic" panose="020B0502020202020204" pitchFamily="34" charset="0"/>
                <a:ea typeface="+mj-ea"/>
              </a:rPr>
              <a:t>?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FDBFF43-2B4E-4618-8F86-A972B303BD59}"/>
              </a:ext>
            </a:extLst>
          </p:cNvPr>
          <p:cNvSpPr txBox="1"/>
          <p:nvPr/>
        </p:nvSpPr>
        <p:spPr>
          <a:xfrm>
            <a:off x="1028280" y="5768805"/>
            <a:ext cx="4546116" cy="48167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ko-KR" altLang="en-US" sz="1600" b="1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bg1">
                        <a:lumMod val="95000"/>
                        <a:alpha val="84000"/>
                      </a:schemeClr>
                    </a:gs>
                  </a:gsLst>
                  <a:lin ang="5400000" scaled="1"/>
                </a:gradFill>
                <a:latin typeface="Century Gothic" panose="020B0502020202020204" pitchFamily="34" charset="0"/>
                <a:ea typeface="+mj-ea"/>
              </a:rPr>
              <a:t>직장 내 성희롱은 여성의 과다한 신체노출 등으로 인한</a:t>
            </a:r>
            <a:endParaRPr lang="en-US" altLang="ko-KR" sz="1600" b="1" kern="0" spc="-100" dirty="0">
              <a:gradFill>
                <a:gsLst>
                  <a:gs pos="10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bg1">
                      <a:lumMod val="95000"/>
                      <a:alpha val="84000"/>
                    </a:schemeClr>
                  </a:gs>
                </a:gsLst>
                <a:lin ang="5400000" scaled="1"/>
              </a:gradFill>
              <a:latin typeface="Century Gothic" panose="020B0502020202020204" pitchFamily="34" charset="0"/>
              <a:ea typeface="+mj-ea"/>
            </a:endParaRP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ko-KR" altLang="en-US" sz="1600" b="1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bg1">
                        <a:lumMod val="95000"/>
                        <a:alpha val="84000"/>
                      </a:schemeClr>
                    </a:gs>
                  </a:gsLst>
                  <a:lin ang="5400000" scaled="1"/>
                </a:gradFill>
                <a:latin typeface="Century Gothic" panose="020B0502020202020204" pitchFamily="34" charset="0"/>
                <a:ea typeface="+mj-ea"/>
              </a:rPr>
              <a:t>성적충동 때문에 발생한다</a:t>
            </a:r>
            <a:r>
              <a:rPr lang="en-US" altLang="ko-KR" sz="1600" b="1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bg1">
                        <a:lumMod val="95000"/>
                        <a:alpha val="84000"/>
                      </a:schemeClr>
                    </a:gs>
                  </a:gsLst>
                  <a:lin ang="5400000" scaled="1"/>
                </a:gradFill>
                <a:latin typeface="Century Gothic" panose="020B0502020202020204" pitchFamily="34" charset="0"/>
                <a:ea typeface="+mj-ea"/>
              </a:rPr>
              <a:t>?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56E1239-287D-4C98-A851-0C45752EAB6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686" r="1301" b="3323"/>
          <a:stretch/>
        </p:blipFill>
        <p:spPr>
          <a:xfrm>
            <a:off x="8343900" y="2794001"/>
            <a:ext cx="1562100" cy="4064000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829727B7-3EB3-4B29-912C-4890F22511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263" t="29607" r="48245" b="9667"/>
          <a:stretch/>
        </p:blipFill>
        <p:spPr>
          <a:xfrm>
            <a:off x="6210300" y="4038601"/>
            <a:ext cx="20828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66867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278" y="607258"/>
            <a:ext cx="7116372" cy="332399"/>
          </a:xfrm>
        </p:spPr>
        <p:txBody>
          <a:bodyPr/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Ⅳ.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직장 내 성희롱의 구제</a:t>
            </a:r>
            <a:r>
              <a:rPr lang="en-US" altLang="ko-KR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,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대응 및 후속조치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78" y="380897"/>
            <a:ext cx="7116372" cy="138499"/>
          </a:xfrm>
        </p:spPr>
        <p:txBody>
          <a:bodyPr/>
          <a:lstStyle/>
          <a:p>
            <a:r>
              <a:rPr lang="ko-KR" altLang="en-US" dirty="0"/>
              <a:t>직장 내 성희롱 예방교육</a:t>
            </a:r>
            <a:endParaRPr lang="en-US" altLang="ko-KR" dirty="0"/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F0803730-3729-48F6-9FBF-6135FC8BA698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25" name="사각형: 둥근 모서리 24">
              <a:extLst>
                <a:ext uri="{FF2B5EF4-FFF2-40B4-BE49-F238E27FC236}">
                  <a16:creationId xmlns:a16="http://schemas.microsoft.com/office/drawing/2014/main" id="{C4349377-FEBB-4035-B37F-4795693AC5D0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26" name="그래픽 25">
              <a:extLst>
                <a:ext uri="{FF2B5EF4-FFF2-40B4-BE49-F238E27FC236}">
                  <a16:creationId xmlns:a16="http://schemas.microsoft.com/office/drawing/2014/main" id="{0599A5F3-C1AD-4854-BF01-61046E09E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D8A39E4-CF9D-48A2-9CC7-09946FEBF5AD}"/>
                </a:ext>
              </a:extLst>
            </p:cNvPr>
            <p:cNvSpPr txBox="1"/>
            <p:nvPr/>
          </p:nvSpPr>
          <p:spPr>
            <a:xfrm>
              <a:off x="1218333" y="1331455"/>
              <a:ext cx="5488682" cy="30777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성희롱의 구제 및 대응</a:t>
              </a: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: </a:t>
              </a:r>
              <a:r>
                <a: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수사기관 </a:t>
              </a:r>
              <a:r>
                <a:rPr lang="ko-KR" altLang="en-US" sz="2000" b="1" spc="-100" dirty="0" err="1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고소ㆍ고발</a:t>
              </a:r>
              <a:endParaRPr lang="ko-KR" altLang="en-US" sz="2000" b="1" spc="-100" dirty="0"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F6DFA65-402F-4EA2-9929-3D463DAE5AA9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1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FC167159-E551-4CFB-8667-90467FA9A8D9}"/>
              </a:ext>
            </a:extLst>
          </p:cNvPr>
          <p:cNvGrpSpPr/>
          <p:nvPr/>
        </p:nvGrpSpPr>
        <p:grpSpPr>
          <a:xfrm>
            <a:off x="620006" y="1974130"/>
            <a:ext cx="8665987" cy="907941"/>
            <a:chOff x="774833" y="2024930"/>
            <a:chExt cx="8665987" cy="907941"/>
          </a:xfrm>
        </p:grpSpPr>
        <p:pic>
          <p:nvPicPr>
            <p:cNvPr id="31" name="그래픽 30">
              <a:extLst>
                <a:ext uri="{FF2B5EF4-FFF2-40B4-BE49-F238E27FC236}">
                  <a16:creationId xmlns:a16="http://schemas.microsoft.com/office/drawing/2014/main" id="{C44115CA-0BC9-4B4B-997E-DF892385C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74833" y="2107188"/>
              <a:ext cx="138994" cy="138994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FD4826D-BFD3-40B0-9C1C-F9B62D90AA9E}"/>
                </a:ext>
              </a:extLst>
            </p:cNvPr>
            <p:cNvSpPr txBox="1"/>
            <p:nvPr/>
          </p:nvSpPr>
          <p:spPr>
            <a:xfrm>
              <a:off x="976396" y="2024930"/>
              <a:ext cx="8464424" cy="907941"/>
            </a:xfrm>
            <a:prstGeom prst="rect">
              <a:avLst/>
            </a:prstGeom>
            <a:noFill/>
          </p:spPr>
          <p:txBody>
            <a:bodyPr wrap="none" lIns="0" tIns="0" rIns="72000" bIns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남녀고용평등법 제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14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조제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6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항을 위반하여 직장 내 성희롱과 관련하여 피해근로자 등에게</a:t>
              </a:r>
              <a:endParaRPr kumimoji="0" lang="en-US" altLang="ko-KR" b="1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해고 등 불리한 처우를 한 사업주에 대해서는 고용노동부 및 검찰에 직접 고소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고발을 할</a:t>
              </a:r>
              <a:endParaRPr kumimoji="0" lang="en-US" altLang="ko-KR" b="1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수 있음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 </a:t>
              </a: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E1402D07-1503-49D7-AAC5-CD22D1FBDC55}"/>
              </a:ext>
            </a:extLst>
          </p:cNvPr>
          <p:cNvGrpSpPr/>
          <p:nvPr/>
        </p:nvGrpSpPr>
        <p:grpSpPr>
          <a:xfrm>
            <a:off x="620006" y="3222359"/>
            <a:ext cx="8609881" cy="592470"/>
            <a:chOff x="774833" y="2024930"/>
            <a:chExt cx="8609881" cy="592470"/>
          </a:xfrm>
        </p:grpSpPr>
        <p:pic>
          <p:nvPicPr>
            <p:cNvPr id="34" name="그래픽 33">
              <a:extLst>
                <a:ext uri="{FF2B5EF4-FFF2-40B4-BE49-F238E27FC236}">
                  <a16:creationId xmlns:a16="http://schemas.microsoft.com/office/drawing/2014/main" id="{F84851CC-F0E4-450C-B18E-DB5A6A600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74833" y="2107188"/>
              <a:ext cx="138994" cy="13899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58305D8-8FDB-422F-91B1-7915B50B5230}"/>
                </a:ext>
              </a:extLst>
            </p:cNvPr>
            <p:cNvSpPr txBox="1"/>
            <p:nvPr/>
          </p:nvSpPr>
          <p:spPr>
            <a:xfrm>
              <a:off x="976396" y="2024930"/>
              <a:ext cx="8408318" cy="592470"/>
            </a:xfrm>
            <a:prstGeom prst="rect">
              <a:avLst/>
            </a:prstGeom>
            <a:noFill/>
          </p:spPr>
          <p:txBody>
            <a:bodyPr wrap="none" lIns="0" tIns="0" rIns="72000" bIns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직장 내 성희롱 행위가 「형법」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「성폭력범죄의 처벌 및 피해자보호 등에 관한 법률」 위반</a:t>
              </a:r>
              <a:endParaRPr kumimoji="0" lang="en-US" altLang="ko-KR" b="1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행위에 해당하는 경우에는 경찰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검찰에 신고하여 사건을 진행할 수 있음</a:t>
              </a:r>
              <a:r>
                <a:rPr kumimoji="0" lang="en-US" altLang="ko-KR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</p:txBody>
        </p:sp>
      </p:grpSp>
      <p:grpSp>
        <p:nvGrpSpPr>
          <p:cNvPr id="57" name="그룹 56">
            <a:extLst>
              <a:ext uri="{FF2B5EF4-FFF2-40B4-BE49-F238E27FC236}">
                <a16:creationId xmlns:a16="http://schemas.microsoft.com/office/drawing/2014/main" id="{67C3B209-AE89-4FB2-AA71-54EDDD67E461}"/>
              </a:ext>
            </a:extLst>
          </p:cNvPr>
          <p:cNvGrpSpPr/>
          <p:nvPr/>
        </p:nvGrpSpPr>
        <p:grpSpPr>
          <a:xfrm>
            <a:off x="1403553" y="4180114"/>
            <a:ext cx="7098894" cy="2319548"/>
            <a:chOff x="1403553" y="4180114"/>
            <a:chExt cx="7098894" cy="2319548"/>
          </a:xfrm>
        </p:grpSpPr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19C2CFB3-736F-47CF-9670-948C06581D70}"/>
                </a:ext>
              </a:extLst>
            </p:cNvPr>
            <p:cNvGrpSpPr/>
            <p:nvPr/>
          </p:nvGrpSpPr>
          <p:grpSpPr>
            <a:xfrm>
              <a:off x="1403553" y="4541603"/>
              <a:ext cx="7098894" cy="1596571"/>
              <a:chOff x="1403553" y="4541603"/>
              <a:chExt cx="7098894" cy="1596571"/>
            </a:xfrm>
          </p:grpSpPr>
          <p:cxnSp>
            <p:nvCxnSpPr>
              <p:cNvPr id="22" name="직선 연결선 21">
                <a:extLst>
                  <a:ext uri="{FF2B5EF4-FFF2-40B4-BE49-F238E27FC236}">
                    <a16:creationId xmlns:a16="http://schemas.microsoft.com/office/drawing/2014/main" id="{B033537E-756E-4601-A89D-BEBEEED6C841}"/>
                  </a:ext>
                </a:extLst>
              </p:cNvPr>
              <p:cNvCxnSpPr>
                <a:cxnSpLocks/>
                <a:stCxn id="36" idx="6"/>
                <a:endCxn id="18" idx="2"/>
              </p:cNvCxnSpPr>
              <p:nvPr/>
            </p:nvCxnSpPr>
            <p:spPr>
              <a:xfrm>
                <a:off x="3000124" y="5339889"/>
                <a:ext cx="3905752" cy="0"/>
              </a:xfrm>
              <a:prstGeom prst="line">
                <a:avLst/>
              </a:prstGeom>
              <a:solidFill>
                <a:srgbClr val="F8F8F8"/>
              </a:solidFill>
              <a:ln w="31750" cap="rnd">
                <a:solidFill>
                  <a:schemeClr val="accent1">
                    <a:lumMod val="60000"/>
                    <a:lumOff val="40000"/>
                  </a:schemeClr>
                </a:solidFill>
                <a:prstDash val="sysDot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51" name="그룹 50">
                <a:extLst>
                  <a:ext uri="{FF2B5EF4-FFF2-40B4-BE49-F238E27FC236}">
                    <a16:creationId xmlns:a16="http://schemas.microsoft.com/office/drawing/2014/main" id="{5B19BBC2-EA16-444E-B738-B0B0E9D483C7}"/>
                  </a:ext>
                </a:extLst>
              </p:cNvPr>
              <p:cNvGrpSpPr/>
              <p:nvPr/>
            </p:nvGrpSpPr>
            <p:grpSpPr>
              <a:xfrm>
                <a:off x="1403553" y="4541603"/>
                <a:ext cx="7098894" cy="1596571"/>
                <a:chOff x="1186591" y="4472129"/>
                <a:chExt cx="7098894" cy="1596571"/>
              </a:xfrm>
            </p:grpSpPr>
            <p:grpSp>
              <p:nvGrpSpPr>
                <p:cNvPr id="42" name="그룹 41">
                  <a:extLst>
                    <a:ext uri="{FF2B5EF4-FFF2-40B4-BE49-F238E27FC236}">
                      <a16:creationId xmlns:a16="http://schemas.microsoft.com/office/drawing/2014/main" id="{DDDF4AA9-3CFA-4F48-84FF-E106050644ED}"/>
                    </a:ext>
                  </a:extLst>
                </p:cNvPr>
                <p:cNvGrpSpPr/>
                <p:nvPr/>
              </p:nvGrpSpPr>
              <p:grpSpPr>
                <a:xfrm>
                  <a:off x="6688914" y="4472129"/>
                  <a:ext cx="1596571" cy="1596571"/>
                  <a:chOff x="6430531" y="4416373"/>
                  <a:chExt cx="1596571" cy="1596571"/>
                </a:xfrm>
              </p:grpSpPr>
              <p:sp>
                <p:nvSpPr>
                  <p:cNvPr id="18" name="타원 17">
                    <a:extLst>
                      <a:ext uri="{FF2B5EF4-FFF2-40B4-BE49-F238E27FC236}">
                        <a16:creationId xmlns:a16="http://schemas.microsoft.com/office/drawing/2014/main" id="{44A91646-C64E-4774-B489-FD51AE53B4B2}"/>
                      </a:ext>
                    </a:extLst>
                  </p:cNvPr>
                  <p:cNvSpPr/>
                  <p:nvPr/>
                </p:nvSpPr>
                <p:spPr>
                  <a:xfrm>
                    <a:off x="6430531" y="4416373"/>
                    <a:ext cx="1596571" cy="1596571"/>
                  </a:xfrm>
                  <a:prstGeom prst="ellipse">
                    <a:avLst/>
                  </a:prstGeom>
                  <a:solidFill>
                    <a:srgbClr val="F8F8F8"/>
                  </a:solidFill>
                  <a:ln w="15875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 b="1">
                      <a:solidFill>
                        <a:prstClr val="white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pic>
                <p:nvPicPr>
                  <p:cNvPr id="14" name="그림 13">
                    <a:extLst>
                      <a:ext uri="{FF2B5EF4-FFF2-40B4-BE49-F238E27FC236}">
                        <a16:creationId xmlns:a16="http://schemas.microsoft.com/office/drawing/2014/main" id="{E2617B12-307D-4CE4-9871-C9CF5CA02EA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6829207" y="4829786"/>
                    <a:ext cx="799218" cy="76974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6" name="그룹 45">
                  <a:extLst>
                    <a:ext uri="{FF2B5EF4-FFF2-40B4-BE49-F238E27FC236}">
                      <a16:creationId xmlns:a16="http://schemas.microsoft.com/office/drawing/2014/main" id="{A9684E0F-0350-4A92-A756-60E2D5270317}"/>
                    </a:ext>
                  </a:extLst>
                </p:cNvPr>
                <p:cNvGrpSpPr/>
                <p:nvPr/>
              </p:nvGrpSpPr>
              <p:grpSpPr>
                <a:xfrm>
                  <a:off x="1186591" y="4472129"/>
                  <a:ext cx="1596571" cy="1596571"/>
                  <a:chOff x="1878899" y="4416373"/>
                  <a:chExt cx="1596571" cy="1596571"/>
                </a:xfrm>
              </p:grpSpPr>
              <p:sp>
                <p:nvSpPr>
                  <p:cNvPr id="36" name="타원 35">
                    <a:extLst>
                      <a:ext uri="{FF2B5EF4-FFF2-40B4-BE49-F238E27FC236}">
                        <a16:creationId xmlns:a16="http://schemas.microsoft.com/office/drawing/2014/main" id="{3E2A3AB4-0E2C-40CD-96EA-04FA0CE09C42}"/>
                      </a:ext>
                    </a:extLst>
                  </p:cNvPr>
                  <p:cNvSpPr/>
                  <p:nvPr/>
                </p:nvSpPr>
                <p:spPr>
                  <a:xfrm>
                    <a:off x="1878899" y="4416373"/>
                    <a:ext cx="1596571" cy="1596571"/>
                  </a:xfrm>
                  <a:prstGeom prst="ellipse">
                    <a:avLst/>
                  </a:prstGeom>
                  <a:solidFill>
                    <a:srgbClr val="F8F8F8"/>
                  </a:solidFill>
                  <a:ln w="15875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 b="1">
                      <a:solidFill>
                        <a:prstClr val="white"/>
                      </a:solidFill>
                      <a:latin typeface="맑은 고딕"/>
                      <a:ea typeface="맑은 고딕"/>
                    </a:endParaRPr>
                  </a:p>
                </p:txBody>
              </p:sp>
              <p:pic>
                <p:nvPicPr>
                  <p:cNvPr id="16" name="그래픽 15">
                    <a:extLst>
                      <a:ext uri="{FF2B5EF4-FFF2-40B4-BE49-F238E27FC236}">
                        <a16:creationId xmlns:a16="http://schemas.microsoft.com/office/drawing/2014/main" id="{C9F9AE97-E9AB-4BE4-BA93-CF98DC78841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96DAC541-7B7A-43D3-8B79-37D633B846F1}">
                        <asvg:svgBlip xmlns:asvg="http://schemas.microsoft.com/office/drawing/2016/SVG/main" xmlns="" r:embe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312823" y="4850297"/>
                    <a:ext cx="728722" cy="728722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56" name="그림 55">
              <a:extLst>
                <a:ext uri="{FF2B5EF4-FFF2-40B4-BE49-F238E27FC236}">
                  <a16:creationId xmlns:a16="http://schemas.microsoft.com/office/drawing/2014/main" id="{507A52F1-22CF-4E78-881D-9D38687DD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611785" y="4180114"/>
              <a:ext cx="2682430" cy="23195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3413748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89B8DE6C-14E3-453A-A32A-CA3BF123AC5D}"/>
              </a:ext>
            </a:extLst>
          </p:cNvPr>
          <p:cNvSpPr/>
          <p:nvPr/>
        </p:nvSpPr>
        <p:spPr>
          <a:xfrm>
            <a:off x="4067629" y="6527800"/>
            <a:ext cx="1770743" cy="33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1AB655F-319F-408A-A815-E7EA3C5123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910" b="1901"/>
          <a:stretch/>
        </p:blipFill>
        <p:spPr>
          <a:xfrm>
            <a:off x="0" y="-447569"/>
            <a:ext cx="9906000" cy="7305570"/>
          </a:xfrm>
          <a:prstGeom prst="rect">
            <a:avLst/>
          </a:prstGeom>
        </p:spPr>
      </p:pic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278" y="607258"/>
            <a:ext cx="7116372" cy="332399"/>
          </a:xfrm>
        </p:spPr>
        <p:txBody>
          <a:bodyPr/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Ⅳ.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직장 내 성희롱의 구제</a:t>
            </a:r>
            <a:r>
              <a:rPr lang="en-US" altLang="ko-KR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,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대응 및 후속조치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78" y="380897"/>
            <a:ext cx="7116372" cy="138499"/>
          </a:xfrm>
        </p:spPr>
        <p:txBody>
          <a:bodyPr/>
          <a:lstStyle/>
          <a:p>
            <a:r>
              <a:rPr lang="ko-KR" altLang="en-US" dirty="0"/>
              <a:t>직장 내 성희롱 예방교육</a:t>
            </a:r>
            <a:endParaRPr lang="en-US" altLang="ko-KR" dirty="0"/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2EB3082C-DABC-4007-B170-4BDCE322280D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66D0A56D-6093-4288-9A24-9A800529DCB7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25" name="그래픽 24">
              <a:extLst>
                <a:ext uri="{FF2B5EF4-FFF2-40B4-BE49-F238E27FC236}">
                  <a16:creationId xmlns:a16="http://schemas.microsoft.com/office/drawing/2014/main" id="{F9DDEDD2-FC8F-4995-B2AA-16F825EEC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FED3317-3EBD-472A-BED0-CBF8966F8E1F}"/>
                </a:ext>
              </a:extLst>
            </p:cNvPr>
            <p:cNvSpPr txBox="1"/>
            <p:nvPr/>
          </p:nvSpPr>
          <p:spPr>
            <a:xfrm>
              <a:off x="1218333" y="1331455"/>
              <a:ext cx="4225516" cy="30777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성희롱의 구제 및 대응</a:t>
              </a: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: </a:t>
              </a:r>
              <a:r>
                <a: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민사소송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8D1AD9B-C1AA-4F9C-A03A-00BA8CCC39E9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1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A7D601B3-1DBF-454A-BF40-AD6C4F2B30C4}"/>
              </a:ext>
            </a:extLst>
          </p:cNvPr>
          <p:cNvGrpSpPr/>
          <p:nvPr/>
        </p:nvGrpSpPr>
        <p:grpSpPr>
          <a:xfrm>
            <a:off x="622300" y="1974130"/>
            <a:ext cx="5865540" cy="276999"/>
            <a:chOff x="774833" y="2024930"/>
            <a:chExt cx="5865540" cy="276999"/>
          </a:xfrm>
        </p:grpSpPr>
        <p:pic>
          <p:nvPicPr>
            <p:cNvPr id="17" name="그래픽 16">
              <a:extLst>
                <a:ext uri="{FF2B5EF4-FFF2-40B4-BE49-F238E27FC236}">
                  <a16:creationId xmlns:a16="http://schemas.microsoft.com/office/drawing/2014/main" id="{B49E2F06-68B9-4450-9E77-33E23E023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774833" y="2107188"/>
              <a:ext cx="138994" cy="13899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F670FB0-0DCB-4384-9491-C7B840D079C7}"/>
                </a:ext>
              </a:extLst>
            </p:cNvPr>
            <p:cNvSpPr txBox="1"/>
            <p:nvPr/>
          </p:nvSpPr>
          <p:spPr>
            <a:xfrm>
              <a:off x="976396" y="2024930"/>
              <a:ext cx="5663977" cy="276999"/>
            </a:xfrm>
            <a:prstGeom prst="rect">
              <a:avLst/>
            </a:prstGeom>
            <a:noFill/>
          </p:spPr>
          <p:txBody>
            <a:bodyPr wrap="none" lIns="0" tIns="0" rIns="72000" bIns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-100" normalizeH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직장 내 성희롱은 민사상 불법행위에 해당하므로 피해자는 </a:t>
              </a: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F34032A5-AD22-4DCA-A925-CB78C3D58D97}"/>
              </a:ext>
            </a:extLst>
          </p:cNvPr>
          <p:cNvGrpSpPr/>
          <p:nvPr/>
        </p:nvGrpSpPr>
        <p:grpSpPr>
          <a:xfrm>
            <a:off x="622299" y="2472286"/>
            <a:ext cx="8649073" cy="1410559"/>
            <a:chOff x="774832" y="2561186"/>
            <a:chExt cx="8649073" cy="1410559"/>
          </a:xfrm>
        </p:grpSpPr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85EF3ACC-24F9-4B6E-A2E2-4CA8DEED357F}"/>
                </a:ext>
              </a:extLst>
            </p:cNvPr>
            <p:cNvGrpSpPr/>
            <p:nvPr/>
          </p:nvGrpSpPr>
          <p:grpSpPr>
            <a:xfrm>
              <a:off x="774832" y="2561186"/>
              <a:ext cx="8649073" cy="640779"/>
              <a:chOff x="622300" y="4102100"/>
              <a:chExt cx="8649073" cy="466193"/>
            </a:xfrm>
          </p:grpSpPr>
          <p:sp>
            <p:nvSpPr>
              <p:cNvPr id="20" name="사각형: 둥근 모서리 19">
                <a:extLst>
                  <a:ext uri="{FF2B5EF4-FFF2-40B4-BE49-F238E27FC236}">
                    <a16:creationId xmlns:a16="http://schemas.microsoft.com/office/drawing/2014/main" id="{89A46DD7-FD5D-4F5C-813D-A334DE589EDC}"/>
                  </a:ext>
                </a:extLst>
              </p:cNvPr>
              <p:cNvSpPr/>
              <p:nvPr/>
            </p:nvSpPr>
            <p:spPr>
              <a:xfrm>
                <a:off x="622300" y="4102100"/>
                <a:ext cx="8649073" cy="46619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58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solidFill>
                    <a:prstClr val="white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ABFBFC5-2376-458E-B96F-B581846AE6F1}"/>
                  </a:ext>
                </a:extLst>
              </p:cNvPr>
              <p:cNvSpPr txBox="1"/>
              <p:nvPr/>
            </p:nvSpPr>
            <p:spPr>
              <a:xfrm>
                <a:off x="1277303" y="4251078"/>
                <a:ext cx="7593425" cy="168235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2000" b="1" i="0" u="none" strike="noStrike" kern="0" cap="none" spc="-150" normalizeH="0" noProof="0" dirty="0">
                    <a:ln>
                      <a:noFill/>
                    </a:ln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rPr>
                  <a:t>행위자에 대해서는 직장 내 성희롱에 따른 직접적 피해에 대해 손해배상을</a:t>
                </a:r>
                <a:endParaRPr kumimoji="0" lang="en-US" altLang="ko-KR" sz="20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4BEC535-6A11-40ED-885E-56F58E84F8DB}"/>
                  </a:ext>
                </a:extLst>
              </p:cNvPr>
              <p:cNvSpPr txBox="1"/>
              <p:nvPr/>
            </p:nvSpPr>
            <p:spPr>
              <a:xfrm>
                <a:off x="917104" y="4234256"/>
                <a:ext cx="234039" cy="201882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0" cap="none" spc="-100" normalizeH="0" baseline="0" noProof="0" dirty="0">
                    <a:ln>
                      <a:noFill/>
                    </a:ln>
                    <a:gradFill>
                      <a:gsLst>
                        <a:gs pos="100000">
                          <a:srgbClr val="1248A8"/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rPr>
                  <a:t>1.</a:t>
                </a:r>
                <a:endParaRPr kumimoji="0" lang="ko-KR" altLang="en-US" sz="24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1248A8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endParaRPr>
              </a:p>
            </p:txBody>
          </p:sp>
        </p:grp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09C18ADB-E78B-4286-8EDB-A53CE10B63C0}"/>
                </a:ext>
              </a:extLst>
            </p:cNvPr>
            <p:cNvGrpSpPr/>
            <p:nvPr/>
          </p:nvGrpSpPr>
          <p:grpSpPr>
            <a:xfrm>
              <a:off x="774832" y="3330966"/>
              <a:ext cx="8649073" cy="640779"/>
              <a:chOff x="622300" y="4102100"/>
              <a:chExt cx="8649073" cy="466193"/>
            </a:xfrm>
          </p:grpSpPr>
          <p:sp>
            <p:nvSpPr>
              <p:cNvPr id="32" name="사각형: 둥근 모서리 31">
                <a:extLst>
                  <a:ext uri="{FF2B5EF4-FFF2-40B4-BE49-F238E27FC236}">
                    <a16:creationId xmlns:a16="http://schemas.microsoft.com/office/drawing/2014/main" id="{9ABFF14C-5AFA-42B9-8512-71498724B62F}"/>
                  </a:ext>
                </a:extLst>
              </p:cNvPr>
              <p:cNvSpPr/>
              <p:nvPr/>
            </p:nvSpPr>
            <p:spPr>
              <a:xfrm>
                <a:off x="622300" y="4102100"/>
                <a:ext cx="8649073" cy="46619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58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solidFill>
                    <a:prstClr val="white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E682B45-F8DD-4444-9173-E432F7E2DD97}"/>
                  </a:ext>
                </a:extLst>
              </p:cNvPr>
              <p:cNvSpPr txBox="1"/>
              <p:nvPr/>
            </p:nvSpPr>
            <p:spPr>
              <a:xfrm>
                <a:off x="1277303" y="4251078"/>
                <a:ext cx="7409080" cy="168235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2000" b="1" i="0" u="none" strike="noStrike" kern="0" cap="none" spc="-150" normalizeH="0" noProof="0" dirty="0">
                    <a:ln>
                      <a:noFill/>
                    </a:ln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rPr>
                  <a:t>사업주에 대해서는 직장 내 성희롱 발생 및 처리에 대한 손해배상책임을 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87F42AD-B015-43EE-B7D1-770E1FDA68C5}"/>
                  </a:ext>
                </a:extLst>
              </p:cNvPr>
              <p:cNvSpPr txBox="1"/>
              <p:nvPr/>
            </p:nvSpPr>
            <p:spPr>
              <a:xfrm>
                <a:off x="917104" y="4234256"/>
                <a:ext cx="234039" cy="201882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400" b="1" i="0" u="none" strike="noStrike" kern="0" cap="none" spc="-100" normalizeH="0" baseline="0" noProof="0" dirty="0">
                    <a:ln>
                      <a:noFill/>
                    </a:ln>
                    <a:gradFill>
                      <a:gsLst>
                        <a:gs pos="100000">
                          <a:srgbClr val="1248A8"/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rPr>
                  <a:t>2.</a:t>
                </a:r>
                <a:endParaRPr kumimoji="0" lang="ko-KR" altLang="en-US" sz="24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1248A8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endParaRPr>
              </a:p>
            </p:txBody>
          </p: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5A34E87-5EBA-4F27-94DE-2AAAE1C4CBA6}"/>
              </a:ext>
            </a:extLst>
          </p:cNvPr>
          <p:cNvSpPr txBox="1"/>
          <p:nvPr/>
        </p:nvSpPr>
        <p:spPr>
          <a:xfrm>
            <a:off x="6595393" y="4044071"/>
            <a:ext cx="2675980" cy="276999"/>
          </a:xfrm>
          <a:prstGeom prst="rect">
            <a:avLst/>
          </a:prstGeom>
          <a:noFill/>
        </p:spPr>
        <p:txBody>
          <a:bodyPr wrap="none" lIns="0" tIns="0" rIns="72000" bIns="0" anchor="t">
            <a:spAutoFit/>
            <a:scene3d>
              <a:camera prst="orthographicFront"/>
              <a:lightRig rig="threePt" dir="t"/>
            </a:scene3d>
            <a:sp3d>
              <a:contourClr>
                <a:schemeClr val="bg1"/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1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glow rad="127000">
                    <a:schemeClr val="bg1"/>
                  </a:glo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민사적으로 청구할 수 있음</a:t>
            </a:r>
            <a:r>
              <a:rPr kumimoji="0" lang="en-US" altLang="ko-KR" b="1" i="0" u="none" strike="noStrike" kern="0" cap="none" spc="-10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glow rad="127000">
                    <a:schemeClr val="bg1"/>
                  </a:glo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.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EB58A820-1731-4FD7-91FF-F31C1E2415DB}"/>
              </a:ext>
            </a:extLst>
          </p:cNvPr>
          <p:cNvSpPr txBox="1">
            <a:spLocks/>
          </p:cNvSpPr>
          <p:nvPr/>
        </p:nvSpPr>
        <p:spPr>
          <a:xfrm>
            <a:off x="4872048" y="6615956"/>
            <a:ext cx="16190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5F9ED72-484E-4722-A3BA-6EB04958AF04}" type="slidenum">
              <a:rPr lang="ko-KR" altLang="en-US" sz="1000" smtClean="0">
                <a:gradFill>
                  <a:gsLst>
                    <a:gs pos="100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rPr>
              <a:pPr algn="ctr"/>
              <a:t>51</a:t>
            </a:fld>
            <a:endParaRPr lang="ko-KR" altLang="en-US" sz="1000">
              <a:gradFill>
                <a:gsLst>
                  <a:gs pos="100000">
                    <a:schemeClr val="bg1">
                      <a:lumMod val="6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91758553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3E5451F7-92EF-4077-A249-2D354CEB0C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19" b="66300"/>
          <a:stretch/>
        </p:blipFill>
        <p:spPr>
          <a:xfrm>
            <a:off x="0" y="1475738"/>
            <a:ext cx="9906000" cy="8353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2D951B5-D686-4626-8429-73F4E6029F38}"/>
              </a:ext>
            </a:extLst>
          </p:cNvPr>
          <p:cNvSpPr txBox="1"/>
          <p:nvPr/>
        </p:nvSpPr>
        <p:spPr>
          <a:xfrm>
            <a:off x="1882449" y="1854503"/>
            <a:ext cx="6141105" cy="3077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lvl="0" algn="ctr">
              <a:defRPr/>
            </a:pPr>
            <a:r>
              <a:rPr lang="ko-KR" altLang="en-US" sz="2000" b="1" spc="-100" dirty="0"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latin typeface="Calibri" panose="020F0502020204030204"/>
                <a:ea typeface="맑은 고딕" panose="020B0503020000020004" pitchFamily="50" charset="-127"/>
              </a:rPr>
              <a:t>고용노동부 </a:t>
            </a:r>
            <a:r>
              <a:rPr lang="en-US" altLang="ko-KR" sz="2000" b="1" spc="-100" dirty="0"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latin typeface="Calibri" panose="020F0502020204030204"/>
                <a:ea typeface="맑은 고딕" panose="020B0503020000020004" pitchFamily="50" charset="-127"/>
              </a:rPr>
              <a:t>– “</a:t>
            </a:r>
            <a:r>
              <a:rPr lang="ko-KR" altLang="en-US" sz="2000" b="1" spc="-100" dirty="0"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latin typeface="Calibri" panose="020F0502020204030204"/>
                <a:ea typeface="맑은 고딕" panose="020B0503020000020004" pitchFamily="50" charset="-127"/>
              </a:rPr>
              <a:t>직장 내 성희롱 </a:t>
            </a:r>
            <a:r>
              <a:rPr lang="ko-KR" altLang="en-US" sz="2000" b="1" spc="-100" dirty="0" err="1"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latin typeface="Calibri" panose="020F0502020204030204"/>
                <a:ea typeface="맑은 고딕" panose="020B0503020000020004" pitchFamily="50" charset="-127"/>
              </a:rPr>
              <a:t>예방ㆍ대응</a:t>
            </a:r>
            <a:r>
              <a:rPr lang="ko-KR" altLang="en-US" sz="2000" b="1" spc="-100" dirty="0"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latin typeface="Calibri" panose="020F0502020204030204"/>
                <a:ea typeface="맑은 고딕" panose="020B0503020000020004" pitchFamily="50" charset="-127"/>
              </a:rPr>
              <a:t> 매뉴얼</a:t>
            </a:r>
            <a:r>
              <a:rPr lang="en-US" altLang="ko-KR" sz="2000" dirty="0"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latin typeface="Calibri" panose="020F0502020204030204"/>
                <a:ea typeface="맑은 고딕" panose="020B0503020000020004" pitchFamily="50" charset="-127"/>
              </a:rPr>
              <a:t>(2020. 7)</a:t>
            </a:r>
            <a:r>
              <a:rPr lang="en-US" altLang="ko-KR" sz="2000" b="1" spc="-100" dirty="0"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latin typeface="Calibri" panose="020F0502020204030204"/>
                <a:ea typeface="맑은 고딕" panose="020B0503020000020004" pitchFamily="50" charset="-127"/>
              </a:rPr>
              <a:t>”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278" y="625724"/>
            <a:ext cx="7116372" cy="332399"/>
          </a:xfrm>
        </p:spPr>
        <p:txBody>
          <a:bodyPr anchor="ctr"/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Ⅳ.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직장 내 성희롱의 구제</a:t>
            </a:r>
            <a:r>
              <a:rPr lang="en-US" altLang="ko-KR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,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대응 및 후속조치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78" y="380897"/>
            <a:ext cx="7116372" cy="138499"/>
          </a:xfrm>
        </p:spPr>
        <p:txBody>
          <a:bodyPr/>
          <a:lstStyle/>
          <a:p>
            <a:r>
              <a:rPr lang="ko-KR" altLang="en-US" dirty="0"/>
              <a:t>직장 내 성희롱 예방교육</a:t>
            </a:r>
            <a:endParaRPr lang="en-US" altLang="ko-KR" dirty="0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2703EB24-BBC9-4E72-8FD5-0EDA2F3DADB3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FBF82741-D4EF-4D7F-A05E-7280A02E5502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23" name="그래픽 22">
              <a:extLst>
                <a:ext uri="{FF2B5EF4-FFF2-40B4-BE49-F238E27FC236}">
                  <a16:creationId xmlns:a16="http://schemas.microsoft.com/office/drawing/2014/main" id="{C263BDDA-7479-4741-807B-F9D5411B7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1A609C0-2411-48E4-B7BC-05A9BF36BE35}"/>
                </a:ext>
              </a:extLst>
            </p:cNvPr>
            <p:cNvSpPr txBox="1"/>
            <p:nvPr/>
          </p:nvSpPr>
          <p:spPr>
            <a:xfrm>
              <a:off x="1218333" y="1321064"/>
              <a:ext cx="3391954" cy="30777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 발생시 처리 절차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8D3AF0E-0033-4B5C-9847-503B0F450247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2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2A245CEE-0E54-462D-BCF2-F39DEE5C61ED}"/>
              </a:ext>
            </a:extLst>
          </p:cNvPr>
          <p:cNvGrpSpPr/>
          <p:nvPr/>
        </p:nvGrpSpPr>
        <p:grpSpPr>
          <a:xfrm>
            <a:off x="982550" y="3196772"/>
            <a:ext cx="7940901" cy="2913743"/>
            <a:chOff x="982550" y="3095172"/>
            <a:chExt cx="7940901" cy="2913743"/>
          </a:xfrm>
        </p:grpSpPr>
        <p:sp>
          <p:nvSpPr>
            <p:cNvPr id="47" name="그래픽 29">
              <a:extLst>
                <a:ext uri="{FF2B5EF4-FFF2-40B4-BE49-F238E27FC236}">
                  <a16:creationId xmlns:a16="http://schemas.microsoft.com/office/drawing/2014/main" id="{E39FEF92-74AE-4148-A910-98FE4755BC22}"/>
                </a:ext>
              </a:extLst>
            </p:cNvPr>
            <p:cNvSpPr/>
            <p:nvPr/>
          </p:nvSpPr>
          <p:spPr>
            <a:xfrm>
              <a:off x="3316717" y="3492500"/>
              <a:ext cx="375822" cy="406400"/>
            </a:xfrm>
            <a:custGeom>
              <a:avLst/>
              <a:gdLst>
                <a:gd name="connsiteX0" fmla="*/ 189706 w 423899"/>
                <a:gd name="connsiteY0" fmla="*/ 434963 h 434963"/>
                <a:gd name="connsiteX1" fmla="*/ 125741 w 423899"/>
                <a:gd name="connsiteY1" fmla="*/ 365120 h 434963"/>
                <a:gd name="connsiteX2" fmla="*/ 235692 w 423899"/>
                <a:gd name="connsiteY2" fmla="*/ 264505 h 434963"/>
                <a:gd name="connsiteX3" fmla="*/ 0 w 423899"/>
                <a:gd name="connsiteY3" fmla="*/ 264505 h 434963"/>
                <a:gd name="connsiteX4" fmla="*/ 0 w 423899"/>
                <a:gd name="connsiteY4" fmla="*/ 169882 h 434963"/>
                <a:gd name="connsiteX5" fmla="*/ 231658 w 423899"/>
                <a:gd name="connsiteY5" fmla="*/ 169882 h 434963"/>
                <a:gd name="connsiteX6" fmla="*/ 124127 w 423899"/>
                <a:gd name="connsiteY6" fmla="*/ 69036 h 434963"/>
                <a:gd name="connsiteX7" fmla="*/ 188899 w 423899"/>
                <a:gd name="connsiteY7" fmla="*/ 0 h 434963"/>
                <a:gd name="connsiteX8" fmla="*/ 423899 w 423899"/>
                <a:gd name="connsiteY8" fmla="*/ 220709 h 434963"/>
                <a:gd name="connsiteX9" fmla="*/ 189706 w 423899"/>
                <a:gd name="connsiteY9" fmla="*/ 434963 h 434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3899" h="434963">
                  <a:moveTo>
                    <a:pt x="189706" y="434963"/>
                  </a:moveTo>
                  <a:lnTo>
                    <a:pt x="125741" y="365120"/>
                  </a:lnTo>
                  <a:lnTo>
                    <a:pt x="235692" y="264505"/>
                  </a:lnTo>
                  <a:lnTo>
                    <a:pt x="0" y="264505"/>
                  </a:lnTo>
                  <a:lnTo>
                    <a:pt x="0" y="169882"/>
                  </a:lnTo>
                  <a:lnTo>
                    <a:pt x="231658" y="169882"/>
                  </a:lnTo>
                  <a:lnTo>
                    <a:pt x="124127" y="69036"/>
                  </a:lnTo>
                  <a:lnTo>
                    <a:pt x="188899" y="0"/>
                  </a:lnTo>
                  <a:lnTo>
                    <a:pt x="423899" y="220709"/>
                  </a:lnTo>
                  <a:lnTo>
                    <a:pt x="189706" y="43496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5875" cap="flat">
              <a:solidFill>
                <a:schemeClr val="bg1"/>
              </a:solidFill>
              <a:prstDash val="solid"/>
              <a:miter/>
            </a:ln>
            <a:effectLst>
              <a:outerShdw dist="1016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Bold"/>
                <a:ea typeface="나눔스퀘어 Bold"/>
                <a:cs typeface="+mn-cs"/>
              </a:endParaRPr>
            </a:p>
          </p:txBody>
        </p:sp>
        <p:sp>
          <p:nvSpPr>
            <p:cNvPr id="3" name="사각형: 둥근 모서리 2">
              <a:extLst>
                <a:ext uri="{FF2B5EF4-FFF2-40B4-BE49-F238E27FC236}">
                  <a16:creationId xmlns:a16="http://schemas.microsoft.com/office/drawing/2014/main" id="{29B2791C-A4E5-424D-9F47-D7FB691D9D13}"/>
                </a:ext>
              </a:extLst>
            </p:cNvPr>
            <p:cNvSpPr/>
            <p:nvPr/>
          </p:nvSpPr>
          <p:spPr>
            <a:xfrm>
              <a:off x="982550" y="3095172"/>
              <a:ext cx="2147412" cy="1201057"/>
            </a:xfrm>
            <a:prstGeom prst="roundRect">
              <a:avLst>
                <a:gd name="adj" fmla="val 10251"/>
              </a:avLst>
            </a:prstGeom>
            <a:solidFill>
              <a:schemeClr val="bg1"/>
            </a:solidFill>
            <a:ln w="19050">
              <a:solidFill>
                <a:schemeClr val="accent1">
                  <a:lumMod val="75000"/>
                </a:schemeClr>
              </a:solidFill>
            </a:ln>
            <a:effectLst>
              <a:outerShdw blurRad="127000" dist="635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spc="-14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rgbClr val="0B79F3"/>
                      </a:gs>
                    </a:gsLst>
                    <a:lin ang="5400000" scaled="0"/>
                  </a:gradFill>
                </a:rPr>
                <a:t>직장 내 성희롱 신고</a:t>
              </a:r>
              <a:r>
                <a:rPr lang="en-US" altLang="ko-KR" b="1" spc="-14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rgbClr val="0B79F3"/>
                      </a:gs>
                    </a:gsLst>
                    <a:lin ang="5400000" scaled="0"/>
                  </a:gradFill>
                </a:rPr>
                <a:t>/</a:t>
              </a:r>
              <a:r>
                <a:rPr lang="ko-KR" altLang="en-US" b="1" spc="-14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rgbClr val="0B79F3"/>
                      </a:gs>
                    </a:gsLst>
                    <a:lin ang="5400000" scaled="0"/>
                  </a:gradFill>
                </a:rPr>
                <a:t>인지</a:t>
              </a:r>
            </a:p>
          </p:txBody>
        </p:sp>
        <p:sp>
          <p:nvSpPr>
            <p:cNvPr id="50" name="사각형: 둥근 모서리 49">
              <a:extLst>
                <a:ext uri="{FF2B5EF4-FFF2-40B4-BE49-F238E27FC236}">
                  <a16:creationId xmlns:a16="http://schemas.microsoft.com/office/drawing/2014/main" id="{C8EF3990-4421-4B65-8582-5A27981B88E5}"/>
                </a:ext>
              </a:extLst>
            </p:cNvPr>
            <p:cNvSpPr/>
            <p:nvPr/>
          </p:nvSpPr>
          <p:spPr>
            <a:xfrm>
              <a:off x="3879294" y="3095172"/>
              <a:ext cx="2147412" cy="1201057"/>
            </a:xfrm>
            <a:prstGeom prst="roundRect">
              <a:avLst>
                <a:gd name="adj" fmla="val 10251"/>
              </a:avLst>
            </a:prstGeom>
            <a:solidFill>
              <a:schemeClr val="bg1"/>
            </a:solidFill>
            <a:ln w="19050">
              <a:solidFill>
                <a:schemeClr val="accent1">
                  <a:lumMod val="75000"/>
                </a:schemeClr>
              </a:solidFill>
            </a:ln>
            <a:effectLst>
              <a:outerShdw blurRad="127000" dist="635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spc="-14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rgbClr val="0B79F3"/>
                      </a:gs>
                    </a:gsLst>
                    <a:lin ang="5400000" scaled="0"/>
                  </a:gradFill>
                </a:rPr>
                <a:t>조사의무</a:t>
              </a:r>
              <a:endParaRPr lang="en-US" altLang="ko-KR" b="1" spc="-14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endParaRPr>
            </a:p>
            <a:p>
              <a:pPr algn="ctr"/>
              <a:r>
                <a:rPr lang="en-US" altLang="ko-KR" sz="1400" spc="-14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rgbClr val="0B79F3"/>
                      </a:gs>
                    </a:gsLst>
                    <a:lin ang="5400000" scaled="0"/>
                  </a:gradFill>
                </a:rPr>
                <a:t>(</a:t>
              </a:r>
              <a:r>
                <a:rPr lang="ko-KR" altLang="en-US" sz="1400" spc="-14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rgbClr val="0B79F3"/>
                      </a:gs>
                    </a:gsLst>
                    <a:lin ang="5400000" scaled="0"/>
                  </a:gradFill>
                </a:rPr>
                <a:t>피해 근로자 등 보호조치</a:t>
              </a:r>
              <a:r>
                <a:rPr lang="en-US" altLang="ko-KR" sz="1400" spc="-14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rgbClr val="0B79F3"/>
                      </a:gs>
                    </a:gsLst>
                    <a:lin ang="5400000" scaled="0"/>
                  </a:gradFill>
                </a:rPr>
                <a:t>)</a:t>
              </a:r>
            </a:p>
          </p:txBody>
        </p:sp>
        <p:sp>
          <p:nvSpPr>
            <p:cNvPr id="51" name="사각형: 둥근 모서리 50">
              <a:extLst>
                <a:ext uri="{FF2B5EF4-FFF2-40B4-BE49-F238E27FC236}">
                  <a16:creationId xmlns:a16="http://schemas.microsoft.com/office/drawing/2014/main" id="{7511FF29-5A4A-4BB9-AE16-0E933B787746}"/>
                </a:ext>
              </a:extLst>
            </p:cNvPr>
            <p:cNvSpPr/>
            <p:nvPr/>
          </p:nvSpPr>
          <p:spPr>
            <a:xfrm>
              <a:off x="6776039" y="3095172"/>
              <a:ext cx="2147412" cy="1201057"/>
            </a:xfrm>
            <a:prstGeom prst="roundRect">
              <a:avLst>
                <a:gd name="adj" fmla="val 10251"/>
              </a:avLst>
            </a:prstGeom>
            <a:solidFill>
              <a:schemeClr val="bg1"/>
            </a:solidFill>
            <a:ln w="19050">
              <a:solidFill>
                <a:schemeClr val="accent1">
                  <a:lumMod val="75000"/>
                </a:schemeClr>
              </a:solidFill>
            </a:ln>
            <a:effectLst>
              <a:outerShdw blurRad="127000" dist="635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spc="-14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rgbClr val="0B79F3"/>
                      </a:gs>
                    </a:gsLst>
                    <a:lin ang="5400000" scaled="0"/>
                  </a:gradFill>
                </a:rPr>
                <a:t>피해근로자 등에</a:t>
              </a:r>
              <a:endParaRPr lang="en-US" altLang="ko-KR" sz="1600" b="1" spc="-14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endParaRPr>
            </a:p>
            <a:p>
              <a:pPr algn="ctr"/>
              <a:r>
                <a:rPr lang="ko-KR" altLang="en-US" sz="1600" b="1" spc="-14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rgbClr val="0B79F3"/>
                      </a:gs>
                    </a:gsLst>
                    <a:lin ang="5400000" scaled="0"/>
                  </a:gradFill>
                </a:rPr>
                <a:t>대해 보호 및</a:t>
              </a:r>
              <a:endParaRPr lang="en-US" altLang="ko-KR" sz="1600" b="1" spc="-14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endParaRPr>
            </a:p>
            <a:p>
              <a:pPr algn="ctr"/>
              <a:r>
                <a:rPr lang="ko-KR" altLang="en-US" sz="1600" b="1" spc="-14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rgbClr val="0B79F3"/>
                      </a:gs>
                    </a:gsLst>
                    <a:lin ang="5400000" scaled="0"/>
                  </a:gradFill>
                </a:rPr>
                <a:t>불리한 처우 금지</a:t>
              </a:r>
            </a:p>
          </p:txBody>
        </p:sp>
        <p:sp>
          <p:nvSpPr>
            <p:cNvPr id="53" name="사각형: 둥근 모서리 52">
              <a:extLst>
                <a:ext uri="{FF2B5EF4-FFF2-40B4-BE49-F238E27FC236}">
                  <a16:creationId xmlns:a16="http://schemas.microsoft.com/office/drawing/2014/main" id="{9D642C50-87B0-4242-853D-49B17F4164EE}"/>
                </a:ext>
              </a:extLst>
            </p:cNvPr>
            <p:cNvSpPr/>
            <p:nvPr/>
          </p:nvSpPr>
          <p:spPr>
            <a:xfrm>
              <a:off x="3879294" y="4807858"/>
              <a:ext cx="2147412" cy="1201057"/>
            </a:xfrm>
            <a:prstGeom prst="roundRect">
              <a:avLst>
                <a:gd name="adj" fmla="val 10251"/>
              </a:avLst>
            </a:prstGeom>
            <a:solidFill>
              <a:schemeClr val="bg1"/>
            </a:solidFill>
            <a:ln w="19050">
              <a:solidFill>
                <a:srgbClr val="1BC3A3"/>
              </a:solidFill>
            </a:ln>
            <a:effectLst>
              <a:outerShdw blurRad="127000" dist="635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spc="-140">
                  <a:gradFill>
                    <a:gsLst>
                      <a:gs pos="100000">
                        <a:srgbClr val="FF0000"/>
                      </a:gs>
                      <a:gs pos="100000">
                        <a:srgbClr val="0B79F3"/>
                      </a:gs>
                    </a:gsLst>
                    <a:lin ang="5400000" scaled="0"/>
                  </a:gradFill>
                </a:rPr>
                <a:t>사후조치</a:t>
              </a:r>
              <a:endParaRPr lang="en-US" altLang="ko-KR" b="1" spc="-140">
                <a:gradFill>
                  <a:gsLst>
                    <a:gs pos="100000">
                      <a:srgbClr val="FF0000"/>
                    </a:gs>
                    <a:gs pos="100000">
                      <a:srgbClr val="0B79F3"/>
                    </a:gs>
                  </a:gsLst>
                  <a:lin ang="5400000" scaled="0"/>
                </a:gradFill>
              </a:endParaRPr>
            </a:p>
            <a:p>
              <a:pPr algn="ctr"/>
              <a:r>
                <a:rPr lang="en-US" altLang="ko-KR" sz="1400" spc="-140">
                  <a:gradFill>
                    <a:gsLst>
                      <a:gs pos="100000">
                        <a:srgbClr val="FF0000"/>
                      </a:gs>
                      <a:gs pos="100000">
                        <a:srgbClr val="0B79F3"/>
                      </a:gs>
                    </a:gsLst>
                    <a:lin ang="5400000" scaled="0"/>
                  </a:gradFill>
                </a:rPr>
                <a:t>(</a:t>
              </a:r>
              <a:r>
                <a:rPr lang="ko-KR" altLang="en-US" sz="1400" spc="-140">
                  <a:gradFill>
                    <a:gsLst>
                      <a:gs pos="100000">
                        <a:srgbClr val="FF0000"/>
                      </a:gs>
                      <a:gs pos="100000">
                        <a:srgbClr val="0B79F3"/>
                      </a:gs>
                    </a:gsLst>
                    <a:lin ang="5400000" scaled="0"/>
                  </a:gradFill>
                </a:rPr>
                <a:t>비밀유지의무</a:t>
              </a:r>
              <a:r>
                <a:rPr lang="en-US" altLang="ko-KR" sz="1400" spc="-140">
                  <a:gradFill>
                    <a:gsLst>
                      <a:gs pos="100000">
                        <a:srgbClr val="FF0000"/>
                      </a:gs>
                      <a:gs pos="100000">
                        <a:srgbClr val="0B79F3"/>
                      </a:gs>
                    </a:gsLst>
                    <a:lin ang="5400000" scaled="0"/>
                  </a:gradFill>
                </a:rPr>
                <a:t>, 2</a:t>
              </a:r>
              <a:r>
                <a:rPr lang="ko-KR" altLang="en-US" sz="1400" spc="-140">
                  <a:gradFill>
                    <a:gsLst>
                      <a:gs pos="100000">
                        <a:srgbClr val="FF0000"/>
                      </a:gs>
                      <a:gs pos="100000">
                        <a:srgbClr val="0B79F3"/>
                      </a:gs>
                    </a:gsLst>
                    <a:lin ang="5400000" scaled="0"/>
                  </a:gradFill>
                </a:rPr>
                <a:t>차가해 방지</a:t>
              </a:r>
              <a:r>
                <a:rPr lang="en-US" altLang="ko-KR" sz="1400" spc="-140">
                  <a:gradFill>
                    <a:gsLst>
                      <a:gs pos="100000">
                        <a:srgbClr val="FF0000"/>
                      </a:gs>
                      <a:gs pos="100000">
                        <a:srgbClr val="0B79F3"/>
                      </a:gs>
                    </a:gsLst>
                    <a:lin ang="5400000" scaled="0"/>
                  </a:gradFill>
                </a:rPr>
                <a:t>, </a:t>
              </a:r>
              <a:r>
                <a:rPr lang="ko-KR" altLang="en-US" sz="1400" spc="-140">
                  <a:gradFill>
                    <a:gsLst>
                      <a:gs pos="100000">
                        <a:srgbClr val="FF0000"/>
                      </a:gs>
                      <a:gs pos="100000">
                        <a:srgbClr val="0B79F3"/>
                      </a:gs>
                    </a:gsLst>
                    <a:lin ang="5400000" scaled="0"/>
                  </a:gradFill>
                </a:rPr>
                <a:t>조직문화 등의 개선</a:t>
              </a:r>
              <a:r>
                <a:rPr lang="en-US" altLang="ko-KR" sz="1400" spc="-140">
                  <a:gradFill>
                    <a:gsLst>
                      <a:gs pos="100000">
                        <a:srgbClr val="FF0000"/>
                      </a:gs>
                      <a:gs pos="100000">
                        <a:srgbClr val="0B79F3"/>
                      </a:gs>
                    </a:gsLst>
                    <a:lin ang="5400000" scaled="0"/>
                  </a:gradFill>
                </a:rPr>
                <a:t>)</a:t>
              </a:r>
              <a:endParaRPr lang="en-US" altLang="ko-KR" spc="-140">
                <a:gradFill>
                  <a:gsLst>
                    <a:gs pos="100000">
                      <a:srgbClr val="FF0000"/>
                    </a:gs>
                    <a:gs pos="100000">
                      <a:srgbClr val="0B79F3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4" name="사각형: 둥근 모서리 53">
              <a:extLst>
                <a:ext uri="{FF2B5EF4-FFF2-40B4-BE49-F238E27FC236}">
                  <a16:creationId xmlns:a16="http://schemas.microsoft.com/office/drawing/2014/main" id="{39745079-E586-4CFA-98F8-B3A5394A3519}"/>
                </a:ext>
              </a:extLst>
            </p:cNvPr>
            <p:cNvSpPr/>
            <p:nvPr/>
          </p:nvSpPr>
          <p:spPr>
            <a:xfrm>
              <a:off x="6776039" y="4807858"/>
              <a:ext cx="2147412" cy="1201057"/>
            </a:xfrm>
            <a:prstGeom prst="roundRect">
              <a:avLst>
                <a:gd name="adj" fmla="val 10251"/>
              </a:avLst>
            </a:prstGeom>
            <a:solidFill>
              <a:schemeClr val="bg1"/>
            </a:solidFill>
            <a:ln w="19050">
              <a:solidFill>
                <a:schemeClr val="accent1">
                  <a:lumMod val="75000"/>
                </a:schemeClr>
              </a:solidFill>
            </a:ln>
            <a:effectLst>
              <a:outerShdw blurRad="127000" dist="635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spc="-14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rgbClr val="0B79F3"/>
                      </a:gs>
                    </a:gsLst>
                    <a:lin ang="5400000" scaled="0"/>
                  </a:gradFill>
                </a:rPr>
                <a:t>행위자에 대한 조치</a:t>
              </a:r>
              <a:endParaRPr lang="en-US" altLang="ko-KR" b="1" spc="-14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endParaRPr>
            </a:p>
            <a:p>
              <a:pPr algn="ctr"/>
              <a:r>
                <a:rPr lang="en-US" altLang="ko-KR" sz="1400" spc="-14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rgbClr val="0B79F3"/>
                      </a:gs>
                    </a:gsLst>
                    <a:lin ang="5400000" scaled="0"/>
                  </a:gradFill>
                </a:rPr>
                <a:t>(</a:t>
              </a:r>
              <a:r>
                <a:rPr lang="ko-KR" altLang="en-US" sz="1400" spc="-14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rgbClr val="0B79F3"/>
                      </a:gs>
                    </a:gsLst>
                    <a:lin ang="5400000" scaled="0"/>
                  </a:gradFill>
                </a:rPr>
                <a:t>피해자 의견 청취 및 반영</a:t>
              </a:r>
              <a:r>
                <a:rPr lang="en-US" altLang="ko-KR" sz="1400" spc="-14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rgbClr val="0B79F3"/>
                      </a:gs>
                    </a:gsLst>
                    <a:lin ang="5400000" scaled="0"/>
                  </a:gradFill>
                </a:rPr>
                <a:t>)</a:t>
              </a:r>
              <a:endParaRPr lang="en-US" altLang="ko-KR" spc="-14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8" name="그래픽 29">
              <a:extLst>
                <a:ext uri="{FF2B5EF4-FFF2-40B4-BE49-F238E27FC236}">
                  <a16:creationId xmlns:a16="http://schemas.microsoft.com/office/drawing/2014/main" id="{CDE6E30A-308B-4669-ADE6-59D6CDA90458}"/>
                </a:ext>
              </a:extLst>
            </p:cNvPr>
            <p:cNvSpPr/>
            <p:nvPr/>
          </p:nvSpPr>
          <p:spPr>
            <a:xfrm>
              <a:off x="6213462" y="3492500"/>
              <a:ext cx="375822" cy="406400"/>
            </a:xfrm>
            <a:custGeom>
              <a:avLst/>
              <a:gdLst>
                <a:gd name="connsiteX0" fmla="*/ 189706 w 423899"/>
                <a:gd name="connsiteY0" fmla="*/ 434963 h 434963"/>
                <a:gd name="connsiteX1" fmla="*/ 125741 w 423899"/>
                <a:gd name="connsiteY1" fmla="*/ 365120 h 434963"/>
                <a:gd name="connsiteX2" fmla="*/ 235692 w 423899"/>
                <a:gd name="connsiteY2" fmla="*/ 264505 h 434963"/>
                <a:gd name="connsiteX3" fmla="*/ 0 w 423899"/>
                <a:gd name="connsiteY3" fmla="*/ 264505 h 434963"/>
                <a:gd name="connsiteX4" fmla="*/ 0 w 423899"/>
                <a:gd name="connsiteY4" fmla="*/ 169882 h 434963"/>
                <a:gd name="connsiteX5" fmla="*/ 231658 w 423899"/>
                <a:gd name="connsiteY5" fmla="*/ 169882 h 434963"/>
                <a:gd name="connsiteX6" fmla="*/ 124127 w 423899"/>
                <a:gd name="connsiteY6" fmla="*/ 69036 h 434963"/>
                <a:gd name="connsiteX7" fmla="*/ 188899 w 423899"/>
                <a:gd name="connsiteY7" fmla="*/ 0 h 434963"/>
                <a:gd name="connsiteX8" fmla="*/ 423899 w 423899"/>
                <a:gd name="connsiteY8" fmla="*/ 220709 h 434963"/>
                <a:gd name="connsiteX9" fmla="*/ 189706 w 423899"/>
                <a:gd name="connsiteY9" fmla="*/ 434963 h 434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3899" h="434963">
                  <a:moveTo>
                    <a:pt x="189706" y="434963"/>
                  </a:moveTo>
                  <a:lnTo>
                    <a:pt x="125741" y="365120"/>
                  </a:lnTo>
                  <a:lnTo>
                    <a:pt x="235692" y="264505"/>
                  </a:lnTo>
                  <a:lnTo>
                    <a:pt x="0" y="264505"/>
                  </a:lnTo>
                  <a:lnTo>
                    <a:pt x="0" y="169882"/>
                  </a:lnTo>
                  <a:lnTo>
                    <a:pt x="231658" y="169882"/>
                  </a:lnTo>
                  <a:lnTo>
                    <a:pt x="124127" y="69036"/>
                  </a:lnTo>
                  <a:lnTo>
                    <a:pt x="188899" y="0"/>
                  </a:lnTo>
                  <a:lnTo>
                    <a:pt x="423899" y="220709"/>
                  </a:lnTo>
                  <a:lnTo>
                    <a:pt x="189706" y="43496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5875" cap="flat">
              <a:solidFill>
                <a:schemeClr val="bg1"/>
              </a:solidFill>
              <a:prstDash val="solid"/>
              <a:miter/>
            </a:ln>
            <a:effectLst>
              <a:outerShdw dist="1016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Bold"/>
                <a:ea typeface="나눔스퀘어 Bold"/>
                <a:cs typeface="+mn-cs"/>
              </a:endParaRPr>
            </a:p>
          </p:txBody>
        </p:sp>
        <p:sp>
          <p:nvSpPr>
            <p:cNvPr id="59" name="그래픽 29">
              <a:extLst>
                <a:ext uri="{FF2B5EF4-FFF2-40B4-BE49-F238E27FC236}">
                  <a16:creationId xmlns:a16="http://schemas.microsoft.com/office/drawing/2014/main" id="{C49523FC-9BE7-463E-A185-C20FB536F229}"/>
                </a:ext>
              </a:extLst>
            </p:cNvPr>
            <p:cNvSpPr/>
            <p:nvPr/>
          </p:nvSpPr>
          <p:spPr>
            <a:xfrm rot="5400000">
              <a:off x="7661837" y="4348845"/>
              <a:ext cx="375816" cy="406396"/>
            </a:xfrm>
            <a:custGeom>
              <a:avLst/>
              <a:gdLst>
                <a:gd name="connsiteX0" fmla="*/ 189706 w 423899"/>
                <a:gd name="connsiteY0" fmla="*/ 434963 h 434963"/>
                <a:gd name="connsiteX1" fmla="*/ 125741 w 423899"/>
                <a:gd name="connsiteY1" fmla="*/ 365120 h 434963"/>
                <a:gd name="connsiteX2" fmla="*/ 235692 w 423899"/>
                <a:gd name="connsiteY2" fmla="*/ 264505 h 434963"/>
                <a:gd name="connsiteX3" fmla="*/ 0 w 423899"/>
                <a:gd name="connsiteY3" fmla="*/ 264505 h 434963"/>
                <a:gd name="connsiteX4" fmla="*/ 0 w 423899"/>
                <a:gd name="connsiteY4" fmla="*/ 169882 h 434963"/>
                <a:gd name="connsiteX5" fmla="*/ 231658 w 423899"/>
                <a:gd name="connsiteY5" fmla="*/ 169882 h 434963"/>
                <a:gd name="connsiteX6" fmla="*/ 124127 w 423899"/>
                <a:gd name="connsiteY6" fmla="*/ 69036 h 434963"/>
                <a:gd name="connsiteX7" fmla="*/ 188899 w 423899"/>
                <a:gd name="connsiteY7" fmla="*/ 0 h 434963"/>
                <a:gd name="connsiteX8" fmla="*/ 423899 w 423899"/>
                <a:gd name="connsiteY8" fmla="*/ 220709 h 434963"/>
                <a:gd name="connsiteX9" fmla="*/ 189706 w 423899"/>
                <a:gd name="connsiteY9" fmla="*/ 434963 h 434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3899" h="434963">
                  <a:moveTo>
                    <a:pt x="189706" y="434963"/>
                  </a:moveTo>
                  <a:lnTo>
                    <a:pt x="125741" y="365120"/>
                  </a:lnTo>
                  <a:lnTo>
                    <a:pt x="235692" y="264505"/>
                  </a:lnTo>
                  <a:lnTo>
                    <a:pt x="0" y="264505"/>
                  </a:lnTo>
                  <a:lnTo>
                    <a:pt x="0" y="169882"/>
                  </a:lnTo>
                  <a:lnTo>
                    <a:pt x="231658" y="169882"/>
                  </a:lnTo>
                  <a:lnTo>
                    <a:pt x="124127" y="69036"/>
                  </a:lnTo>
                  <a:lnTo>
                    <a:pt x="188899" y="0"/>
                  </a:lnTo>
                  <a:lnTo>
                    <a:pt x="423899" y="220709"/>
                  </a:lnTo>
                  <a:lnTo>
                    <a:pt x="189706" y="43496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5875" cap="flat">
              <a:solidFill>
                <a:schemeClr val="bg1"/>
              </a:solidFill>
              <a:prstDash val="solid"/>
              <a:miter/>
            </a:ln>
            <a:effectLst>
              <a:outerShdw dist="1016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Bold"/>
                <a:ea typeface="나눔스퀘어 Bold"/>
                <a:cs typeface="+mn-cs"/>
              </a:endParaRPr>
            </a:p>
          </p:txBody>
        </p:sp>
        <p:sp>
          <p:nvSpPr>
            <p:cNvPr id="60" name="그래픽 29">
              <a:extLst>
                <a:ext uri="{FF2B5EF4-FFF2-40B4-BE49-F238E27FC236}">
                  <a16:creationId xmlns:a16="http://schemas.microsoft.com/office/drawing/2014/main" id="{C48D4213-444F-414D-BB71-4500946860AE}"/>
                </a:ext>
              </a:extLst>
            </p:cNvPr>
            <p:cNvSpPr/>
            <p:nvPr/>
          </p:nvSpPr>
          <p:spPr>
            <a:xfrm flipH="1">
              <a:off x="6167605" y="5205186"/>
              <a:ext cx="375820" cy="406400"/>
            </a:xfrm>
            <a:custGeom>
              <a:avLst/>
              <a:gdLst>
                <a:gd name="connsiteX0" fmla="*/ 189706 w 423899"/>
                <a:gd name="connsiteY0" fmla="*/ 434963 h 434963"/>
                <a:gd name="connsiteX1" fmla="*/ 125741 w 423899"/>
                <a:gd name="connsiteY1" fmla="*/ 365120 h 434963"/>
                <a:gd name="connsiteX2" fmla="*/ 235692 w 423899"/>
                <a:gd name="connsiteY2" fmla="*/ 264505 h 434963"/>
                <a:gd name="connsiteX3" fmla="*/ 0 w 423899"/>
                <a:gd name="connsiteY3" fmla="*/ 264505 h 434963"/>
                <a:gd name="connsiteX4" fmla="*/ 0 w 423899"/>
                <a:gd name="connsiteY4" fmla="*/ 169882 h 434963"/>
                <a:gd name="connsiteX5" fmla="*/ 231658 w 423899"/>
                <a:gd name="connsiteY5" fmla="*/ 169882 h 434963"/>
                <a:gd name="connsiteX6" fmla="*/ 124127 w 423899"/>
                <a:gd name="connsiteY6" fmla="*/ 69036 h 434963"/>
                <a:gd name="connsiteX7" fmla="*/ 188899 w 423899"/>
                <a:gd name="connsiteY7" fmla="*/ 0 h 434963"/>
                <a:gd name="connsiteX8" fmla="*/ 423899 w 423899"/>
                <a:gd name="connsiteY8" fmla="*/ 220709 h 434963"/>
                <a:gd name="connsiteX9" fmla="*/ 189706 w 423899"/>
                <a:gd name="connsiteY9" fmla="*/ 434963 h 434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3899" h="434963">
                  <a:moveTo>
                    <a:pt x="189706" y="434963"/>
                  </a:moveTo>
                  <a:lnTo>
                    <a:pt x="125741" y="365120"/>
                  </a:lnTo>
                  <a:lnTo>
                    <a:pt x="235692" y="264505"/>
                  </a:lnTo>
                  <a:lnTo>
                    <a:pt x="0" y="264505"/>
                  </a:lnTo>
                  <a:lnTo>
                    <a:pt x="0" y="169882"/>
                  </a:lnTo>
                  <a:lnTo>
                    <a:pt x="231658" y="169882"/>
                  </a:lnTo>
                  <a:lnTo>
                    <a:pt x="124127" y="69036"/>
                  </a:lnTo>
                  <a:lnTo>
                    <a:pt x="188899" y="0"/>
                  </a:lnTo>
                  <a:lnTo>
                    <a:pt x="423899" y="220709"/>
                  </a:lnTo>
                  <a:lnTo>
                    <a:pt x="189706" y="43496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5875" cap="flat">
              <a:solidFill>
                <a:schemeClr val="bg1"/>
              </a:solidFill>
              <a:prstDash val="solid"/>
              <a:miter/>
            </a:ln>
            <a:effectLst>
              <a:outerShdw dist="101600" dir="54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Bold"/>
                <a:ea typeface="나눔스퀘어 Bold"/>
                <a:cs typeface="+mn-cs"/>
              </a:endParaRPr>
            </a:p>
          </p:txBody>
        </p:sp>
      </p:grpSp>
      <p:pic>
        <p:nvPicPr>
          <p:cNvPr id="63" name="그림 62">
            <a:extLst>
              <a:ext uri="{FF2B5EF4-FFF2-40B4-BE49-F238E27FC236}">
                <a16:creationId xmlns:a16="http://schemas.microsoft.com/office/drawing/2014/main" id="{35B814CD-1C56-42D8-A3F0-95DEC7D1D1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8673"/>
          <a:stretch/>
        </p:blipFill>
        <p:spPr>
          <a:xfrm flipH="1">
            <a:off x="300106" y="4866551"/>
            <a:ext cx="2918161" cy="1991449"/>
          </a:xfrm>
          <a:prstGeom prst="rect">
            <a:avLst/>
          </a:prstGeom>
        </p:spPr>
      </p:pic>
      <p:grpSp>
        <p:nvGrpSpPr>
          <p:cNvPr id="64" name="그룹 63">
            <a:extLst>
              <a:ext uri="{FF2B5EF4-FFF2-40B4-BE49-F238E27FC236}">
                <a16:creationId xmlns:a16="http://schemas.microsoft.com/office/drawing/2014/main" id="{9C0F0F18-9A13-4AD5-8108-2D6E22E69AA4}"/>
              </a:ext>
            </a:extLst>
          </p:cNvPr>
          <p:cNvGrpSpPr/>
          <p:nvPr/>
        </p:nvGrpSpPr>
        <p:grpSpPr>
          <a:xfrm>
            <a:off x="587157" y="2586118"/>
            <a:ext cx="3575701" cy="276999"/>
            <a:chOff x="587157" y="2586118"/>
            <a:chExt cx="3575701" cy="276999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4F15C55-B78A-4346-A988-B8374AB17605}"/>
                </a:ext>
              </a:extLst>
            </p:cNvPr>
            <p:cNvSpPr txBox="1"/>
            <p:nvPr/>
          </p:nvSpPr>
          <p:spPr>
            <a:xfrm>
              <a:off x="860672" y="2586118"/>
              <a:ext cx="3302186" cy="276999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marR="0" indent="0" defTabSz="914400" fontAlgn="auto" latinLnBrk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b="1" spc="-200">
                  <a:gradFill>
                    <a:gsLst>
                      <a:gs pos="100000">
                        <a:srgbClr val="064BBA"/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rPr>
                <a:t>직장 내 성희롱 대응ㆍ조치 프로세스</a:t>
              </a:r>
            </a:p>
          </p:txBody>
        </p:sp>
        <p:grpSp>
          <p:nvGrpSpPr>
            <p:cNvPr id="66" name="그룹 65">
              <a:extLst>
                <a:ext uri="{FF2B5EF4-FFF2-40B4-BE49-F238E27FC236}">
                  <a16:creationId xmlns:a16="http://schemas.microsoft.com/office/drawing/2014/main" id="{F4EC3228-A686-4E32-A365-820239730E84}"/>
                </a:ext>
              </a:extLst>
            </p:cNvPr>
            <p:cNvGrpSpPr/>
            <p:nvPr/>
          </p:nvGrpSpPr>
          <p:grpSpPr>
            <a:xfrm>
              <a:off x="587157" y="2622469"/>
              <a:ext cx="181168" cy="181168"/>
              <a:chOff x="7666439" y="5024438"/>
              <a:chExt cx="254956" cy="254956"/>
            </a:xfrm>
            <a:effectLst>
              <a:outerShdw blurRad="25400" dist="38100" dir="8100000" algn="tr" rotWithShape="0">
                <a:prstClr val="black">
                  <a:alpha val="31000"/>
                </a:prstClr>
              </a:outerShdw>
            </a:effectLst>
          </p:grpSpPr>
          <p:sp>
            <p:nvSpPr>
              <p:cNvPr id="67" name="타원 66">
                <a:extLst>
                  <a:ext uri="{FF2B5EF4-FFF2-40B4-BE49-F238E27FC236}">
                    <a16:creationId xmlns:a16="http://schemas.microsoft.com/office/drawing/2014/main" id="{51F4F7C6-C0C9-44BF-B9EE-C95F192CB605}"/>
                  </a:ext>
                </a:extLst>
              </p:cNvPr>
              <p:cNvSpPr/>
              <p:nvPr/>
            </p:nvSpPr>
            <p:spPr>
              <a:xfrm>
                <a:off x="7666439" y="5024438"/>
                <a:ext cx="254956" cy="254956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400" b="1" dirty="0">
                  <a:gradFill>
                    <a:gsLst>
                      <a:gs pos="100000">
                        <a:schemeClr val="bg1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endParaRPr>
              </a:p>
            </p:txBody>
          </p:sp>
          <p:grpSp>
            <p:nvGrpSpPr>
              <p:cNvPr id="68" name="그룹 67">
                <a:extLst>
                  <a:ext uri="{FF2B5EF4-FFF2-40B4-BE49-F238E27FC236}">
                    <a16:creationId xmlns:a16="http://schemas.microsoft.com/office/drawing/2014/main" id="{08FFEF7E-88E8-4CAF-97FD-184B9B949CDE}"/>
                  </a:ext>
                </a:extLst>
              </p:cNvPr>
              <p:cNvGrpSpPr/>
              <p:nvPr/>
            </p:nvGrpSpPr>
            <p:grpSpPr>
              <a:xfrm>
                <a:off x="7752633" y="5080847"/>
                <a:ext cx="106182" cy="118527"/>
                <a:chOff x="570720" y="1260729"/>
                <a:chExt cx="68002" cy="75909"/>
              </a:xfrm>
            </p:grpSpPr>
            <p:sp>
              <p:nvSpPr>
                <p:cNvPr id="69" name="직사각형 68">
                  <a:extLst>
                    <a:ext uri="{FF2B5EF4-FFF2-40B4-BE49-F238E27FC236}">
                      <a16:creationId xmlns:a16="http://schemas.microsoft.com/office/drawing/2014/main" id="{2DF03CE6-F83C-4D3B-B52A-48FFF3E9914E}"/>
                    </a:ext>
                  </a:extLst>
                </p:cNvPr>
                <p:cNvSpPr/>
                <p:nvPr/>
              </p:nvSpPr>
              <p:spPr>
                <a:xfrm rot="18900000">
                  <a:off x="586534" y="1260729"/>
                  <a:ext cx="36373" cy="6800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400"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endParaRPr>
                </a:p>
              </p:txBody>
            </p:sp>
            <p:sp>
              <p:nvSpPr>
                <p:cNvPr id="70" name="직사각형 69">
                  <a:extLst>
                    <a:ext uri="{FF2B5EF4-FFF2-40B4-BE49-F238E27FC236}">
                      <a16:creationId xmlns:a16="http://schemas.microsoft.com/office/drawing/2014/main" id="{ED3E4553-9672-41CD-8AC5-D10595F2F356}"/>
                    </a:ext>
                  </a:extLst>
                </p:cNvPr>
                <p:cNvSpPr/>
                <p:nvPr/>
              </p:nvSpPr>
              <p:spPr>
                <a:xfrm rot="2700000" flipV="1">
                  <a:off x="586534" y="1284451"/>
                  <a:ext cx="36373" cy="68002"/>
                </a:xfrm>
                <a:prstGeom prst="rect">
                  <a:avLst/>
                </a:prstGeom>
                <a:solidFill>
                  <a:srgbClr val="FFE9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400"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19782861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>
            <a:extLst>
              <a:ext uri="{FF2B5EF4-FFF2-40B4-BE49-F238E27FC236}">
                <a16:creationId xmlns:a16="http://schemas.microsoft.com/office/drawing/2014/main" id="{31E1EDEC-F539-4A8D-BF4A-F5A3DBC10BF4}"/>
              </a:ext>
            </a:extLst>
          </p:cNvPr>
          <p:cNvSpPr/>
          <p:nvPr/>
        </p:nvSpPr>
        <p:spPr>
          <a:xfrm>
            <a:off x="324556" y="2200015"/>
            <a:ext cx="9256889" cy="4336252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89000">
                <a:schemeClr val="bg1"/>
              </a:gs>
            </a:gsLst>
            <a:lin ang="135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effectLst>
            <a:outerShdw blurRad="139700" dist="1016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17A52913-9735-4E61-9E55-869261ADC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19" b="66300"/>
          <a:stretch/>
        </p:blipFill>
        <p:spPr>
          <a:xfrm>
            <a:off x="0" y="1475738"/>
            <a:ext cx="9906000" cy="8353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EC7CA39-0158-4DA1-9D68-DAC2B539B89F}"/>
              </a:ext>
            </a:extLst>
          </p:cNvPr>
          <p:cNvSpPr txBox="1"/>
          <p:nvPr/>
        </p:nvSpPr>
        <p:spPr>
          <a:xfrm>
            <a:off x="1908098" y="1858703"/>
            <a:ext cx="6089809" cy="3077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고용노동부</a:t>
            </a:r>
            <a:r>
              <a:rPr kumimoji="0" lang="en-US" altLang="ko-KR" sz="20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, “</a:t>
            </a:r>
            <a:r>
              <a:rPr kumimoji="0" lang="ko-KR" altLang="en-US" sz="20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직장 내 성희롱 </a:t>
            </a:r>
            <a:r>
              <a:rPr kumimoji="0" lang="ko-KR" altLang="en-US" sz="2000" b="1" i="0" u="none" strike="noStrike" kern="1200" cap="none" spc="-100" normalizeH="0" baseline="0" noProof="0" dirty="0" err="1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예방ㆍ대응</a:t>
            </a:r>
            <a:r>
              <a:rPr kumimoji="0" lang="ko-KR" altLang="en-US" sz="20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매뉴얼</a:t>
            </a:r>
            <a:r>
              <a:rPr kumimoji="0" lang="en-US" altLang="ko-KR" sz="2000" i="0" u="none" strike="noStrike" kern="1200" cap="none" normalizeH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(2020. 7)</a:t>
            </a:r>
            <a:r>
              <a:rPr kumimoji="0" lang="en-US" altLang="ko-KR" sz="20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”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181CAAF-25EE-4C00-AAA0-2EE906C236CB}"/>
              </a:ext>
            </a:extLst>
          </p:cNvPr>
          <p:cNvSpPr txBox="1"/>
          <p:nvPr/>
        </p:nvSpPr>
        <p:spPr>
          <a:xfrm>
            <a:off x="602113" y="3618585"/>
            <a:ext cx="8758808" cy="116955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0" cap="none" spc="-15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1.</a:t>
            </a:r>
            <a:r>
              <a:rPr kumimoji="0" lang="ko-KR" altLang="en-US" sz="1800" b="1" i="0" u="none" strike="noStrike" kern="0" cap="none" spc="-15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 직장 내 성희롱을 규율하는 목적</a:t>
            </a:r>
          </a:p>
          <a:p>
            <a:pPr marL="180000"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600" i="0" u="none" strike="noStrike" kern="0" cap="none" spc="-15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 </a:t>
            </a:r>
            <a:r>
              <a:rPr kumimoji="0" lang="ko-KR" altLang="en-US" sz="1600" i="0" u="none" strike="noStrike" kern="0" cap="none" spc="-15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성폭력범죄와 같이 </a:t>
            </a:r>
            <a:r>
              <a:rPr kumimoji="0" lang="ko-KR" altLang="en-US" sz="1600" b="1" i="0" u="none" strike="noStrike" kern="0" cap="none" spc="-150" normalizeH="0" baseline="0" noProof="0" dirty="0">
                <a:ln>
                  <a:noFill/>
                </a:ln>
                <a:gradFill>
                  <a:gsLst>
                    <a:gs pos="100000">
                      <a:srgbClr val="FF0000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가해자를 국가가 직접 처벌하는 것이 아니라</a:t>
            </a:r>
            <a:r>
              <a:rPr kumimoji="0" lang="en-US" altLang="ko-KR" sz="1600" b="1" i="0" u="none" strike="noStrike" kern="0" cap="none" spc="-15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, </a:t>
            </a:r>
            <a:r>
              <a:rPr kumimoji="0" lang="ko-KR" altLang="en-US" sz="1600" b="1" i="0" u="none" strike="noStrike" kern="0" cap="none" spc="-15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문제가 생긴 조직 내에서 직장 내 성희롱</a:t>
            </a:r>
            <a:endParaRPr kumimoji="0" lang="en-US" altLang="ko-KR" sz="1600" b="1" i="0" u="none" strike="noStrike" kern="0" cap="none" spc="-150" normalizeH="0" baseline="0" noProof="0" dirty="0">
              <a:ln>
                <a:noFill/>
              </a:ln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16200000" scaled="1"/>
              </a:gradFill>
              <a:effectLst>
                <a:outerShdw blurRad="50800" dist="38100" dir="2700000" algn="tl" rotWithShape="0">
                  <a:prstClr val="white">
                    <a:alpha val="73000"/>
                  </a:prstClr>
                </a:outerShdw>
              </a:effectLst>
              <a:uLnTx/>
              <a:uFillTx/>
              <a:latin typeface="Century Gothic" panose="020B0502020202020204" pitchFamily="34" charset="0"/>
              <a:ea typeface="맑은 고딕"/>
              <a:cs typeface="+mn-cs"/>
            </a:endParaRPr>
          </a:p>
          <a:p>
            <a:pPr marR="0" lvl="0" indent="288925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-15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문제를 제대로 해결하고 예방하여 피해자가 그 조직 내에서 안전하게 지속적으로 근로</a:t>
            </a:r>
            <a:r>
              <a:rPr kumimoji="0" lang="ko-KR" altLang="en-US" sz="1600" i="0" u="none" strike="noStrike" kern="0" cap="none" spc="-15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할 수 있도록 보장</a:t>
            </a:r>
            <a:endParaRPr kumimoji="0" lang="en-US" altLang="ko-KR" sz="1600" i="0" u="none" strike="noStrike" kern="0" cap="none" spc="-150" normalizeH="0" baseline="0" noProof="0" dirty="0">
              <a:ln>
                <a:noFill/>
              </a:ln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16200000" scaled="1"/>
              </a:gradFill>
              <a:effectLst>
                <a:outerShdw blurRad="50800" dist="38100" dir="2700000" algn="tl" rotWithShape="0">
                  <a:prstClr val="white">
                    <a:alpha val="73000"/>
                  </a:prstClr>
                </a:outerShdw>
              </a:effectLst>
              <a:uLnTx/>
              <a:uFillTx/>
              <a:latin typeface="Century Gothic" panose="020B0502020202020204" pitchFamily="34" charset="0"/>
              <a:ea typeface="맑은 고딕"/>
              <a:cs typeface="+mn-cs"/>
            </a:endParaRPr>
          </a:p>
          <a:p>
            <a:pPr marR="0" lvl="0" indent="288925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i="0" u="none" strike="noStrike" kern="0" cap="none" spc="-15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하고자 하는 것</a:t>
            </a:r>
            <a:r>
              <a:rPr kumimoji="0" lang="en-US" altLang="ko-KR" sz="1600" i="0" u="none" strike="noStrike" kern="0" cap="none" spc="-15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.</a:t>
            </a:r>
          </a:p>
        </p:txBody>
      </p:sp>
      <p:sp>
        <p:nvSpPr>
          <p:cNvPr id="15" name="텍스트 개체 틀 14">
            <a:extLst>
              <a:ext uri="{FF2B5EF4-FFF2-40B4-BE49-F238E27FC236}">
                <a16:creationId xmlns:a16="http://schemas.microsoft.com/office/drawing/2014/main" id="{06D59D9F-1795-4292-8091-A36861455D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278" y="607258"/>
            <a:ext cx="7116372" cy="332399"/>
          </a:xfrm>
        </p:spPr>
        <p:txBody>
          <a:bodyPr/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Ⅳ.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직장 내 성희롱의 구제</a:t>
            </a:r>
            <a:r>
              <a:rPr lang="en-US" altLang="ko-KR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,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대응 및 후속조치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1ECB6B0-2C53-486F-8FBE-6CA1926774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78" y="380897"/>
            <a:ext cx="7116372" cy="138499"/>
          </a:xfrm>
        </p:spPr>
        <p:txBody>
          <a:bodyPr/>
          <a:lstStyle/>
          <a:p>
            <a:r>
              <a:rPr lang="ko-KR" altLang="en-US" dirty="0"/>
              <a:t>직장 내 성희롱 예방교육</a:t>
            </a:r>
            <a:endParaRPr lang="en-US" altLang="ko-KR" dirty="0"/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C8445E57-4C6D-4939-8A7C-6FCC8BBA0906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F21510E9-0024-4CD7-A5D1-B5EA75F7DC73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6" name="그래픽 5">
              <a:extLst>
                <a:ext uri="{FF2B5EF4-FFF2-40B4-BE49-F238E27FC236}">
                  <a16:creationId xmlns:a16="http://schemas.microsoft.com/office/drawing/2014/main" id="{70EB4FD7-D645-42D9-9280-662E89B51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DB453C-02C6-4CC7-B1D1-1B8073A45A36}"/>
                </a:ext>
              </a:extLst>
            </p:cNvPr>
            <p:cNvSpPr txBox="1"/>
            <p:nvPr/>
          </p:nvSpPr>
          <p:spPr>
            <a:xfrm>
              <a:off x="1218333" y="1321064"/>
              <a:ext cx="2237792" cy="30777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후속조치시 고려사항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B50196D-6326-4467-8192-AD02AC69F90A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3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sp>
        <p:nvSpPr>
          <p:cNvPr id="85" name="직사각형 84">
            <a:extLst>
              <a:ext uri="{FF2B5EF4-FFF2-40B4-BE49-F238E27FC236}">
                <a16:creationId xmlns:a16="http://schemas.microsoft.com/office/drawing/2014/main" id="{2F42900B-9B2E-4A72-9D44-5C727060426C}"/>
              </a:ext>
            </a:extLst>
          </p:cNvPr>
          <p:cNvSpPr/>
          <p:nvPr/>
        </p:nvSpPr>
        <p:spPr>
          <a:xfrm>
            <a:off x="333375" y="2311116"/>
            <a:ext cx="9248069" cy="548198"/>
          </a:xfrm>
          <a:prstGeom prst="rect">
            <a:avLst/>
          </a:prstGeom>
          <a:solidFill>
            <a:srgbClr val="E5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18F61CC-300D-401D-99D2-9E09FC94575A}"/>
              </a:ext>
            </a:extLst>
          </p:cNvPr>
          <p:cNvSpPr txBox="1"/>
          <p:nvPr/>
        </p:nvSpPr>
        <p:spPr>
          <a:xfrm>
            <a:off x="940064" y="2446716"/>
            <a:ext cx="4065215" cy="2769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>
              <a:defRPr sz="2000" b="1" kern="0" spc="-10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schemeClr val="bg1">
                      <a:alpha val="73000"/>
                    </a:schemeClr>
                  </a:outerShdw>
                </a:effectLst>
                <a:latin typeface="Century Gothic" panose="020B0502020202020204" pitchFamily="34" charset="0"/>
                <a:ea typeface="+mj-ea"/>
              </a:defRPr>
            </a:lvl1pPr>
          </a:lstStyle>
          <a:p>
            <a:pPr>
              <a:spcBef>
                <a:spcPts val="300"/>
              </a:spcBef>
            </a:pPr>
            <a:r>
              <a:rPr lang="ko-KR" altLang="en-US" sz="1800" dirty="0">
                <a:effectLst/>
              </a:rPr>
              <a:t>직장 내 성희롱 직장 내 해결의 목적과 원칙</a:t>
            </a:r>
            <a:endParaRPr lang="en-US" altLang="ko-KR" sz="1800" dirty="0">
              <a:effectLst/>
            </a:endParaRPr>
          </a:p>
        </p:txBody>
      </p:sp>
      <p:sp>
        <p:nvSpPr>
          <p:cNvPr id="88" name="타원 87">
            <a:extLst>
              <a:ext uri="{FF2B5EF4-FFF2-40B4-BE49-F238E27FC236}">
                <a16:creationId xmlns:a16="http://schemas.microsoft.com/office/drawing/2014/main" id="{5A410C71-5728-435A-8A9B-53C508581C57}"/>
              </a:ext>
            </a:extLst>
          </p:cNvPr>
          <p:cNvSpPr/>
          <p:nvPr/>
        </p:nvSpPr>
        <p:spPr>
          <a:xfrm>
            <a:off x="549117" y="2446944"/>
            <a:ext cx="276542" cy="276542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ko-KR" b="1" dirty="0">
                <a:gradFill>
                  <a:gsLst>
                    <a:gs pos="100000">
                      <a:schemeClr val="bg1"/>
                    </a:gs>
                    <a:gs pos="89000">
                      <a:schemeClr val="bg1"/>
                    </a:gs>
                  </a:gsLst>
                  <a:lin ang="13500000" scaled="1"/>
                </a:gradFill>
                <a:latin typeface="Century Gothic" panose="020B0502020202020204" pitchFamily="34" charset="0"/>
              </a:rPr>
              <a:t>1</a:t>
            </a:r>
            <a:endParaRPr lang="ko-KR" altLang="en-US" b="1" dirty="0">
              <a:gradFill>
                <a:gsLst>
                  <a:gs pos="100000">
                    <a:schemeClr val="bg1"/>
                  </a:gs>
                  <a:gs pos="89000">
                    <a:schemeClr val="bg1"/>
                  </a:gs>
                </a:gsLst>
                <a:lin ang="13500000" scaled="1"/>
              </a:gradFill>
              <a:latin typeface="Century Gothic" panose="020B0502020202020204" pitchFamily="34" charset="0"/>
            </a:endParaRPr>
          </a:p>
        </p:txBody>
      </p:sp>
      <p:sp>
        <p:nvSpPr>
          <p:cNvPr id="97" name="사각형: 둥근 위쪽 모서리 96">
            <a:extLst>
              <a:ext uri="{FF2B5EF4-FFF2-40B4-BE49-F238E27FC236}">
                <a16:creationId xmlns:a16="http://schemas.microsoft.com/office/drawing/2014/main" id="{A39E9308-2032-4619-ACB3-F89F4D3F96A0}"/>
              </a:ext>
            </a:extLst>
          </p:cNvPr>
          <p:cNvSpPr/>
          <p:nvPr/>
        </p:nvSpPr>
        <p:spPr>
          <a:xfrm rot="5400000">
            <a:off x="2514663" y="869587"/>
            <a:ext cx="345848" cy="472606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D82D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latinLnBrk="1"/>
            <a:endParaRPr lang="ko-KR" altLang="en-US" sz="1600">
              <a:latin typeface="+mn-ea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135BF092-39E9-4AB1-80C5-F7971CC1FA43}"/>
              </a:ext>
            </a:extLst>
          </p:cNvPr>
          <p:cNvSpPr txBox="1"/>
          <p:nvPr/>
        </p:nvSpPr>
        <p:spPr>
          <a:xfrm>
            <a:off x="860672" y="3094118"/>
            <a:ext cx="3359894" cy="276999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spc="-100" dirty="0"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latin typeface="Century Gothic" panose="020B0502020202020204" pitchFamily="34" charset="0"/>
                <a:ea typeface="맑은 고딕" panose="020B0503020000020004" pitchFamily="50" charset="-127"/>
              </a:rPr>
              <a:t>직장 내 성희롱 직장 내 해결의 목적</a:t>
            </a:r>
          </a:p>
        </p:txBody>
      </p:sp>
      <p:sp>
        <p:nvSpPr>
          <p:cNvPr id="100" name="타원 99">
            <a:extLst>
              <a:ext uri="{FF2B5EF4-FFF2-40B4-BE49-F238E27FC236}">
                <a16:creationId xmlns:a16="http://schemas.microsoft.com/office/drawing/2014/main" id="{E796AE93-7153-45F9-B3D4-D8A47E76A70E}"/>
              </a:ext>
            </a:extLst>
          </p:cNvPr>
          <p:cNvSpPr/>
          <p:nvPr/>
        </p:nvSpPr>
        <p:spPr>
          <a:xfrm>
            <a:off x="571251" y="3114563"/>
            <a:ext cx="212974" cy="212974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/>
            </a:solidFill>
          </a:ln>
          <a:effectLst>
            <a:outerShdw blurRad="25400" dist="38100" dir="8100000" algn="t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ko-KR" sz="1400" b="1" dirty="0">
                <a:gradFill>
                  <a:gsLst>
                    <a:gs pos="54000">
                      <a:srgbClr val="FFE9A3"/>
                    </a:gs>
                    <a:gs pos="50000">
                      <a:prstClr val="white"/>
                    </a:gs>
                  </a:gsLst>
                  <a:lin ang="5400000" scaled="1"/>
                </a:gradFill>
                <a:latin typeface="Century Gothic" panose="020B0502020202020204" pitchFamily="34" charset="0"/>
                <a:ea typeface="나눔스퀘어 ExtraBold" panose="020B0600000101010101" pitchFamily="50" charset="-127"/>
              </a:rPr>
              <a:t>1</a:t>
            </a:r>
            <a:endParaRPr lang="ko-KR" altLang="en-US" sz="1400" b="1" dirty="0">
              <a:gradFill>
                <a:gsLst>
                  <a:gs pos="54000">
                    <a:srgbClr val="FFE9A3"/>
                  </a:gs>
                  <a:gs pos="50000">
                    <a:prstClr val="white"/>
                  </a:gs>
                </a:gsLst>
                <a:lin ang="5400000" scaled="1"/>
              </a:gradFill>
              <a:latin typeface="Century Gothic" panose="020B0502020202020204" pitchFamily="34" charset="0"/>
              <a:ea typeface="나눔스퀘어 ExtraBold" panose="020B0600000101010101" pitchFamily="50" charset="-127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C2CED6A-F38D-411A-96F1-66B9516497D9}"/>
              </a:ext>
            </a:extLst>
          </p:cNvPr>
          <p:cNvSpPr txBox="1"/>
          <p:nvPr/>
        </p:nvSpPr>
        <p:spPr>
          <a:xfrm>
            <a:off x="602113" y="5041549"/>
            <a:ext cx="8601073" cy="88485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0" cap="none" spc="-15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2.</a:t>
            </a:r>
            <a:r>
              <a:rPr kumimoji="0" lang="ko-KR" altLang="en-US" sz="1800" b="1" i="0" u="none" strike="noStrike" kern="0" cap="none" spc="-15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 직장 내 적절한 해결의 목적 및 중요성</a:t>
            </a:r>
          </a:p>
          <a:p>
            <a:pPr marL="180000"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600" i="0" u="none" strike="noStrike" kern="0" cap="none" spc="-15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 </a:t>
            </a:r>
            <a:r>
              <a:rPr kumimoji="0" lang="ko-KR" altLang="en-US" sz="1600" b="1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직장 내 해결의 목적은 피해자의 권리 회복</a:t>
            </a:r>
            <a:r>
              <a:rPr kumimoji="0" lang="en-US" altLang="ko-KR" sz="1600" b="1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, </a:t>
            </a:r>
            <a:r>
              <a:rPr kumimoji="0" lang="ko-KR" altLang="en-US" sz="1600" b="1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안전하고 평등한 근로환경과 조직문화 확립</a:t>
            </a:r>
            <a:r>
              <a:rPr kumimoji="0" lang="ko-KR" altLang="en-US" sz="1600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임</a:t>
            </a:r>
            <a:r>
              <a:rPr kumimoji="0" lang="en-US" altLang="ko-KR" sz="1600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. </a:t>
            </a:r>
            <a:r>
              <a:rPr kumimoji="0" lang="ko-KR" altLang="en-US" sz="1600" b="1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srgbClr val="FF0000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피해자의 권리</a:t>
            </a:r>
            <a:endParaRPr kumimoji="0" lang="en-US" altLang="ko-KR" sz="1600" b="1" i="0" u="none" strike="noStrike" kern="0" cap="none" spc="-160" normalizeH="0" noProof="0" dirty="0">
              <a:ln>
                <a:noFill/>
              </a:ln>
              <a:gradFill>
                <a:gsLst>
                  <a:gs pos="100000">
                    <a:srgbClr val="FF0000"/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16200000" scaled="1"/>
              </a:gradFill>
              <a:effectLst>
                <a:outerShdw blurRad="50800" dist="38100" dir="2700000" algn="tl" rotWithShape="0">
                  <a:prstClr val="white">
                    <a:alpha val="73000"/>
                  </a:prstClr>
                </a:outerShdw>
              </a:effectLst>
              <a:uLnTx/>
              <a:uFillTx/>
              <a:latin typeface="Century Gothic" panose="020B0502020202020204" pitchFamily="34" charset="0"/>
              <a:ea typeface="맑은 고딕"/>
              <a:cs typeface="+mn-cs"/>
            </a:endParaRPr>
          </a:p>
          <a:p>
            <a:pPr marR="0" lvl="0" indent="288925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-150" normalizeH="0" baseline="0" noProof="0" dirty="0">
                <a:ln>
                  <a:noFill/>
                </a:ln>
                <a:gradFill>
                  <a:gsLst>
                    <a:gs pos="100000">
                      <a:srgbClr val="FF0000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회복은 직장 내에서 적절히 해결</a:t>
            </a:r>
            <a:r>
              <a:rPr kumimoji="0" lang="ko-KR" altLang="en-US" sz="1600" i="0" u="none" strike="noStrike" kern="0" cap="none" spc="-15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되는 것이 바람직함</a:t>
            </a:r>
            <a:r>
              <a:rPr kumimoji="0" lang="en-US" altLang="ko-KR" sz="1600" i="0" u="none" strike="noStrike" kern="0" cap="none" spc="-15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2791041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>
            <a:extLst>
              <a:ext uri="{FF2B5EF4-FFF2-40B4-BE49-F238E27FC236}">
                <a16:creationId xmlns:a16="http://schemas.microsoft.com/office/drawing/2014/main" id="{31E1EDEC-F539-4A8D-BF4A-F5A3DBC10BF4}"/>
              </a:ext>
            </a:extLst>
          </p:cNvPr>
          <p:cNvSpPr/>
          <p:nvPr/>
        </p:nvSpPr>
        <p:spPr>
          <a:xfrm>
            <a:off x="324556" y="2200015"/>
            <a:ext cx="9256889" cy="4336252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89000">
                <a:schemeClr val="bg1"/>
              </a:gs>
            </a:gsLst>
            <a:lin ang="135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effectLst>
            <a:outerShdw blurRad="139700" dist="1016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17A52913-9735-4E61-9E55-869261ADC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19" b="66300"/>
          <a:stretch/>
        </p:blipFill>
        <p:spPr>
          <a:xfrm>
            <a:off x="0" y="1475738"/>
            <a:ext cx="9906000" cy="8353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EC7CA39-0158-4DA1-9D68-DAC2B539B89F}"/>
              </a:ext>
            </a:extLst>
          </p:cNvPr>
          <p:cNvSpPr txBox="1"/>
          <p:nvPr/>
        </p:nvSpPr>
        <p:spPr>
          <a:xfrm>
            <a:off x="1908098" y="1858703"/>
            <a:ext cx="6089809" cy="3077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고용노동부</a:t>
            </a:r>
            <a:r>
              <a:rPr kumimoji="0" lang="en-US" altLang="ko-KR" sz="20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, “</a:t>
            </a:r>
            <a:r>
              <a:rPr kumimoji="0" lang="ko-KR" altLang="en-US" sz="20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직장 내 성희롱 </a:t>
            </a:r>
            <a:r>
              <a:rPr kumimoji="0" lang="ko-KR" altLang="en-US" sz="2000" b="1" i="0" u="none" strike="noStrike" kern="1200" cap="none" spc="-100" normalizeH="0" baseline="0" noProof="0" dirty="0" err="1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예방ㆍ대응</a:t>
            </a:r>
            <a:r>
              <a:rPr kumimoji="0" lang="ko-KR" altLang="en-US" sz="20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매뉴얼</a:t>
            </a:r>
            <a:r>
              <a:rPr kumimoji="0" lang="en-US" altLang="ko-KR" sz="2000" i="0" u="none" strike="noStrike" kern="1200" cap="none" normalizeH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(2020. 7)</a:t>
            </a:r>
            <a:r>
              <a:rPr kumimoji="0" lang="en-US" altLang="ko-KR" sz="20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”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181CAAF-25EE-4C00-AAA0-2EE906C236CB}"/>
              </a:ext>
            </a:extLst>
          </p:cNvPr>
          <p:cNvSpPr txBox="1"/>
          <p:nvPr/>
        </p:nvSpPr>
        <p:spPr>
          <a:xfrm>
            <a:off x="602113" y="3618585"/>
            <a:ext cx="1771319" cy="2769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0" cap="none" spc="-15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1.</a:t>
            </a:r>
            <a:r>
              <a:rPr kumimoji="0" lang="ko-KR" altLang="en-US" sz="1800" b="1" i="0" u="none" strike="noStrike" kern="0" cap="none" spc="-15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 피해자 중심 원칙</a:t>
            </a:r>
          </a:p>
        </p:txBody>
      </p:sp>
      <p:sp>
        <p:nvSpPr>
          <p:cNvPr id="15" name="텍스트 개체 틀 14">
            <a:extLst>
              <a:ext uri="{FF2B5EF4-FFF2-40B4-BE49-F238E27FC236}">
                <a16:creationId xmlns:a16="http://schemas.microsoft.com/office/drawing/2014/main" id="{06D59D9F-1795-4292-8091-A36861455D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278" y="607258"/>
            <a:ext cx="7116372" cy="332399"/>
          </a:xfrm>
        </p:spPr>
        <p:txBody>
          <a:bodyPr/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Ⅳ.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직장 내 성희롱의 구제</a:t>
            </a:r>
            <a:r>
              <a:rPr lang="en-US" altLang="ko-KR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,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대응 및 후속조치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1ECB6B0-2C53-486F-8FBE-6CA1926774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78" y="380897"/>
            <a:ext cx="7116372" cy="138499"/>
          </a:xfrm>
        </p:spPr>
        <p:txBody>
          <a:bodyPr/>
          <a:lstStyle/>
          <a:p>
            <a:r>
              <a:rPr lang="ko-KR" altLang="en-US" dirty="0"/>
              <a:t>직장 내 성희롱 예방교육</a:t>
            </a:r>
            <a:endParaRPr lang="en-US" altLang="ko-KR" dirty="0"/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C8445E57-4C6D-4939-8A7C-6FCC8BBA0906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F21510E9-0024-4CD7-A5D1-B5EA75F7DC73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6" name="그래픽 5">
              <a:extLst>
                <a:ext uri="{FF2B5EF4-FFF2-40B4-BE49-F238E27FC236}">
                  <a16:creationId xmlns:a16="http://schemas.microsoft.com/office/drawing/2014/main" id="{70EB4FD7-D645-42D9-9280-662E89B51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DB453C-02C6-4CC7-B1D1-1B8073A45A36}"/>
                </a:ext>
              </a:extLst>
            </p:cNvPr>
            <p:cNvSpPr txBox="1"/>
            <p:nvPr/>
          </p:nvSpPr>
          <p:spPr>
            <a:xfrm>
              <a:off x="1218333" y="1321064"/>
              <a:ext cx="2237792" cy="30777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lvl="0">
                <a:defRPr/>
              </a:pPr>
              <a:r>
                <a: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후속조치시 고려사항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B50196D-6326-4467-8192-AD02AC69F90A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3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sp>
        <p:nvSpPr>
          <p:cNvPr id="85" name="직사각형 84">
            <a:extLst>
              <a:ext uri="{FF2B5EF4-FFF2-40B4-BE49-F238E27FC236}">
                <a16:creationId xmlns:a16="http://schemas.microsoft.com/office/drawing/2014/main" id="{2F42900B-9B2E-4A72-9D44-5C727060426C}"/>
              </a:ext>
            </a:extLst>
          </p:cNvPr>
          <p:cNvSpPr/>
          <p:nvPr/>
        </p:nvSpPr>
        <p:spPr>
          <a:xfrm>
            <a:off x="333375" y="2311116"/>
            <a:ext cx="9248069" cy="548198"/>
          </a:xfrm>
          <a:prstGeom prst="rect">
            <a:avLst/>
          </a:prstGeom>
          <a:solidFill>
            <a:srgbClr val="E5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18F61CC-300D-401D-99D2-9E09FC94575A}"/>
              </a:ext>
            </a:extLst>
          </p:cNvPr>
          <p:cNvSpPr txBox="1"/>
          <p:nvPr/>
        </p:nvSpPr>
        <p:spPr>
          <a:xfrm>
            <a:off x="940064" y="2446716"/>
            <a:ext cx="4065215" cy="2769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>
              <a:defRPr sz="2000" b="1" kern="0" spc="-10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schemeClr val="bg1">
                      <a:alpha val="73000"/>
                    </a:schemeClr>
                  </a:outerShdw>
                </a:effectLst>
                <a:latin typeface="Century Gothic" panose="020B0502020202020204" pitchFamily="34" charset="0"/>
                <a:ea typeface="+mj-ea"/>
              </a:defRPr>
            </a:lvl1pPr>
          </a:lstStyle>
          <a:p>
            <a:pPr>
              <a:spcBef>
                <a:spcPts val="300"/>
              </a:spcBef>
            </a:pPr>
            <a:r>
              <a:rPr lang="ko-KR" altLang="en-US" sz="1800" dirty="0">
                <a:effectLst/>
              </a:rPr>
              <a:t>직장 내 성희롱 직장 내 해결의 목적과 원칙</a:t>
            </a:r>
            <a:endParaRPr lang="en-US" altLang="ko-KR" sz="1800" dirty="0">
              <a:effectLst/>
            </a:endParaRPr>
          </a:p>
        </p:txBody>
      </p:sp>
      <p:sp>
        <p:nvSpPr>
          <p:cNvPr id="88" name="타원 87">
            <a:extLst>
              <a:ext uri="{FF2B5EF4-FFF2-40B4-BE49-F238E27FC236}">
                <a16:creationId xmlns:a16="http://schemas.microsoft.com/office/drawing/2014/main" id="{5A410C71-5728-435A-8A9B-53C508581C57}"/>
              </a:ext>
            </a:extLst>
          </p:cNvPr>
          <p:cNvSpPr/>
          <p:nvPr/>
        </p:nvSpPr>
        <p:spPr>
          <a:xfrm>
            <a:off x="549117" y="2446944"/>
            <a:ext cx="276542" cy="276542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ko-KR" b="1" dirty="0">
                <a:gradFill>
                  <a:gsLst>
                    <a:gs pos="100000">
                      <a:schemeClr val="bg1"/>
                    </a:gs>
                    <a:gs pos="89000">
                      <a:schemeClr val="bg1"/>
                    </a:gs>
                  </a:gsLst>
                  <a:lin ang="13500000" scaled="1"/>
                </a:gradFill>
                <a:latin typeface="Century Gothic" panose="020B0502020202020204" pitchFamily="34" charset="0"/>
              </a:rPr>
              <a:t>1</a:t>
            </a:r>
            <a:endParaRPr lang="ko-KR" altLang="en-US" b="1" dirty="0">
              <a:gradFill>
                <a:gsLst>
                  <a:gs pos="100000">
                    <a:schemeClr val="bg1"/>
                  </a:gs>
                  <a:gs pos="89000">
                    <a:schemeClr val="bg1"/>
                  </a:gs>
                </a:gsLst>
                <a:lin ang="13500000" scaled="1"/>
              </a:gradFill>
              <a:latin typeface="Century Gothic" panose="020B0502020202020204" pitchFamily="34" charset="0"/>
            </a:endParaRPr>
          </a:p>
        </p:txBody>
      </p:sp>
      <p:sp>
        <p:nvSpPr>
          <p:cNvPr id="97" name="사각형: 둥근 위쪽 모서리 96">
            <a:extLst>
              <a:ext uri="{FF2B5EF4-FFF2-40B4-BE49-F238E27FC236}">
                <a16:creationId xmlns:a16="http://schemas.microsoft.com/office/drawing/2014/main" id="{A39E9308-2032-4619-ACB3-F89F4D3F96A0}"/>
              </a:ext>
            </a:extLst>
          </p:cNvPr>
          <p:cNvSpPr/>
          <p:nvPr/>
        </p:nvSpPr>
        <p:spPr>
          <a:xfrm rot="5400000">
            <a:off x="2514663" y="869587"/>
            <a:ext cx="345848" cy="472606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D82D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latinLnBrk="1"/>
            <a:endParaRPr lang="ko-KR" altLang="en-US" sz="1600">
              <a:latin typeface="+mn-ea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135BF092-39E9-4AB1-80C5-F7971CC1FA43}"/>
              </a:ext>
            </a:extLst>
          </p:cNvPr>
          <p:cNvSpPr txBox="1"/>
          <p:nvPr/>
        </p:nvSpPr>
        <p:spPr>
          <a:xfrm>
            <a:off x="860672" y="3094118"/>
            <a:ext cx="3359894" cy="276999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spc="-100" dirty="0"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latin typeface="Century Gothic" panose="020B0502020202020204" pitchFamily="34" charset="0"/>
                <a:ea typeface="맑은 고딕" panose="020B0503020000020004" pitchFamily="50" charset="-127"/>
              </a:rPr>
              <a:t>직장 내 성희롱 직장 내 해결의 원칙</a:t>
            </a:r>
          </a:p>
        </p:txBody>
      </p:sp>
      <p:sp>
        <p:nvSpPr>
          <p:cNvPr id="100" name="타원 99">
            <a:extLst>
              <a:ext uri="{FF2B5EF4-FFF2-40B4-BE49-F238E27FC236}">
                <a16:creationId xmlns:a16="http://schemas.microsoft.com/office/drawing/2014/main" id="{E796AE93-7153-45F9-B3D4-D8A47E76A70E}"/>
              </a:ext>
            </a:extLst>
          </p:cNvPr>
          <p:cNvSpPr/>
          <p:nvPr/>
        </p:nvSpPr>
        <p:spPr>
          <a:xfrm>
            <a:off x="571251" y="3114563"/>
            <a:ext cx="212974" cy="212974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/>
            </a:solidFill>
          </a:ln>
          <a:effectLst>
            <a:outerShdw blurRad="25400" dist="38100" dir="8100000" algn="t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ko-KR" sz="1400" b="1" dirty="0">
                <a:gradFill>
                  <a:gsLst>
                    <a:gs pos="54000">
                      <a:srgbClr val="FFE9A3"/>
                    </a:gs>
                    <a:gs pos="50000">
                      <a:prstClr val="white"/>
                    </a:gs>
                  </a:gsLst>
                  <a:lin ang="5400000" scaled="1"/>
                </a:gradFill>
                <a:latin typeface="Century Gothic" panose="020B0502020202020204" pitchFamily="34" charset="0"/>
                <a:ea typeface="나눔스퀘어 ExtraBold" panose="020B0600000101010101" pitchFamily="50" charset="-127"/>
              </a:rPr>
              <a:t>2</a:t>
            </a:r>
            <a:endParaRPr lang="ko-KR" altLang="en-US" sz="1400" b="1" dirty="0">
              <a:gradFill>
                <a:gsLst>
                  <a:gs pos="54000">
                    <a:srgbClr val="FFE9A3"/>
                  </a:gs>
                  <a:gs pos="50000">
                    <a:prstClr val="white"/>
                  </a:gs>
                </a:gsLst>
                <a:lin ang="5400000" scaled="1"/>
              </a:gradFill>
              <a:latin typeface="Century Gothic" panose="020B0502020202020204" pitchFamily="34" charset="0"/>
              <a:ea typeface="나눔스퀘어 ExtraBold" panose="020B0600000101010101" pitchFamily="50" charset="-127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C2CED6A-F38D-411A-96F1-66B9516497D9}"/>
              </a:ext>
            </a:extLst>
          </p:cNvPr>
          <p:cNvSpPr txBox="1"/>
          <p:nvPr/>
        </p:nvSpPr>
        <p:spPr>
          <a:xfrm>
            <a:off x="602113" y="4067191"/>
            <a:ext cx="8692123" cy="224163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0" cap="none" spc="-15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2.</a:t>
            </a:r>
            <a:r>
              <a:rPr kumimoji="0" lang="ko-KR" altLang="en-US" sz="1800" b="1" i="0" u="none" strike="noStrike" kern="0" cap="none" spc="-15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 직장 내 성희롱 예방을 위한 조직규범의 확립과 원칙적 해결</a:t>
            </a:r>
          </a:p>
          <a:p>
            <a:pPr marL="180000" marR="0" lvl="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1600" kern="0" spc="-15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latin typeface="Century Gothic" panose="020B0502020202020204" pitchFamily="34" charset="0"/>
                <a:ea typeface="맑은 고딕"/>
              </a:rPr>
              <a:t> </a:t>
            </a:r>
            <a:r>
              <a:rPr kumimoji="0" lang="ko-KR" altLang="en-US" sz="1600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규율의 목적은 피해자 개인의 권리회복과 함께 </a:t>
            </a:r>
            <a:r>
              <a:rPr kumimoji="0" lang="ko-KR" altLang="en-US" sz="1600" b="1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직장 내 성희롱이 발생하지 않는 조직규범과 문화의 확립</a:t>
            </a:r>
            <a:endParaRPr kumimoji="0" lang="en-US" altLang="ko-KR" sz="1600" b="1" i="0" u="none" strike="noStrike" kern="0" cap="none" spc="-160" normalizeH="0" noProof="0" dirty="0">
              <a:ln>
                <a:noFill/>
              </a:ln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16200000" scaled="1"/>
              </a:gradFill>
              <a:effectLst>
                <a:outerShdw blurRad="50800" dist="38100" dir="2700000" algn="tl" rotWithShape="0">
                  <a:prstClr val="white">
                    <a:alpha val="73000"/>
                  </a:prstClr>
                </a:outerShdw>
              </a:effectLst>
              <a:uLnTx/>
              <a:uFillTx/>
              <a:latin typeface="Century Gothic" panose="020B0502020202020204" pitchFamily="34" charset="0"/>
              <a:ea typeface="맑은 고딕"/>
              <a:cs typeface="+mn-cs"/>
            </a:endParaRPr>
          </a:p>
          <a:p>
            <a:pPr marR="0" lvl="0" indent="2880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1600" b="1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및 예방</a:t>
            </a:r>
            <a:r>
              <a:rPr kumimoji="0" lang="ko-KR" altLang="en-US" sz="1600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임</a:t>
            </a:r>
            <a:r>
              <a:rPr kumimoji="0" lang="en-US" altLang="ko-KR" sz="1600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. </a:t>
            </a:r>
          </a:p>
          <a:p>
            <a:pPr marL="180000" marR="0" lvl="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600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 </a:t>
            </a:r>
            <a:r>
              <a:rPr kumimoji="0" lang="ko-KR" altLang="en-US" sz="1600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첫째</a:t>
            </a:r>
            <a:r>
              <a:rPr kumimoji="0" lang="en-US" altLang="ko-KR" sz="1600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, </a:t>
            </a:r>
            <a:r>
              <a:rPr kumimoji="0" lang="ko-KR" altLang="en-US" sz="1600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직장 내 성희롱 문제는 </a:t>
            </a:r>
            <a:r>
              <a:rPr kumimoji="0" lang="ko-KR" altLang="en-US" sz="1600" b="1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원칙적</a:t>
            </a:r>
            <a:r>
              <a:rPr kumimoji="0" lang="en-US" altLang="ko-KR" sz="1600" b="1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, </a:t>
            </a:r>
            <a:r>
              <a:rPr kumimoji="0" lang="ko-KR" altLang="en-US" sz="1600" b="1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공식적으로 해결</a:t>
            </a:r>
            <a:r>
              <a:rPr kumimoji="0" lang="ko-KR" altLang="en-US" sz="1600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하는 것이 바람직함</a:t>
            </a:r>
            <a:r>
              <a:rPr kumimoji="0" lang="en-US" altLang="ko-KR" sz="1600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. </a:t>
            </a:r>
          </a:p>
          <a:p>
            <a:pPr marL="180000" marR="0" lvl="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600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 </a:t>
            </a:r>
            <a:r>
              <a:rPr kumimoji="0" lang="ko-KR" altLang="en-US" sz="1600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둘째</a:t>
            </a:r>
            <a:r>
              <a:rPr kumimoji="0" lang="en-US" altLang="ko-KR" sz="1600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, </a:t>
            </a:r>
            <a:r>
              <a:rPr kumimoji="0" lang="ko-KR" altLang="en-US" sz="1600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직장 내 성희롱은 행위자</a:t>
            </a:r>
            <a:r>
              <a:rPr kumimoji="0" lang="en-US" altLang="ko-KR" sz="1600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-</a:t>
            </a:r>
            <a:r>
              <a:rPr kumimoji="0" lang="ko-KR" altLang="en-US" sz="1600" i="0" u="none" strike="noStrike" kern="0" cap="none" spc="-160" normalizeH="0" noProof="0" dirty="0" err="1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피해자간의</a:t>
            </a:r>
            <a:r>
              <a:rPr kumimoji="0" lang="ko-KR" altLang="en-US" sz="1600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 </a:t>
            </a:r>
            <a:r>
              <a:rPr kumimoji="0" lang="ko-KR" altLang="en-US" sz="1600" b="1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개인적인 문제가 아니라</a:t>
            </a:r>
            <a:r>
              <a:rPr kumimoji="0" lang="en-US" altLang="ko-KR" sz="1600" b="1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, </a:t>
            </a:r>
            <a:r>
              <a:rPr kumimoji="0" lang="ko-KR" altLang="en-US" sz="1600" b="1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조직규범과 문화의 문제</a:t>
            </a:r>
            <a:r>
              <a:rPr kumimoji="0" lang="ko-KR" altLang="en-US" sz="1600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임</a:t>
            </a:r>
            <a:r>
              <a:rPr kumimoji="0" lang="en-US" altLang="ko-KR" sz="1600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. </a:t>
            </a:r>
          </a:p>
          <a:p>
            <a:pPr marL="180000" marR="0" lvl="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600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 </a:t>
            </a:r>
            <a:r>
              <a:rPr kumimoji="0" lang="ko-KR" altLang="en-US" sz="1600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셋째</a:t>
            </a:r>
            <a:r>
              <a:rPr kumimoji="0" lang="en-US" altLang="ko-KR" sz="1600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, </a:t>
            </a:r>
            <a:r>
              <a:rPr kumimoji="0" lang="ko-KR" altLang="en-US" sz="1600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직장 내 성희롱 문제 해결은 양 당사자 간의 </a:t>
            </a:r>
            <a:r>
              <a:rPr kumimoji="0" lang="en-US" altLang="ko-KR" sz="1600" b="1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1</a:t>
            </a:r>
            <a:r>
              <a:rPr kumimoji="0" lang="ko-KR" altLang="en-US" sz="1600" b="1" i="0" u="none" strike="noStrike" kern="0" cap="none" spc="-160" normalizeH="0" noProof="0" dirty="0" err="1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회적</a:t>
            </a:r>
            <a:r>
              <a:rPr kumimoji="0" lang="ko-KR" altLang="en-US" sz="1600" b="1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 ‘사건의 </a:t>
            </a:r>
            <a:r>
              <a:rPr kumimoji="0" lang="ko-KR" altLang="en-US" sz="1600" b="1" i="0" u="none" strike="noStrike" kern="0" cap="none" spc="-160" normalizeH="0" noProof="0" dirty="0" err="1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처리’가</a:t>
            </a:r>
            <a:r>
              <a:rPr kumimoji="0" lang="ko-KR" altLang="en-US" sz="1600" b="1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 아니라 조직규범과 문화를 확립해</a:t>
            </a:r>
            <a:endParaRPr kumimoji="0" lang="en-US" altLang="ko-KR" sz="1600" b="1" i="0" u="none" strike="noStrike" kern="0" cap="none" spc="-160" normalizeH="0" noProof="0" dirty="0">
              <a:ln>
                <a:noFill/>
              </a:ln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16200000" scaled="1"/>
              </a:gradFill>
              <a:effectLst>
                <a:outerShdw blurRad="50800" dist="38100" dir="2700000" algn="tl" rotWithShape="0">
                  <a:prstClr val="white">
                    <a:alpha val="73000"/>
                  </a:prstClr>
                </a:outerShdw>
              </a:effectLst>
              <a:uLnTx/>
              <a:uFillTx/>
              <a:latin typeface="Century Gothic" panose="020B0502020202020204" pitchFamily="34" charset="0"/>
              <a:ea typeface="맑은 고딕"/>
              <a:cs typeface="+mn-cs"/>
            </a:endParaRPr>
          </a:p>
          <a:p>
            <a:pPr marR="0" lvl="0" indent="2880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1600" b="1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가는 ‘</a:t>
            </a:r>
            <a:r>
              <a:rPr kumimoji="0" lang="ko-KR" altLang="en-US" sz="1600" b="1" i="0" u="none" strike="noStrike" kern="0" cap="none" spc="-160" normalizeH="0" noProof="0" dirty="0" err="1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과정’</a:t>
            </a:r>
            <a:r>
              <a:rPr kumimoji="0" lang="ko-KR" altLang="en-US" sz="1600" i="0" u="none" strike="noStrike" kern="0" cap="none" spc="-160" normalizeH="0" noProof="0" dirty="0" err="1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임</a:t>
            </a:r>
            <a:r>
              <a:rPr kumimoji="0" lang="en-US" altLang="ko-KR" sz="1600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73620100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>
            <a:extLst>
              <a:ext uri="{FF2B5EF4-FFF2-40B4-BE49-F238E27FC236}">
                <a16:creationId xmlns:a16="http://schemas.microsoft.com/office/drawing/2014/main" id="{31E1EDEC-F539-4A8D-BF4A-F5A3DBC10BF4}"/>
              </a:ext>
            </a:extLst>
          </p:cNvPr>
          <p:cNvSpPr/>
          <p:nvPr/>
        </p:nvSpPr>
        <p:spPr>
          <a:xfrm>
            <a:off x="324556" y="2200015"/>
            <a:ext cx="9256889" cy="4336252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89000">
                <a:schemeClr val="bg1"/>
              </a:gs>
            </a:gsLst>
            <a:lin ang="135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effectLst>
            <a:outerShdw blurRad="139700" dist="1016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17A52913-9735-4E61-9E55-869261ADC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19" b="66300"/>
          <a:stretch/>
        </p:blipFill>
        <p:spPr>
          <a:xfrm>
            <a:off x="0" y="1475738"/>
            <a:ext cx="9906000" cy="8353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EC7CA39-0158-4DA1-9D68-DAC2B539B89F}"/>
              </a:ext>
            </a:extLst>
          </p:cNvPr>
          <p:cNvSpPr txBox="1"/>
          <p:nvPr/>
        </p:nvSpPr>
        <p:spPr>
          <a:xfrm>
            <a:off x="1908098" y="1858703"/>
            <a:ext cx="6089809" cy="3077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고용노동부</a:t>
            </a:r>
            <a:r>
              <a:rPr kumimoji="0" lang="en-US" altLang="ko-KR" sz="20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, “</a:t>
            </a:r>
            <a:r>
              <a:rPr kumimoji="0" lang="ko-KR" altLang="en-US" sz="20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직장 내 성희롱 </a:t>
            </a:r>
            <a:r>
              <a:rPr kumimoji="0" lang="ko-KR" altLang="en-US" sz="2000" b="1" i="0" u="none" strike="noStrike" kern="1200" cap="none" spc="-100" normalizeH="0" baseline="0" noProof="0" dirty="0" err="1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예방ㆍ대응</a:t>
            </a:r>
            <a:r>
              <a:rPr kumimoji="0" lang="ko-KR" altLang="en-US" sz="20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매뉴얼</a:t>
            </a:r>
            <a:r>
              <a:rPr kumimoji="0" lang="en-US" altLang="ko-KR" sz="2000" i="0" u="none" strike="noStrike" kern="1200" cap="none" normalizeH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(2020. 7)</a:t>
            </a:r>
            <a:r>
              <a:rPr kumimoji="0" lang="en-US" altLang="ko-KR" sz="20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”</a:t>
            </a:r>
          </a:p>
        </p:txBody>
      </p:sp>
      <p:sp>
        <p:nvSpPr>
          <p:cNvPr id="15" name="텍스트 개체 틀 14">
            <a:extLst>
              <a:ext uri="{FF2B5EF4-FFF2-40B4-BE49-F238E27FC236}">
                <a16:creationId xmlns:a16="http://schemas.microsoft.com/office/drawing/2014/main" id="{06D59D9F-1795-4292-8091-A36861455D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278" y="607258"/>
            <a:ext cx="7116372" cy="332399"/>
          </a:xfrm>
        </p:spPr>
        <p:txBody>
          <a:bodyPr/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Ⅳ.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직장 내 성희롱의 구제</a:t>
            </a:r>
            <a:r>
              <a:rPr lang="en-US" altLang="ko-KR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,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대응 및 후속조치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1ECB6B0-2C53-486F-8FBE-6CA1926774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78" y="380897"/>
            <a:ext cx="7116372" cy="138499"/>
          </a:xfrm>
        </p:spPr>
        <p:txBody>
          <a:bodyPr/>
          <a:lstStyle/>
          <a:p>
            <a:r>
              <a:rPr lang="ko-KR" altLang="en-US" dirty="0"/>
              <a:t>직장 내 성희롱 예방교육</a:t>
            </a:r>
            <a:endParaRPr lang="en-US" altLang="ko-KR" dirty="0"/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C8445E57-4C6D-4939-8A7C-6FCC8BBA0906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F21510E9-0024-4CD7-A5D1-B5EA75F7DC73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6" name="그래픽 5">
              <a:extLst>
                <a:ext uri="{FF2B5EF4-FFF2-40B4-BE49-F238E27FC236}">
                  <a16:creationId xmlns:a16="http://schemas.microsoft.com/office/drawing/2014/main" id="{70EB4FD7-D645-42D9-9280-662E89B51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DB453C-02C6-4CC7-B1D1-1B8073A45A36}"/>
                </a:ext>
              </a:extLst>
            </p:cNvPr>
            <p:cNvSpPr txBox="1"/>
            <p:nvPr/>
          </p:nvSpPr>
          <p:spPr>
            <a:xfrm>
              <a:off x="1218333" y="1321064"/>
              <a:ext cx="2237792" cy="30777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lvl="0">
                <a:defRPr/>
              </a:pPr>
              <a:r>
                <a: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후속조치시 고려사항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B50196D-6326-4467-8192-AD02AC69F90A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3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sp>
        <p:nvSpPr>
          <p:cNvPr id="85" name="직사각형 84">
            <a:extLst>
              <a:ext uri="{FF2B5EF4-FFF2-40B4-BE49-F238E27FC236}">
                <a16:creationId xmlns:a16="http://schemas.microsoft.com/office/drawing/2014/main" id="{2F42900B-9B2E-4A72-9D44-5C727060426C}"/>
              </a:ext>
            </a:extLst>
          </p:cNvPr>
          <p:cNvSpPr/>
          <p:nvPr/>
        </p:nvSpPr>
        <p:spPr>
          <a:xfrm>
            <a:off x="333375" y="2311116"/>
            <a:ext cx="9248069" cy="548198"/>
          </a:xfrm>
          <a:prstGeom prst="rect">
            <a:avLst/>
          </a:prstGeom>
          <a:solidFill>
            <a:srgbClr val="E5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18F61CC-300D-401D-99D2-9E09FC94575A}"/>
              </a:ext>
            </a:extLst>
          </p:cNvPr>
          <p:cNvSpPr txBox="1"/>
          <p:nvPr/>
        </p:nvSpPr>
        <p:spPr>
          <a:xfrm>
            <a:off x="940064" y="2446716"/>
            <a:ext cx="4065215" cy="2769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>
              <a:defRPr sz="2000" b="1" kern="0" spc="-10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schemeClr val="bg1">
                      <a:alpha val="73000"/>
                    </a:schemeClr>
                  </a:outerShdw>
                </a:effectLst>
                <a:latin typeface="Century Gothic" panose="020B0502020202020204" pitchFamily="34" charset="0"/>
                <a:ea typeface="+mj-ea"/>
              </a:defRPr>
            </a:lvl1pPr>
          </a:lstStyle>
          <a:p>
            <a:pPr>
              <a:spcBef>
                <a:spcPts val="300"/>
              </a:spcBef>
            </a:pPr>
            <a:r>
              <a:rPr lang="ko-KR" altLang="en-US" sz="1800" dirty="0">
                <a:effectLst/>
              </a:rPr>
              <a:t>직장 내 성희롱 직장 내 해결의 목적과 원칙</a:t>
            </a:r>
            <a:endParaRPr lang="en-US" altLang="ko-KR" sz="1800" dirty="0">
              <a:effectLst/>
            </a:endParaRPr>
          </a:p>
        </p:txBody>
      </p:sp>
      <p:sp>
        <p:nvSpPr>
          <p:cNvPr id="88" name="타원 87">
            <a:extLst>
              <a:ext uri="{FF2B5EF4-FFF2-40B4-BE49-F238E27FC236}">
                <a16:creationId xmlns:a16="http://schemas.microsoft.com/office/drawing/2014/main" id="{5A410C71-5728-435A-8A9B-53C508581C57}"/>
              </a:ext>
            </a:extLst>
          </p:cNvPr>
          <p:cNvSpPr/>
          <p:nvPr/>
        </p:nvSpPr>
        <p:spPr>
          <a:xfrm>
            <a:off x="549117" y="2446944"/>
            <a:ext cx="276542" cy="276542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ko-KR" b="1" dirty="0">
                <a:gradFill>
                  <a:gsLst>
                    <a:gs pos="100000">
                      <a:schemeClr val="bg1"/>
                    </a:gs>
                    <a:gs pos="89000">
                      <a:schemeClr val="bg1"/>
                    </a:gs>
                  </a:gsLst>
                  <a:lin ang="13500000" scaled="1"/>
                </a:gradFill>
                <a:latin typeface="Century Gothic" panose="020B0502020202020204" pitchFamily="34" charset="0"/>
              </a:rPr>
              <a:t>1</a:t>
            </a:r>
            <a:endParaRPr lang="ko-KR" altLang="en-US" b="1" dirty="0">
              <a:gradFill>
                <a:gsLst>
                  <a:gs pos="100000">
                    <a:schemeClr val="bg1"/>
                  </a:gs>
                  <a:gs pos="89000">
                    <a:schemeClr val="bg1"/>
                  </a:gs>
                </a:gsLst>
                <a:lin ang="13500000" scaled="1"/>
              </a:gradFill>
              <a:latin typeface="Century Gothic" panose="020B0502020202020204" pitchFamily="34" charset="0"/>
            </a:endParaRPr>
          </a:p>
        </p:txBody>
      </p:sp>
      <p:sp>
        <p:nvSpPr>
          <p:cNvPr id="97" name="사각형: 둥근 위쪽 모서리 96">
            <a:extLst>
              <a:ext uri="{FF2B5EF4-FFF2-40B4-BE49-F238E27FC236}">
                <a16:creationId xmlns:a16="http://schemas.microsoft.com/office/drawing/2014/main" id="{A39E9308-2032-4619-ACB3-F89F4D3F96A0}"/>
              </a:ext>
            </a:extLst>
          </p:cNvPr>
          <p:cNvSpPr/>
          <p:nvPr/>
        </p:nvSpPr>
        <p:spPr>
          <a:xfrm rot="5400000">
            <a:off x="2514663" y="869587"/>
            <a:ext cx="345848" cy="472606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D82D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latinLnBrk="1"/>
            <a:endParaRPr lang="ko-KR" altLang="en-US" sz="1600">
              <a:latin typeface="+mn-ea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135BF092-39E9-4AB1-80C5-F7971CC1FA43}"/>
              </a:ext>
            </a:extLst>
          </p:cNvPr>
          <p:cNvSpPr txBox="1"/>
          <p:nvPr/>
        </p:nvSpPr>
        <p:spPr>
          <a:xfrm>
            <a:off x="860672" y="3094118"/>
            <a:ext cx="3359894" cy="276999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spc="-100" dirty="0"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latin typeface="Century Gothic" panose="020B0502020202020204" pitchFamily="34" charset="0"/>
                <a:ea typeface="맑은 고딕" panose="020B0503020000020004" pitchFamily="50" charset="-127"/>
              </a:rPr>
              <a:t>직장 내 성희롱 직장 내 해결의 원칙</a:t>
            </a:r>
          </a:p>
        </p:txBody>
      </p:sp>
      <p:sp>
        <p:nvSpPr>
          <p:cNvPr id="100" name="타원 99">
            <a:extLst>
              <a:ext uri="{FF2B5EF4-FFF2-40B4-BE49-F238E27FC236}">
                <a16:creationId xmlns:a16="http://schemas.microsoft.com/office/drawing/2014/main" id="{E796AE93-7153-45F9-B3D4-D8A47E76A70E}"/>
              </a:ext>
            </a:extLst>
          </p:cNvPr>
          <p:cNvSpPr/>
          <p:nvPr/>
        </p:nvSpPr>
        <p:spPr>
          <a:xfrm>
            <a:off x="571251" y="3114563"/>
            <a:ext cx="212974" cy="212974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bg1"/>
            </a:solidFill>
          </a:ln>
          <a:effectLst>
            <a:outerShdw blurRad="25400" dist="38100" dir="8100000" algn="t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ko-KR" sz="1400" b="1" dirty="0">
                <a:gradFill>
                  <a:gsLst>
                    <a:gs pos="54000">
                      <a:srgbClr val="FFE9A3"/>
                    </a:gs>
                    <a:gs pos="50000">
                      <a:prstClr val="white"/>
                    </a:gs>
                  </a:gsLst>
                  <a:lin ang="5400000" scaled="1"/>
                </a:gradFill>
                <a:latin typeface="Century Gothic" panose="020B0502020202020204" pitchFamily="34" charset="0"/>
                <a:ea typeface="나눔스퀘어 ExtraBold" panose="020B0600000101010101" pitchFamily="50" charset="-127"/>
              </a:rPr>
              <a:t>2</a:t>
            </a:r>
            <a:endParaRPr lang="ko-KR" altLang="en-US" sz="1400" b="1" dirty="0">
              <a:gradFill>
                <a:gsLst>
                  <a:gs pos="54000">
                    <a:srgbClr val="FFE9A3"/>
                  </a:gs>
                  <a:gs pos="50000">
                    <a:prstClr val="white"/>
                  </a:gs>
                </a:gsLst>
                <a:lin ang="5400000" scaled="1"/>
              </a:gradFill>
              <a:latin typeface="Century Gothic" panose="020B0502020202020204" pitchFamily="34" charset="0"/>
              <a:ea typeface="나눔스퀘어 ExtraBold" panose="020B0600000101010101" pitchFamily="50" charset="-127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C2CED6A-F38D-411A-96F1-66B9516497D9}"/>
              </a:ext>
            </a:extLst>
          </p:cNvPr>
          <p:cNvSpPr txBox="1"/>
          <p:nvPr/>
        </p:nvSpPr>
        <p:spPr>
          <a:xfrm>
            <a:off x="602113" y="3618585"/>
            <a:ext cx="8295541" cy="60016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0" cap="none" spc="-15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3.</a:t>
            </a:r>
            <a:r>
              <a:rPr kumimoji="0" lang="ko-KR" altLang="en-US" sz="1800" b="1" i="0" u="none" strike="noStrike" kern="0" cap="none" spc="-15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 신속성</a:t>
            </a:r>
          </a:p>
          <a:p>
            <a:pPr marL="180000"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1600" kern="0" spc="-15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latin typeface="Century Gothic" panose="020B0502020202020204" pitchFamily="34" charset="0"/>
                <a:ea typeface="맑은 고딕"/>
              </a:rPr>
              <a:t> </a:t>
            </a:r>
            <a:r>
              <a:rPr kumimoji="0" lang="ko-KR" altLang="en-US" sz="1600" i="0" u="none" strike="noStrike" kern="0" cap="none" spc="-15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직장 내 성희롱 사건이 제기되었을 때에는 지체없이 조사에 착수하여 </a:t>
            </a:r>
            <a:r>
              <a:rPr kumimoji="0" lang="ko-KR" altLang="en-US" sz="1600" b="1" i="0" u="none" strike="noStrike" kern="0" cap="none" spc="-15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최대한 신속하게 처리</a:t>
            </a:r>
            <a:r>
              <a:rPr kumimoji="0" lang="ko-KR" altLang="en-US" sz="1600" i="0" u="none" strike="noStrike" kern="0" cap="none" spc="-15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해야 함</a:t>
            </a:r>
            <a:r>
              <a:rPr kumimoji="0" lang="en-US" altLang="ko-KR" sz="1600" i="0" u="none" strike="noStrike" kern="0" cap="none" spc="-15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9EDB2B-5199-40B6-82DD-CAC4993AA957}"/>
              </a:ext>
            </a:extLst>
          </p:cNvPr>
          <p:cNvSpPr txBox="1"/>
          <p:nvPr/>
        </p:nvSpPr>
        <p:spPr>
          <a:xfrm>
            <a:off x="602113" y="4389542"/>
            <a:ext cx="8699497" cy="88485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0" cap="none" spc="-15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4.</a:t>
            </a:r>
            <a:r>
              <a:rPr kumimoji="0" lang="ko-KR" altLang="en-US" sz="1800" b="1" i="0" u="none" strike="noStrike" kern="0" cap="none" spc="-15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 공정성</a:t>
            </a:r>
          </a:p>
          <a:p>
            <a:pPr marL="180000"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600" i="0" u="none" strike="noStrike" kern="0" cap="none" spc="-15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 직장 내 성희롱 사건의 조사</a:t>
            </a:r>
            <a:r>
              <a:rPr kumimoji="0" lang="en-US" altLang="ko-KR" sz="1600" i="0" u="none" strike="noStrike" kern="0" cap="none" spc="-15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, </a:t>
            </a:r>
            <a:r>
              <a:rPr kumimoji="0" lang="ko-KR" altLang="en-US" sz="1600" i="0" u="none" strike="noStrike" kern="0" cap="none" spc="-15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심의</a:t>
            </a:r>
            <a:r>
              <a:rPr kumimoji="0" lang="en-US" altLang="ko-KR" sz="1600" i="0" u="none" strike="noStrike" kern="0" cap="none" spc="-15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, </a:t>
            </a:r>
            <a:r>
              <a:rPr kumimoji="0" lang="ko-KR" altLang="en-US" sz="1600" i="0" u="none" strike="noStrike" kern="0" cap="none" spc="-15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조치 의결</a:t>
            </a:r>
            <a:r>
              <a:rPr kumimoji="0" lang="en-US" altLang="ko-KR" sz="1600" i="0" u="none" strike="noStrike" kern="0" cap="none" spc="-15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, </a:t>
            </a:r>
            <a:r>
              <a:rPr kumimoji="0" lang="ko-KR" altLang="en-US" sz="1600" i="0" u="none" strike="noStrike" kern="0" cap="none" spc="-15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처분의 모든 과정에서 </a:t>
            </a:r>
            <a:r>
              <a:rPr kumimoji="0" lang="ko-KR" altLang="en-US" sz="1600" b="1" i="0" u="none" strike="noStrike" kern="0" cap="none" spc="-15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공정성</a:t>
            </a:r>
            <a:r>
              <a:rPr kumimoji="0" lang="ko-KR" altLang="en-US" sz="1600" i="0" u="none" strike="noStrike" kern="0" cap="none" spc="-15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이 담보되어야 하며</a:t>
            </a:r>
            <a:r>
              <a:rPr kumimoji="0" lang="en-US" altLang="ko-KR" sz="1600" i="0" u="none" strike="noStrike" kern="0" cap="none" spc="-15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, </a:t>
            </a:r>
            <a:r>
              <a:rPr kumimoji="0" lang="ko-KR" altLang="en-US" sz="1600" i="0" u="none" strike="noStrike" kern="0" cap="none" spc="-15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이를 위해</a:t>
            </a:r>
            <a:endParaRPr kumimoji="0" lang="en-US" altLang="ko-KR" sz="1600" i="0" u="none" strike="noStrike" kern="0" cap="none" spc="-150" normalizeH="0" noProof="0" dirty="0">
              <a:ln>
                <a:noFill/>
              </a:ln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16200000" scaled="1"/>
              </a:gradFill>
              <a:effectLst>
                <a:outerShdw blurRad="50800" dist="38100" dir="2700000" algn="tl" rotWithShape="0">
                  <a:prstClr val="white">
                    <a:alpha val="73000"/>
                  </a:prstClr>
                </a:outerShdw>
              </a:effectLst>
              <a:uLnTx/>
              <a:uFillTx/>
              <a:latin typeface="Century Gothic" panose="020B0502020202020204" pitchFamily="34" charset="0"/>
              <a:ea typeface="맑은 고딕"/>
              <a:cs typeface="+mn-cs"/>
            </a:endParaRPr>
          </a:p>
          <a:p>
            <a:pPr marR="0" lvl="0" indent="287338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i="0" u="none" strike="noStrike" kern="0" cap="none" spc="-15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담당자와 </a:t>
            </a:r>
            <a:r>
              <a:rPr kumimoji="0" lang="ko-KR" altLang="en-US" sz="1600" i="0" u="none" strike="noStrike" kern="0" cap="none" spc="-150" normalizeH="0" noProof="0" dirty="0" err="1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심의ㆍ의결</a:t>
            </a:r>
            <a:r>
              <a:rPr kumimoji="0" lang="ko-KR" altLang="en-US" sz="1600" i="0" u="none" strike="noStrike" kern="0" cap="none" spc="-15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 참여자는 </a:t>
            </a:r>
            <a:r>
              <a:rPr kumimoji="0" lang="ko-KR" altLang="en-US" sz="1600" b="1" i="0" u="none" strike="noStrike" kern="0" cap="none" spc="-15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성인지 감수성과 전문성</a:t>
            </a:r>
            <a:r>
              <a:rPr kumimoji="0" lang="ko-KR" altLang="en-US" sz="1600" i="0" u="none" strike="noStrike" kern="0" cap="none" spc="-15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을 갖추어야 함</a:t>
            </a:r>
            <a:r>
              <a:rPr kumimoji="0" lang="en-US" altLang="ko-KR" sz="1600" i="0" u="none" strike="noStrike" kern="0" cap="none" spc="-150" normalizeH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55DC6A-0CF0-49FC-A7B8-B78035BD3A9C}"/>
              </a:ext>
            </a:extLst>
          </p:cNvPr>
          <p:cNvSpPr txBox="1"/>
          <p:nvPr/>
        </p:nvSpPr>
        <p:spPr>
          <a:xfrm>
            <a:off x="602113" y="5470841"/>
            <a:ext cx="3900107" cy="70788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0" cap="none" spc="-15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5.</a:t>
            </a:r>
            <a:r>
              <a:rPr kumimoji="0" lang="ko-KR" altLang="en-US" sz="1800" b="1" i="0" u="none" strike="noStrike" kern="0" cap="none" spc="-15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 피해자 및 행위자 인권 보호 및 비밀 유지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kern="0" spc="-15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latin typeface="Century Gothic" panose="020B0502020202020204" pitchFamily="34" charset="0"/>
                <a:ea typeface="맑은 고딕"/>
              </a:rPr>
              <a:t>6.</a:t>
            </a:r>
            <a:r>
              <a:rPr kumimoji="0" lang="ko-KR" altLang="en-US" sz="1800" b="1" i="0" u="none" strike="noStrike" kern="0" cap="none" spc="-15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 철저한 사후관리와 예방</a:t>
            </a:r>
            <a:endParaRPr kumimoji="0" lang="en-US" altLang="ko-KR" sz="1600" i="0" u="none" strike="noStrike" kern="0" cap="none" spc="-160" normalizeH="0" noProof="0" dirty="0">
              <a:ln>
                <a:noFill/>
              </a:ln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16200000" scaled="1"/>
              </a:gradFill>
              <a:effectLst>
                <a:outerShdw blurRad="50800" dist="38100" dir="2700000" algn="tl" rotWithShape="0">
                  <a:prstClr val="white">
                    <a:alpha val="73000"/>
                  </a:prstClr>
                </a:outerShdw>
              </a:effectLst>
              <a:uLnTx/>
              <a:uFillTx/>
              <a:latin typeface="Century Gothic" panose="020B0502020202020204" pitchFamily="34" charset="0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071858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4">
            <a:extLst>
              <a:ext uri="{FF2B5EF4-FFF2-40B4-BE49-F238E27FC236}">
                <a16:creationId xmlns:a16="http://schemas.microsoft.com/office/drawing/2014/main" id="{06D59D9F-1795-4292-8091-A36861455D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278" y="607258"/>
            <a:ext cx="7116372" cy="332399"/>
          </a:xfrm>
        </p:spPr>
        <p:txBody>
          <a:bodyPr/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Ⅳ.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직장 내 성희롱의 구제</a:t>
            </a:r>
            <a:r>
              <a:rPr lang="en-US" altLang="ko-KR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,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대응 및 후속조치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1ECB6B0-2C53-486F-8FBE-6CA1926774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78" y="380897"/>
            <a:ext cx="7116372" cy="138499"/>
          </a:xfrm>
        </p:spPr>
        <p:txBody>
          <a:bodyPr/>
          <a:lstStyle/>
          <a:p>
            <a:r>
              <a:rPr lang="ko-KR" altLang="en-US" dirty="0"/>
              <a:t>직장 내 성희롱 예방교육</a:t>
            </a:r>
            <a:endParaRPr lang="en-US" altLang="ko-KR" dirty="0"/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C8445E57-4C6D-4939-8A7C-6FCC8BBA0906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F21510E9-0024-4CD7-A5D1-B5EA75F7DC73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6" name="그래픽 5">
              <a:extLst>
                <a:ext uri="{FF2B5EF4-FFF2-40B4-BE49-F238E27FC236}">
                  <a16:creationId xmlns:a16="http://schemas.microsoft.com/office/drawing/2014/main" id="{70EB4FD7-D645-42D9-9280-662E89B51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DB453C-02C6-4CC7-B1D1-1B8073A45A36}"/>
                </a:ext>
              </a:extLst>
            </p:cNvPr>
            <p:cNvSpPr txBox="1"/>
            <p:nvPr/>
          </p:nvSpPr>
          <p:spPr>
            <a:xfrm>
              <a:off x="1218333" y="1321064"/>
              <a:ext cx="4028347" cy="30777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후속조치시 고려사항</a:t>
              </a: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: </a:t>
              </a: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+mn-ea"/>
                </a:rPr>
                <a:t>2</a:t>
              </a:r>
              <a:r>
                <a: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차 피해의 방지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B50196D-6326-4467-8192-AD02AC69F90A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3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66594986-65F0-4569-B2DC-154CB11CE7B1}"/>
              </a:ext>
            </a:extLst>
          </p:cNvPr>
          <p:cNvGrpSpPr/>
          <p:nvPr/>
        </p:nvGrpSpPr>
        <p:grpSpPr>
          <a:xfrm>
            <a:off x="774833" y="2659855"/>
            <a:ext cx="8934723" cy="654025"/>
            <a:chOff x="639939" y="2617487"/>
            <a:chExt cx="8934723" cy="654025"/>
          </a:xfrm>
        </p:grpSpPr>
        <p:pic>
          <p:nvPicPr>
            <p:cNvPr id="10" name="그래픽 9">
              <a:extLst>
                <a:ext uri="{FF2B5EF4-FFF2-40B4-BE49-F238E27FC236}">
                  <a16:creationId xmlns:a16="http://schemas.microsoft.com/office/drawing/2014/main" id="{EA24707C-E37A-43CC-86CC-B9B478060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639939" y="2694516"/>
              <a:ext cx="138994" cy="13899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D798FA1-4A4B-4861-8BEF-DA3669574B50}"/>
                </a:ext>
              </a:extLst>
            </p:cNvPr>
            <p:cNvSpPr txBox="1"/>
            <p:nvPr/>
          </p:nvSpPr>
          <p:spPr>
            <a:xfrm>
              <a:off x="841502" y="2617487"/>
              <a:ext cx="8733160" cy="654025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0" cap="none" spc="-17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성희롱</a:t>
              </a:r>
              <a:r>
                <a:rPr kumimoji="0" lang="en-US" altLang="ko-KR" sz="2000" b="1" i="0" u="none" strike="noStrike" kern="0" cap="none" spc="-17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·</a:t>
              </a:r>
              <a:r>
                <a:rPr kumimoji="0" lang="ko-KR" altLang="en-US" sz="2000" b="1" i="0" u="none" strike="noStrike" kern="0" cap="none" spc="-17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성폭력 </a:t>
              </a:r>
              <a:r>
                <a:rPr kumimoji="0" lang="en-US" altLang="ko-KR" sz="2000" b="1" i="0" u="none" strike="noStrike" kern="0" cap="none" spc="-17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2</a:t>
              </a:r>
              <a:r>
                <a:rPr kumimoji="0" lang="ko-KR" altLang="en-US" sz="2000" b="1" i="0" u="none" strike="noStrike" kern="0" cap="none" spc="-17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차 피해의 일반적인 정의는 </a:t>
              </a:r>
              <a:r>
                <a:rPr kumimoji="0" lang="ko-KR" altLang="en-US" sz="2000" b="1" i="0" u="none" strike="noStrike" kern="0" cap="none" spc="-170" normalizeH="0" noProof="0" dirty="0">
                  <a:ln>
                    <a:noFill/>
                  </a:ln>
                  <a:gradFill>
                    <a:gsLst>
                      <a:gs pos="100000">
                        <a:srgbClr val="007EF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성범죄 피해자에게 언어적 또는 비언어적</a:t>
              </a:r>
              <a:endParaRPr kumimoji="0" lang="en-US" altLang="ko-KR" sz="2000" b="1" i="0" u="none" strike="noStrike" kern="0" cap="none" spc="-170" normalizeH="0" noProof="0" dirty="0">
                <a:ln>
                  <a:noFill/>
                </a:ln>
                <a:gradFill>
                  <a:gsLst>
                    <a:gs pos="100000">
                      <a:srgbClr val="007EF0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rgbClr val="007EF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표현으로 인한 정신적 고통</a:t>
              </a:r>
              <a:r>
                <a:rPr kumimoji="0" lang="ko-KR" altLang="en-US" sz="20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이라고 할 수 있음</a:t>
              </a: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F39FB228-E3B5-4E60-9C9C-2F8F10797739}"/>
              </a:ext>
            </a:extLst>
          </p:cNvPr>
          <p:cNvGrpSpPr/>
          <p:nvPr/>
        </p:nvGrpSpPr>
        <p:grpSpPr>
          <a:xfrm>
            <a:off x="503948" y="1978748"/>
            <a:ext cx="8767423" cy="422110"/>
            <a:chOff x="693902" y="2001050"/>
            <a:chExt cx="8767423" cy="422110"/>
          </a:xfrm>
        </p:grpSpPr>
        <p:sp>
          <p:nvSpPr>
            <p:cNvPr id="13" name="사각형: 둥근 위쪽 모서리 12">
              <a:extLst>
                <a:ext uri="{FF2B5EF4-FFF2-40B4-BE49-F238E27FC236}">
                  <a16:creationId xmlns:a16="http://schemas.microsoft.com/office/drawing/2014/main" id="{2120013A-6E35-436C-9EF2-DA48FB15D953}"/>
                </a:ext>
              </a:extLst>
            </p:cNvPr>
            <p:cNvSpPr/>
            <p:nvPr/>
          </p:nvSpPr>
          <p:spPr>
            <a:xfrm rot="16200000">
              <a:off x="4866559" y="-2171607"/>
              <a:ext cx="422110" cy="8767423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69000">
                  <a:srgbClr val="E5F1F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A5C3260-AB53-4356-A321-AD4F195346CA}"/>
                </a:ext>
              </a:extLst>
            </p:cNvPr>
            <p:cNvSpPr txBox="1"/>
            <p:nvPr/>
          </p:nvSpPr>
          <p:spPr>
            <a:xfrm>
              <a:off x="1151761" y="2058217"/>
              <a:ext cx="1405834" cy="307777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-20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064BBA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2</a:t>
              </a:r>
              <a:r>
                <a:rPr kumimoji="0" lang="ko-KR" altLang="en-US" sz="2000" b="1" i="0" u="none" strike="noStrike" kern="1200" cap="none" spc="-20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064BBA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차 피해 개념</a:t>
              </a:r>
            </a:p>
          </p:txBody>
        </p: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CA1DCFCE-2AA5-4C7C-AEF7-B28BAB40CDF2}"/>
                </a:ext>
              </a:extLst>
            </p:cNvPr>
            <p:cNvGrpSpPr/>
            <p:nvPr/>
          </p:nvGrpSpPr>
          <p:grpSpPr>
            <a:xfrm>
              <a:off x="729932" y="2035969"/>
              <a:ext cx="352272" cy="352272"/>
              <a:chOff x="729932" y="2035969"/>
              <a:chExt cx="352272" cy="352272"/>
            </a:xfrm>
          </p:grpSpPr>
          <p:sp>
            <p:nvSpPr>
              <p:cNvPr id="17" name="타원 16">
                <a:extLst>
                  <a:ext uri="{FF2B5EF4-FFF2-40B4-BE49-F238E27FC236}">
                    <a16:creationId xmlns:a16="http://schemas.microsoft.com/office/drawing/2014/main" id="{2EF05700-A14A-4FEF-8E1C-CB3A74587D07}"/>
                  </a:ext>
                </a:extLst>
              </p:cNvPr>
              <p:cNvSpPr/>
              <p:nvPr/>
            </p:nvSpPr>
            <p:spPr>
              <a:xfrm>
                <a:off x="729932" y="2035969"/>
                <a:ext cx="352272" cy="352272"/>
              </a:xfrm>
              <a:prstGeom prst="ellipse">
                <a:avLst/>
              </a:prstGeom>
              <a:solidFill>
                <a:srgbClr val="224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0485C88-B897-43D6-B956-DC3B480472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6773" y="2123044"/>
                <a:ext cx="178590" cy="178124"/>
              </a:xfrm>
              <a:custGeom>
                <a:avLst/>
                <a:gdLst>
                  <a:gd name="T0" fmla="*/ 119 w 158"/>
                  <a:gd name="T1" fmla="*/ 25 h 158"/>
                  <a:gd name="T2" fmla="*/ 26 w 158"/>
                  <a:gd name="T3" fmla="*/ 25 h 158"/>
                  <a:gd name="T4" fmla="*/ 26 w 158"/>
                  <a:gd name="T5" fmla="*/ 119 h 158"/>
                  <a:gd name="T6" fmla="*/ 110 w 158"/>
                  <a:gd name="T7" fmla="*/ 126 h 158"/>
                  <a:gd name="T8" fmla="*/ 136 w 158"/>
                  <a:gd name="T9" fmla="*/ 153 h 158"/>
                  <a:gd name="T10" fmla="*/ 154 w 158"/>
                  <a:gd name="T11" fmla="*/ 153 h 158"/>
                  <a:gd name="T12" fmla="*/ 154 w 158"/>
                  <a:gd name="T13" fmla="*/ 136 h 158"/>
                  <a:gd name="T14" fmla="*/ 127 w 158"/>
                  <a:gd name="T15" fmla="*/ 109 h 158"/>
                  <a:gd name="T16" fmla="*/ 119 w 158"/>
                  <a:gd name="T17" fmla="*/ 25 h 158"/>
                  <a:gd name="T18" fmla="*/ 102 w 158"/>
                  <a:gd name="T19" fmla="*/ 101 h 158"/>
                  <a:gd name="T20" fmla="*/ 43 w 158"/>
                  <a:gd name="T21" fmla="*/ 101 h 158"/>
                  <a:gd name="T22" fmla="*/ 43 w 158"/>
                  <a:gd name="T23" fmla="*/ 43 h 158"/>
                  <a:gd name="T24" fmla="*/ 102 w 158"/>
                  <a:gd name="T25" fmla="*/ 43 h 158"/>
                  <a:gd name="T26" fmla="*/ 102 w 158"/>
                  <a:gd name="T27" fmla="*/ 101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8" h="158">
                    <a:moveTo>
                      <a:pt x="119" y="25"/>
                    </a:moveTo>
                    <a:cubicBezTo>
                      <a:pt x="93" y="0"/>
                      <a:pt x="51" y="0"/>
                      <a:pt x="26" y="25"/>
                    </a:cubicBezTo>
                    <a:cubicBezTo>
                      <a:pt x="0" y="51"/>
                      <a:pt x="0" y="93"/>
                      <a:pt x="26" y="119"/>
                    </a:cubicBezTo>
                    <a:cubicBezTo>
                      <a:pt x="49" y="141"/>
                      <a:pt x="84" y="144"/>
                      <a:pt x="110" y="126"/>
                    </a:cubicBezTo>
                    <a:cubicBezTo>
                      <a:pt x="136" y="153"/>
                      <a:pt x="136" y="153"/>
                      <a:pt x="136" y="153"/>
                    </a:cubicBezTo>
                    <a:cubicBezTo>
                      <a:pt x="141" y="158"/>
                      <a:pt x="149" y="158"/>
                      <a:pt x="154" y="153"/>
                    </a:cubicBezTo>
                    <a:cubicBezTo>
                      <a:pt x="158" y="148"/>
                      <a:pt x="158" y="141"/>
                      <a:pt x="154" y="136"/>
                    </a:cubicBezTo>
                    <a:cubicBezTo>
                      <a:pt x="127" y="109"/>
                      <a:pt x="127" y="109"/>
                      <a:pt x="127" y="109"/>
                    </a:cubicBezTo>
                    <a:cubicBezTo>
                      <a:pt x="144" y="84"/>
                      <a:pt x="142" y="48"/>
                      <a:pt x="119" y="25"/>
                    </a:cubicBezTo>
                    <a:close/>
                    <a:moveTo>
                      <a:pt x="102" y="101"/>
                    </a:moveTo>
                    <a:cubicBezTo>
                      <a:pt x="86" y="118"/>
                      <a:pt x="59" y="118"/>
                      <a:pt x="43" y="101"/>
                    </a:cubicBezTo>
                    <a:cubicBezTo>
                      <a:pt x="27" y="85"/>
                      <a:pt x="27" y="59"/>
                      <a:pt x="43" y="43"/>
                    </a:cubicBezTo>
                    <a:cubicBezTo>
                      <a:pt x="59" y="26"/>
                      <a:pt x="86" y="26"/>
                      <a:pt x="102" y="43"/>
                    </a:cubicBezTo>
                    <a:cubicBezTo>
                      <a:pt x="118" y="59"/>
                      <a:pt x="118" y="85"/>
                      <a:pt x="102" y="10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</p:grp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3C4329AA-5BDA-43E0-8518-B59B4B7FF344}"/>
              </a:ext>
            </a:extLst>
          </p:cNvPr>
          <p:cNvGrpSpPr/>
          <p:nvPr/>
        </p:nvGrpSpPr>
        <p:grpSpPr>
          <a:xfrm>
            <a:off x="774833" y="3613271"/>
            <a:ext cx="8790453" cy="1346522"/>
            <a:chOff x="639939" y="2617487"/>
            <a:chExt cx="8790453" cy="1346522"/>
          </a:xfrm>
        </p:grpSpPr>
        <p:pic>
          <p:nvPicPr>
            <p:cNvPr id="20" name="그래픽 19">
              <a:extLst>
                <a:ext uri="{FF2B5EF4-FFF2-40B4-BE49-F238E27FC236}">
                  <a16:creationId xmlns:a16="http://schemas.microsoft.com/office/drawing/2014/main" id="{69A9861D-BA5E-4340-A41A-C45F0FA7A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639939" y="2694516"/>
              <a:ext cx="138994" cy="13899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7131B6-8339-443B-AB06-A1362B708DFD}"/>
                </a:ext>
              </a:extLst>
            </p:cNvPr>
            <p:cNvSpPr txBox="1"/>
            <p:nvPr/>
          </p:nvSpPr>
          <p:spPr>
            <a:xfrm>
              <a:off x="841502" y="2617487"/>
              <a:ext cx="8588890" cy="1346522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0" cap="none" spc="-16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주변 사람들의 호기심</a:t>
              </a:r>
              <a:r>
                <a:rPr kumimoji="0" lang="en-US" altLang="ko-KR" sz="2000" b="1" i="0" u="none" strike="noStrike" kern="0" cap="none" spc="-16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2000" b="1" i="0" u="none" strike="noStrike" kern="0" cap="none" spc="-16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책망 또는 양비론적 비난 등은 피해자에게 </a:t>
              </a:r>
              <a:r>
                <a:rPr kumimoji="0" lang="en-US" altLang="ko-KR" sz="2000" b="1" i="0" u="none" strike="noStrike" kern="0" cap="none" spc="-16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1</a:t>
              </a:r>
              <a:r>
                <a:rPr kumimoji="0" lang="ko-KR" altLang="en-US" sz="2000" b="1" i="0" u="none" strike="noStrike" kern="0" cap="none" spc="-16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차 피해 못지않은</a:t>
              </a:r>
              <a:endParaRPr kumimoji="0" lang="en-US" altLang="ko-KR" sz="2000" b="1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srgbClr val="FF0000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상처를 줄 수 있으며</a:t>
              </a:r>
              <a:r>
                <a:rPr kumimoji="0" lang="en-US" altLang="ko-KR" sz="20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20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피해자는 자신의 피해 사건을 처리하는 과정 중에 사회적 또는</a:t>
              </a:r>
              <a:endParaRPr kumimoji="0" lang="en-US" altLang="ko-KR" sz="2000" b="1" i="0" u="none" strike="noStrike" kern="0" cap="none" spc="-150" normalizeH="0" noProof="0" dirty="0">
                <a:ln>
                  <a:noFill/>
                </a:ln>
                <a:gradFill>
                  <a:gsLst>
                    <a:gs pos="100000">
                      <a:srgbClr val="FF0000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정신적으로 또 다른 상처</a:t>
              </a:r>
              <a:r>
                <a:rPr kumimoji="0" lang="ko-KR" altLang="en-US" sz="20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를 받게 되는데 이를 </a:t>
              </a:r>
              <a:r>
                <a:rPr kumimoji="0" lang="ko-KR" altLang="en-US" sz="20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rgbClr val="007EF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제</a:t>
              </a:r>
              <a:r>
                <a:rPr kumimoji="0" lang="en-US" altLang="ko-KR" sz="2000" b="1" i="0" u="none" strike="noStrike" kern="0" cap="none" normalizeH="0" noProof="0" dirty="0">
                  <a:ln>
                    <a:noFill/>
                  </a:ln>
                  <a:gradFill>
                    <a:gsLst>
                      <a:gs pos="100000">
                        <a:srgbClr val="007EF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2</a:t>
              </a:r>
              <a:r>
                <a:rPr kumimoji="0" lang="ko-KR" altLang="en-US" sz="20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rgbClr val="007EF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차 피해</a:t>
              </a:r>
              <a:r>
                <a:rPr kumimoji="0" lang="en-US" altLang="ko-KR" sz="2000" i="0" u="none" strike="noStrike" kern="0" cap="none" normalizeH="0" noProof="0" dirty="0">
                  <a:ln>
                    <a:noFill/>
                  </a:ln>
                  <a:gradFill>
                    <a:gsLst>
                      <a:gs pos="100000">
                        <a:srgbClr val="007EF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(Secondary </a:t>
              </a:r>
              <a:r>
                <a:rPr kumimoji="0" lang="en-US" altLang="ko-KR" sz="2000" i="0" u="none" strike="noStrike" kern="0" cap="none" normalizeH="0" noProof="0" dirty="0" err="1">
                  <a:ln>
                    <a:noFill/>
                  </a:ln>
                  <a:gradFill>
                    <a:gsLst>
                      <a:gs pos="100000">
                        <a:srgbClr val="007EF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Victimiza</a:t>
              </a:r>
              <a:r>
                <a:rPr kumimoji="0" lang="en-US" altLang="ko-KR" sz="2000" i="0" u="none" strike="noStrike" kern="0" cap="none" normalizeH="0" noProof="0" dirty="0">
                  <a:ln>
                    <a:noFill/>
                  </a:ln>
                  <a:gradFill>
                    <a:gsLst>
                      <a:gs pos="100000">
                        <a:srgbClr val="007EF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-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i="0" u="none" strike="noStrike" kern="0" cap="none" normalizeH="0" noProof="0" dirty="0" err="1">
                  <a:ln>
                    <a:noFill/>
                  </a:ln>
                  <a:gradFill>
                    <a:gsLst>
                      <a:gs pos="100000">
                        <a:srgbClr val="007EF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tion</a:t>
              </a:r>
              <a:r>
                <a:rPr kumimoji="0" lang="en-US" altLang="ko-KR" sz="2000" i="0" u="none" strike="noStrike" kern="0" cap="none" normalizeH="0" noProof="0" dirty="0">
                  <a:ln>
                    <a:noFill/>
                  </a:ln>
                  <a:gradFill>
                    <a:gsLst>
                      <a:gs pos="100000">
                        <a:srgbClr val="007EF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)</a:t>
              </a:r>
              <a:r>
                <a:rPr kumimoji="0" lang="ko-KR" altLang="en-US" sz="20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라 함</a:t>
              </a:r>
              <a:r>
                <a:rPr kumimoji="0" lang="en-US" altLang="ko-KR" sz="20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30A1A616-933D-4726-83F4-0DA66E1EA429}"/>
              </a:ext>
            </a:extLst>
          </p:cNvPr>
          <p:cNvGrpSpPr/>
          <p:nvPr/>
        </p:nvGrpSpPr>
        <p:grpSpPr>
          <a:xfrm>
            <a:off x="774833" y="5259184"/>
            <a:ext cx="8613481" cy="654025"/>
            <a:chOff x="639939" y="2617487"/>
            <a:chExt cx="8613481" cy="654025"/>
          </a:xfrm>
        </p:grpSpPr>
        <p:pic>
          <p:nvPicPr>
            <p:cNvPr id="23" name="그래픽 22">
              <a:extLst>
                <a:ext uri="{FF2B5EF4-FFF2-40B4-BE49-F238E27FC236}">
                  <a16:creationId xmlns:a16="http://schemas.microsoft.com/office/drawing/2014/main" id="{68AE72B4-EE0E-44DF-B7BC-143906BAF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639939" y="2694516"/>
              <a:ext cx="138994" cy="13899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C4A859-D780-46BE-B922-D977E2E1C811}"/>
                </a:ext>
              </a:extLst>
            </p:cNvPr>
            <p:cNvSpPr txBox="1"/>
            <p:nvPr/>
          </p:nvSpPr>
          <p:spPr>
            <a:xfrm>
              <a:off x="841502" y="2617487"/>
              <a:ext cx="8411918" cy="654025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0" cap="none" spc="-16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2</a:t>
              </a:r>
              <a:r>
                <a:rPr kumimoji="0" lang="ko-KR" altLang="en-US" sz="2000" b="1" i="0" u="none" strike="noStrike" kern="0" cap="none" spc="-16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차 피해에 관하여 규정하고 있는 법률로는 「</a:t>
              </a:r>
              <a:r>
                <a:rPr kumimoji="0" lang="ko-KR" altLang="en-US" sz="2000" b="1" i="0" u="none" strike="noStrike" kern="0" cap="none" spc="-160" normalizeH="0" noProof="0" dirty="0" err="1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여성폭력방지기본법」과</a:t>
              </a:r>
              <a:r>
                <a:rPr kumimoji="0" lang="ko-KR" altLang="en-US" sz="2000" b="1" i="0" u="none" strike="noStrike" kern="0" cap="none" spc="-16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「성폭력방지</a:t>
              </a:r>
              <a:endParaRPr kumimoji="0" lang="en-US" altLang="ko-KR" sz="2000" b="1" i="0" u="none" strike="noStrike" kern="0" cap="none" spc="-160" normalizeH="0" noProof="0" dirty="0">
                <a:ln>
                  <a:noFill/>
                </a:ln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0" cap="none" spc="-16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및 피해자보호 등에 관한 </a:t>
              </a:r>
              <a:r>
                <a:rPr kumimoji="0" lang="ko-KR" altLang="en-US" sz="2000" b="1" i="0" u="none" strike="noStrike" kern="0" cap="none" spc="-160" normalizeH="0" noProof="0" dirty="0" err="1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법률」이</a:t>
              </a:r>
              <a:r>
                <a:rPr kumimoji="0" lang="ko-KR" altLang="en-US" sz="2000" b="1" i="0" u="none" strike="noStrike" kern="0" cap="none" spc="-16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있음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8E5322F-F036-4443-8120-CF3AF953D066}"/>
              </a:ext>
            </a:extLst>
          </p:cNvPr>
          <p:cNvSpPr txBox="1"/>
          <p:nvPr/>
        </p:nvSpPr>
        <p:spPr>
          <a:xfrm>
            <a:off x="4739706" y="6212601"/>
            <a:ext cx="4656723" cy="24622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>
              <a:spcBef>
                <a:spcPts val="300"/>
              </a:spcBef>
            </a:pPr>
            <a:r>
              <a:rPr lang="ko-KR" altLang="en-US" sz="1600" kern="0" spc="-100" dirty="0" err="1">
                <a:gradFill>
                  <a:gsLst>
                    <a:gs pos="10000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rPr>
              <a:t>김일우</a:t>
            </a:r>
            <a:r>
              <a:rPr lang="en-US" altLang="ko-KR" sz="1600" kern="0" dirty="0">
                <a:gradFill>
                  <a:gsLst>
                    <a:gs pos="10000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rPr>
              <a:t>(2022), </a:t>
            </a:r>
            <a:r>
              <a:rPr lang="ko-KR" altLang="en-US" sz="1600" kern="0" spc="-100" dirty="0">
                <a:gradFill>
                  <a:gsLst>
                    <a:gs pos="10000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rPr>
              <a:t>임선형</a:t>
            </a:r>
            <a:r>
              <a:rPr lang="en-US" altLang="ko-KR" sz="1600" kern="0" dirty="0">
                <a:gradFill>
                  <a:gsLst>
                    <a:gs pos="10000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rPr>
              <a:t>(2020), </a:t>
            </a:r>
            <a:r>
              <a:rPr lang="ko-KR" altLang="en-US" sz="1600" kern="0" spc="-100" dirty="0" err="1">
                <a:gradFill>
                  <a:gsLst>
                    <a:gs pos="10000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rPr>
              <a:t>박희린ㆍ허진아</a:t>
            </a:r>
            <a:r>
              <a:rPr lang="en-US" altLang="ko-KR" sz="1600" kern="0" dirty="0">
                <a:gradFill>
                  <a:gsLst>
                    <a:gs pos="10000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rPr>
              <a:t>(2022)</a:t>
            </a:r>
            <a:endParaRPr lang="en-US" altLang="ko-KR" sz="1600" kern="0" spc="-100" dirty="0">
              <a:gradFill>
                <a:gsLst>
                  <a:gs pos="100000">
                    <a:schemeClr val="bg1">
                      <a:lumMod val="6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16200000" scaled="1"/>
              </a:gradFill>
              <a:latin typeface="Century Gothic" panose="020B0502020202020204" pitchFamily="34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519802511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E1A51E81-999B-4928-A6EB-43C3977496CA}"/>
              </a:ext>
            </a:extLst>
          </p:cNvPr>
          <p:cNvSpPr/>
          <p:nvPr/>
        </p:nvSpPr>
        <p:spPr>
          <a:xfrm>
            <a:off x="324556" y="2200015"/>
            <a:ext cx="9256889" cy="4336252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89000">
                <a:schemeClr val="bg1"/>
              </a:gs>
            </a:gsLst>
            <a:lin ang="135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effectLst>
            <a:outerShdw blurRad="139700" dist="1016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4FC437D9-F9EE-4D23-AF84-A47DC2BB45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19" b="66300"/>
          <a:stretch/>
        </p:blipFill>
        <p:spPr>
          <a:xfrm>
            <a:off x="0" y="1475738"/>
            <a:ext cx="9906000" cy="8353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6932D6-216D-4827-B0C6-197AB29BA760}"/>
              </a:ext>
            </a:extLst>
          </p:cNvPr>
          <p:cNvSpPr txBox="1"/>
          <p:nvPr/>
        </p:nvSpPr>
        <p:spPr>
          <a:xfrm>
            <a:off x="2404229" y="1858703"/>
            <a:ext cx="5097549" cy="3077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남녀고용평등과 </a:t>
            </a:r>
            <a:r>
              <a:rPr kumimoji="0" lang="ko-KR" altLang="en-US" sz="2000" b="1" i="0" u="none" strike="noStrike" kern="1200" cap="none" spc="-100" normalizeH="0" baseline="0" noProof="0" dirty="0" err="1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일ㆍ가정</a:t>
            </a:r>
            <a:r>
              <a:rPr kumimoji="0" lang="ko-KR" altLang="en-US" sz="20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 양립 지원에 관한 법률</a:t>
            </a:r>
          </a:p>
        </p:txBody>
      </p:sp>
      <p:sp>
        <p:nvSpPr>
          <p:cNvPr id="15" name="텍스트 개체 틀 14">
            <a:extLst>
              <a:ext uri="{FF2B5EF4-FFF2-40B4-BE49-F238E27FC236}">
                <a16:creationId xmlns:a16="http://schemas.microsoft.com/office/drawing/2014/main" id="{06D59D9F-1795-4292-8091-A36861455D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278" y="607258"/>
            <a:ext cx="7116372" cy="332399"/>
          </a:xfrm>
        </p:spPr>
        <p:txBody>
          <a:bodyPr/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Ⅳ.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직장 내 성희롱의 구제</a:t>
            </a:r>
            <a:r>
              <a:rPr lang="en-US" altLang="ko-KR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,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대응 및 후속조치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1ECB6B0-2C53-486F-8FBE-6CA1926774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78" y="380897"/>
            <a:ext cx="7116372" cy="138499"/>
          </a:xfrm>
        </p:spPr>
        <p:txBody>
          <a:bodyPr/>
          <a:lstStyle/>
          <a:p>
            <a:r>
              <a:rPr lang="ko-KR" altLang="en-US" dirty="0"/>
              <a:t>직장 내 성희롱 예방교육</a:t>
            </a:r>
            <a:endParaRPr lang="en-US" altLang="ko-KR" dirty="0"/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C8445E57-4C6D-4939-8A7C-6FCC8BBA0906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F21510E9-0024-4CD7-A5D1-B5EA75F7DC73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6" name="그래픽 5">
              <a:extLst>
                <a:ext uri="{FF2B5EF4-FFF2-40B4-BE49-F238E27FC236}">
                  <a16:creationId xmlns:a16="http://schemas.microsoft.com/office/drawing/2014/main" id="{70EB4FD7-D645-42D9-9280-662E89B51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DB453C-02C6-4CC7-B1D1-1B8073A45A36}"/>
                </a:ext>
              </a:extLst>
            </p:cNvPr>
            <p:cNvSpPr txBox="1"/>
            <p:nvPr/>
          </p:nvSpPr>
          <p:spPr>
            <a:xfrm>
              <a:off x="1218333" y="1321064"/>
              <a:ext cx="4028347" cy="30777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후속조치시 고려사항</a:t>
              </a: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: </a:t>
              </a: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+mn-ea"/>
                </a:rPr>
                <a:t>2</a:t>
              </a:r>
              <a:r>
                <a: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차 피해의 방지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B50196D-6326-4467-8192-AD02AC69F90A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3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91B8B6A8-704E-4F08-A259-D504D3DA0EA1}"/>
              </a:ext>
            </a:extLst>
          </p:cNvPr>
          <p:cNvSpPr/>
          <p:nvPr/>
        </p:nvSpPr>
        <p:spPr>
          <a:xfrm>
            <a:off x="333375" y="2311116"/>
            <a:ext cx="9248069" cy="548198"/>
          </a:xfrm>
          <a:prstGeom prst="rect">
            <a:avLst/>
          </a:prstGeom>
          <a:solidFill>
            <a:srgbClr val="E5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172C5328-87B2-4FB4-9F48-2803F119B5BC}"/>
              </a:ext>
            </a:extLst>
          </p:cNvPr>
          <p:cNvGrpSpPr/>
          <p:nvPr/>
        </p:nvGrpSpPr>
        <p:grpSpPr>
          <a:xfrm>
            <a:off x="549117" y="2446716"/>
            <a:ext cx="3840609" cy="276999"/>
            <a:chOff x="549117" y="3045391"/>
            <a:chExt cx="3840609" cy="276999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0EC147C-63C4-43A4-89F5-72E17A2CDBDA}"/>
                </a:ext>
              </a:extLst>
            </p:cNvPr>
            <p:cNvSpPr txBox="1"/>
            <p:nvPr/>
          </p:nvSpPr>
          <p:spPr>
            <a:xfrm>
              <a:off x="940064" y="3045391"/>
              <a:ext cx="3449662" cy="2769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>
                <a:defRPr sz="2000" b="1" kern="0" spc="-10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schemeClr val="bg1">
                        <a:alpha val="73000"/>
                      </a:schemeClr>
                    </a:outerShdw>
                  </a:effectLst>
                  <a:latin typeface="Century Gothic" panose="020B0502020202020204" pitchFamily="34" charset="0"/>
                  <a:ea typeface="+mj-ea"/>
                </a:defRPr>
              </a:lvl1pPr>
            </a:lstStyle>
            <a:p>
              <a:pPr>
                <a:spcBef>
                  <a:spcPts val="300"/>
                </a:spcBef>
              </a:pPr>
              <a:r>
                <a:rPr lang="ko-KR" altLang="en-US" sz="1800" spc="0" dirty="0">
                  <a:effectLst/>
                </a:rPr>
                <a:t>제</a:t>
              </a:r>
              <a:r>
                <a:rPr lang="en-US" altLang="ko-KR" sz="1800" spc="0" dirty="0">
                  <a:effectLst/>
                </a:rPr>
                <a:t>14</a:t>
              </a:r>
              <a:r>
                <a:rPr lang="ko-KR" altLang="en-US" sz="1800" spc="0" dirty="0">
                  <a:effectLst/>
                </a:rPr>
                <a:t>조</a:t>
              </a:r>
              <a:r>
                <a:rPr lang="en-US" altLang="ko-KR" sz="1800" b="0" spc="-150" dirty="0">
                  <a:effectLst/>
                </a:rPr>
                <a:t>(</a:t>
              </a:r>
              <a:r>
                <a:rPr lang="ko-KR" altLang="en-US" sz="1800" b="0" spc="-150" dirty="0">
                  <a:effectLst/>
                </a:rPr>
                <a:t>직장 내 성희롱 발생 시 조치</a:t>
              </a:r>
              <a:r>
                <a:rPr lang="en-US" altLang="ko-KR" sz="1800" b="0" spc="-150" dirty="0">
                  <a:effectLst/>
                </a:rPr>
                <a:t>) </a:t>
              </a:r>
            </a:p>
          </p:txBody>
        </p:sp>
        <p:sp>
          <p:nvSpPr>
            <p:cNvPr id="33" name="타원 32">
              <a:extLst>
                <a:ext uri="{FF2B5EF4-FFF2-40B4-BE49-F238E27FC236}">
                  <a16:creationId xmlns:a16="http://schemas.microsoft.com/office/drawing/2014/main" id="{628D36E8-AD4D-4ED6-AA52-3CE99B833A23}"/>
                </a:ext>
              </a:extLst>
            </p:cNvPr>
            <p:cNvSpPr/>
            <p:nvPr/>
          </p:nvSpPr>
          <p:spPr>
            <a:xfrm>
              <a:off x="549117" y="3045619"/>
              <a:ext cx="276542" cy="27654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4" name="그룹 33">
              <a:extLst>
                <a:ext uri="{FF2B5EF4-FFF2-40B4-BE49-F238E27FC236}">
                  <a16:creationId xmlns:a16="http://schemas.microsoft.com/office/drawing/2014/main" id="{C9F7639D-DE9C-4072-88B6-3E3E76A88AD0}"/>
                </a:ext>
              </a:extLst>
            </p:cNvPr>
            <p:cNvGrpSpPr/>
            <p:nvPr/>
          </p:nvGrpSpPr>
          <p:grpSpPr>
            <a:xfrm>
              <a:off x="595911" y="3105150"/>
              <a:ext cx="215840" cy="145002"/>
              <a:chOff x="-400050" y="6454776"/>
              <a:chExt cx="2060575" cy="1384299"/>
            </a:xfrm>
            <a:solidFill>
              <a:schemeClr val="bg1"/>
            </a:solidFill>
          </p:grpSpPr>
          <p:sp>
            <p:nvSpPr>
              <p:cNvPr id="35" name="Rectangle 5">
                <a:extLst>
                  <a:ext uri="{FF2B5EF4-FFF2-40B4-BE49-F238E27FC236}">
                    <a16:creationId xmlns:a16="http://schemas.microsoft.com/office/drawing/2014/main" id="{F0444400-3E9F-4D65-8C24-3F6F2848D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00050" y="7708900"/>
                <a:ext cx="1160463" cy="1301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" name="Rectangle 6">
                <a:extLst>
                  <a:ext uri="{FF2B5EF4-FFF2-40B4-BE49-F238E27FC236}">
                    <a16:creationId xmlns:a16="http://schemas.microsoft.com/office/drawing/2014/main" id="{0C88629C-9422-4D67-B51B-D08C179D47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87338" y="7553325"/>
                <a:ext cx="935038" cy="1301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" name="Freeform 7">
                <a:extLst>
                  <a:ext uri="{FF2B5EF4-FFF2-40B4-BE49-F238E27FC236}">
                    <a16:creationId xmlns:a16="http://schemas.microsoft.com/office/drawing/2014/main" id="{6DD007EB-4A29-493C-BCFE-057BEC1714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963" y="6454776"/>
                <a:ext cx="500063" cy="311150"/>
              </a:xfrm>
              <a:custGeom>
                <a:avLst/>
                <a:gdLst>
                  <a:gd name="T0" fmla="*/ 10 w 132"/>
                  <a:gd name="T1" fmla="*/ 30 h 82"/>
                  <a:gd name="T2" fmla="*/ 109 w 132"/>
                  <a:gd name="T3" fmla="*/ 78 h 82"/>
                  <a:gd name="T4" fmla="*/ 128 w 132"/>
                  <a:gd name="T5" fmla="*/ 72 h 82"/>
                  <a:gd name="T6" fmla="*/ 128 w 132"/>
                  <a:gd name="T7" fmla="*/ 71 h 82"/>
                  <a:gd name="T8" fmla="*/ 122 w 132"/>
                  <a:gd name="T9" fmla="*/ 52 h 82"/>
                  <a:gd name="T10" fmla="*/ 23 w 132"/>
                  <a:gd name="T11" fmla="*/ 3 h 82"/>
                  <a:gd name="T12" fmla="*/ 4 w 132"/>
                  <a:gd name="T13" fmla="*/ 10 h 82"/>
                  <a:gd name="T14" fmla="*/ 4 w 132"/>
                  <a:gd name="T15" fmla="*/ 10 h 82"/>
                  <a:gd name="T16" fmla="*/ 10 w 132"/>
                  <a:gd name="T17" fmla="*/ 3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2" h="82">
                    <a:moveTo>
                      <a:pt x="10" y="30"/>
                    </a:moveTo>
                    <a:cubicBezTo>
                      <a:pt x="109" y="78"/>
                      <a:pt x="109" y="78"/>
                      <a:pt x="109" y="78"/>
                    </a:cubicBezTo>
                    <a:cubicBezTo>
                      <a:pt x="116" y="82"/>
                      <a:pt x="124" y="79"/>
                      <a:pt x="128" y="72"/>
                    </a:cubicBezTo>
                    <a:cubicBezTo>
                      <a:pt x="128" y="71"/>
                      <a:pt x="128" y="71"/>
                      <a:pt x="128" y="71"/>
                    </a:cubicBezTo>
                    <a:cubicBezTo>
                      <a:pt x="132" y="64"/>
                      <a:pt x="129" y="56"/>
                      <a:pt x="122" y="52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16" y="0"/>
                      <a:pt x="8" y="3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0" y="18"/>
                      <a:pt x="3" y="26"/>
                      <a:pt x="1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" name="Freeform 8">
                <a:extLst>
                  <a:ext uri="{FF2B5EF4-FFF2-40B4-BE49-F238E27FC236}">
                    <a16:creationId xmlns:a16="http://schemas.microsoft.com/office/drawing/2014/main" id="{3BDA5800-FABE-4598-84DE-DF105361DB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2713" y="7110413"/>
                <a:ext cx="495300" cy="311150"/>
              </a:xfrm>
              <a:custGeom>
                <a:avLst/>
                <a:gdLst>
                  <a:gd name="T0" fmla="*/ 10 w 131"/>
                  <a:gd name="T1" fmla="*/ 29 h 82"/>
                  <a:gd name="T2" fmla="*/ 108 w 131"/>
                  <a:gd name="T3" fmla="*/ 78 h 82"/>
                  <a:gd name="T4" fmla="*/ 127 w 131"/>
                  <a:gd name="T5" fmla="*/ 72 h 82"/>
                  <a:gd name="T6" fmla="*/ 128 w 131"/>
                  <a:gd name="T7" fmla="*/ 71 h 82"/>
                  <a:gd name="T8" fmla="*/ 121 w 131"/>
                  <a:gd name="T9" fmla="*/ 52 h 82"/>
                  <a:gd name="T10" fmla="*/ 23 w 131"/>
                  <a:gd name="T11" fmla="*/ 3 h 82"/>
                  <a:gd name="T12" fmla="*/ 4 w 131"/>
                  <a:gd name="T13" fmla="*/ 10 h 82"/>
                  <a:gd name="T14" fmla="*/ 3 w 131"/>
                  <a:gd name="T15" fmla="*/ 10 h 82"/>
                  <a:gd name="T16" fmla="*/ 10 w 131"/>
                  <a:gd name="T17" fmla="*/ 29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1" h="82">
                    <a:moveTo>
                      <a:pt x="10" y="29"/>
                    </a:moveTo>
                    <a:cubicBezTo>
                      <a:pt x="108" y="78"/>
                      <a:pt x="108" y="78"/>
                      <a:pt x="108" y="78"/>
                    </a:cubicBezTo>
                    <a:cubicBezTo>
                      <a:pt x="115" y="82"/>
                      <a:pt x="124" y="79"/>
                      <a:pt x="127" y="72"/>
                    </a:cubicBezTo>
                    <a:cubicBezTo>
                      <a:pt x="128" y="71"/>
                      <a:pt x="128" y="71"/>
                      <a:pt x="128" y="71"/>
                    </a:cubicBezTo>
                    <a:cubicBezTo>
                      <a:pt x="131" y="64"/>
                      <a:pt x="128" y="55"/>
                      <a:pt x="121" y="52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16" y="0"/>
                      <a:pt x="7" y="2"/>
                      <a:pt x="4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0" y="17"/>
                      <a:pt x="3" y="26"/>
                      <a:pt x="10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" name="Freeform 9">
                <a:extLst>
                  <a:ext uri="{FF2B5EF4-FFF2-40B4-BE49-F238E27FC236}">
                    <a16:creationId xmlns:a16="http://schemas.microsoft.com/office/drawing/2014/main" id="{D841E160-AD34-4DEC-AD12-69AB814F79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113" y="6597650"/>
                <a:ext cx="612775" cy="676275"/>
              </a:xfrm>
              <a:custGeom>
                <a:avLst/>
                <a:gdLst>
                  <a:gd name="T0" fmla="*/ 11 w 162"/>
                  <a:gd name="T1" fmla="*/ 137 h 178"/>
                  <a:gd name="T2" fmla="*/ 86 w 162"/>
                  <a:gd name="T3" fmla="*/ 174 h 178"/>
                  <a:gd name="T4" fmla="*/ 105 w 162"/>
                  <a:gd name="T5" fmla="*/ 169 h 178"/>
                  <a:gd name="T6" fmla="*/ 159 w 162"/>
                  <a:gd name="T7" fmla="*/ 60 h 178"/>
                  <a:gd name="T8" fmla="*/ 152 w 162"/>
                  <a:gd name="T9" fmla="*/ 41 h 178"/>
                  <a:gd name="T10" fmla="*/ 77 w 162"/>
                  <a:gd name="T11" fmla="*/ 4 h 178"/>
                  <a:gd name="T12" fmla="*/ 58 w 162"/>
                  <a:gd name="T13" fmla="*/ 10 h 178"/>
                  <a:gd name="T14" fmla="*/ 4 w 162"/>
                  <a:gd name="T15" fmla="*/ 119 h 178"/>
                  <a:gd name="T16" fmla="*/ 11 w 162"/>
                  <a:gd name="T17" fmla="*/ 137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2" h="178">
                    <a:moveTo>
                      <a:pt x="11" y="137"/>
                    </a:moveTo>
                    <a:cubicBezTo>
                      <a:pt x="86" y="174"/>
                      <a:pt x="86" y="174"/>
                      <a:pt x="86" y="174"/>
                    </a:cubicBezTo>
                    <a:cubicBezTo>
                      <a:pt x="93" y="178"/>
                      <a:pt x="101" y="175"/>
                      <a:pt x="105" y="169"/>
                    </a:cubicBezTo>
                    <a:cubicBezTo>
                      <a:pt x="159" y="60"/>
                      <a:pt x="159" y="60"/>
                      <a:pt x="159" y="60"/>
                    </a:cubicBezTo>
                    <a:cubicBezTo>
                      <a:pt x="162" y="53"/>
                      <a:pt x="159" y="45"/>
                      <a:pt x="152" y="41"/>
                    </a:cubicBezTo>
                    <a:cubicBezTo>
                      <a:pt x="77" y="4"/>
                      <a:pt x="77" y="4"/>
                      <a:pt x="77" y="4"/>
                    </a:cubicBezTo>
                    <a:cubicBezTo>
                      <a:pt x="70" y="0"/>
                      <a:pt x="61" y="3"/>
                      <a:pt x="58" y="10"/>
                    </a:cubicBezTo>
                    <a:cubicBezTo>
                      <a:pt x="4" y="119"/>
                      <a:pt x="4" y="119"/>
                      <a:pt x="4" y="119"/>
                    </a:cubicBezTo>
                    <a:cubicBezTo>
                      <a:pt x="0" y="125"/>
                      <a:pt x="3" y="134"/>
                      <a:pt x="11" y="1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" name="Freeform 10">
                <a:extLst>
                  <a:ext uri="{FF2B5EF4-FFF2-40B4-BE49-F238E27FC236}">
                    <a16:creationId xmlns:a16="http://schemas.microsoft.com/office/drawing/2014/main" id="{4D9E6F95-F1C1-4174-8859-D5C791B935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300" y="6992938"/>
                <a:ext cx="1165225" cy="682625"/>
              </a:xfrm>
              <a:custGeom>
                <a:avLst/>
                <a:gdLst>
                  <a:gd name="T0" fmla="*/ 299 w 308"/>
                  <a:gd name="T1" fmla="*/ 132 h 180"/>
                  <a:gd name="T2" fmla="*/ 15 w 308"/>
                  <a:gd name="T3" fmla="*/ 0 h 180"/>
                  <a:gd name="T4" fmla="*/ 0 w 308"/>
                  <a:gd name="T5" fmla="*/ 30 h 180"/>
                  <a:gd name="T6" fmla="*/ 277 w 308"/>
                  <a:gd name="T7" fmla="*/ 176 h 180"/>
                  <a:gd name="T8" fmla="*/ 302 w 308"/>
                  <a:gd name="T9" fmla="*/ 161 h 180"/>
                  <a:gd name="T10" fmla="*/ 299 w 308"/>
                  <a:gd name="T11" fmla="*/ 13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180">
                    <a:moveTo>
                      <a:pt x="299" y="132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77" y="176"/>
                      <a:pt x="277" y="176"/>
                      <a:pt x="277" y="176"/>
                    </a:cubicBezTo>
                    <a:cubicBezTo>
                      <a:pt x="285" y="180"/>
                      <a:pt x="296" y="173"/>
                      <a:pt x="302" y="161"/>
                    </a:cubicBezTo>
                    <a:cubicBezTo>
                      <a:pt x="308" y="149"/>
                      <a:pt x="306" y="136"/>
                      <a:pt x="299" y="1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788F0F2A-BFE9-4672-885E-A6932DEFB95A}"/>
              </a:ext>
            </a:extLst>
          </p:cNvPr>
          <p:cNvGrpSpPr/>
          <p:nvPr/>
        </p:nvGrpSpPr>
        <p:grpSpPr>
          <a:xfrm>
            <a:off x="602113" y="3061810"/>
            <a:ext cx="8569238" cy="592470"/>
            <a:chOff x="602113" y="3118960"/>
            <a:chExt cx="8569238" cy="592470"/>
          </a:xfrm>
        </p:grpSpPr>
        <p:pic>
          <p:nvPicPr>
            <p:cNvPr id="47" name="그래픽 46">
              <a:extLst>
                <a:ext uri="{FF2B5EF4-FFF2-40B4-BE49-F238E27FC236}">
                  <a16:creationId xmlns:a16="http://schemas.microsoft.com/office/drawing/2014/main" id="{49CD7986-17A2-4C6C-9BFA-36C72B042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602113" y="3185829"/>
              <a:ext cx="138994" cy="138994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4F8F474-6972-45FF-A294-028120ACB813}"/>
                </a:ext>
              </a:extLst>
            </p:cNvPr>
            <p:cNvSpPr txBox="1"/>
            <p:nvPr/>
          </p:nvSpPr>
          <p:spPr>
            <a:xfrm>
              <a:off x="803676" y="3118960"/>
              <a:ext cx="8367675" cy="59247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사업주</a:t>
              </a:r>
              <a:r>
                <a:rPr kumimoji="0" lang="ko-KR" altLang="en-US" sz="1800" b="1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는 성희롱 발생 사실을 신고한 근로자 및 </a:t>
              </a:r>
              <a:r>
                <a:rPr kumimoji="0" lang="ko-KR" altLang="en-US" sz="1800" b="1" i="0" u="none" strike="noStrike" kern="0" cap="none" spc="-150" normalizeH="0" baseline="0" noProof="0" dirty="0" err="1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피해근로자등에게</a:t>
              </a:r>
              <a:r>
                <a:rPr kumimoji="0" lang="ko-KR" altLang="en-US" sz="1800" b="1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다음 각 호의 어느 하나에</a:t>
              </a:r>
              <a:endParaRPr kumimoji="0" lang="en-US" altLang="ko-KR" sz="1800" b="1" i="0" u="none" strike="noStrike" kern="0" cap="none" spc="-15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800" b="1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해당하는 </a:t>
              </a:r>
              <a:r>
                <a:rPr kumimoji="0" lang="ko-KR" altLang="en-US" sz="1800" b="1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FF0000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불리한 처우</a:t>
              </a:r>
              <a:r>
                <a:rPr kumimoji="0" lang="ko-KR" altLang="en-US" sz="1800" b="1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를 하여서는 아니 된다</a:t>
              </a:r>
              <a:r>
                <a:rPr kumimoji="0" lang="en-US" altLang="ko-KR" sz="1800" b="1" i="0" u="none" strike="noStrike" kern="0" cap="none" spc="-15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black">
                          <a:lumMod val="85000"/>
                          <a:lumOff val="15000"/>
                        </a:prst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4DD17588-19CF-411D-9AF3-93440E56A6F1}"/>
              </a:ext>
            </a:extLst>
          </p:cNvPr>
          <p:cNvGrpSpPr/>
          <p:nvPr/>
        </p:nvGrpSpPr>
        <p:grpSpPr>
          <a:xfrm>
            <a:off x="333374" y="4100245"/>
            <a:ext cx="9248069" cy="1933748"/>
            <a:chOff x="504825" y="4100245"/>
            <a:chExt cx="8896350" cy="1933748"/>
          </a:xfrm>
        </p:grpSpPr>
        <p:sp>
          <p:nvSpPr>
            <p:cNvPr id="49" name="직사각형 48">
              <a:extLst>
                <a:ext uri="{FF2B5EF4-FFF2-40B4-BE49-F238E27FC236}">
                  <a16:creationId xmlns:a16="http://schemas.microsoft.com/office/drawing/2014/main" id="{78825DB3-0856-4DAB-BE95-D4ACCA58E98A}"/>
                </a:ext>
              </a:extLst>
            </p:cNvPr>
            <p:cNvSpPr/>
            <p:nvPr/>
          </p:nvSpPr>
          <p:spPr>
            <a:xfrm>
              <a:off x="504825" y="4106573"/>
              <a:ext cx="8896350" cy="374915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FA19C597-CB2E-4F58-B165-08D870F5EF4A}"/>
                </a:ext>
              </a:extLst>
            </p:cNvPr>
            <p:cNvSpPr/>
            <p:nvPr/>
          </p:nvSpPr>
          <p:spPr>
            <a:xfrm>
              <a:off x="504825" y="4873062"/>
              <a:ext cx="8896350" cy="38375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" name="직사각형 50">
              <a:extLst>
                <a:ext uri="{FF2B5EF4-FFF2-40B4-BE49-F238E27FC236}">
                  <a16:creationId xmlns:a16="http://schemas.microsoft.com/office/drawing/2014/main" id="{766EF6C4-C597-4458-A2F9-54E46711F017}"/>
                </a:ext>
              </a:extLst>
            </p:cNvPr>
            <p:cNvSpPr/>
            <p:nvPr/>
          </p:nvSpPr>
          <p:spPr>
            <a:xfrm>
              <a:off x="504825" y="5649231"/>
              <a:ext cx="8896350" cy="384759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52" name="직선 연결선 51">
              <a:extLst>
                <a:ext uri="{FF2B5EF4-FFF2-40B4-BE49-F238E27FC236}">
                  <a16:creationId xmlns:a16="http://schemas.microsoft.com/office/drawing/2014/main" id="{37E6A0C7-5417-46D4-BD29-4715D9A1A703}"/>
                </a:ext>
              </a:extLst>
            </p:cNvPr>
            <p:cNvCxnSpPr>
              <a:cxnSpLocks/>
            </p:cNvCxnSpPr>
            <p:nvPr/>
          </p:nvCxnSpPr>
          <p:spPr>
            <a:xfrm>
              <a:off x="504825" y="6033993"/>
              <a:ext cx="889635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직선 연결선 52">
              <a:extLst>
                <a:ext uri="{FF2B5EF4-FFF2-40B4-BE49-F238E27FC236}">
                  <a16:creationId xmlns:a16="http://schemas.microsoft.com/office/drawing/2014/main" id="{1FE5880F-70CF-418F-8718-1B7B92E36B2A}"/>
                </a:ext>
              </a:extLst>
            </p:cNvPr>
            <p:cNvCxnSpPr>
              <a:cxnSpLocks/>
            </p:cNvCxnSpPr>
            <p:nvPr/>
          </p:nvCxnSpPr>
          <p:spPr>
            <a:xfrm>
              <a:off x="504825" y="5647243"/>
              <a:ext cx="889635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직선 연결선 68">
              <a:extLst>
                <a:ext uri="{FF2B5EF4-FFF2-40B4-BE49-F238E27FC236}">
                  <a16:creationId xmlns:a16="http://schemas.microsoft.com/office/drawing/2014/main" id="{972EEDC7-D042-411B-BFBB-B692C6B54572}"/>
                </a:ext>
              </a:extLst>
            </p:cNvPr>
            <p:cNvCxnSpPr>
              <a:cxnSpLocks/>
            </p:cNvCxnSpPr>
            <p:nvPr/>
          </p:nvCxnSpPr>
          <p:spPr>
            <a:xfrm>
              <a:off x="504825" y="5260494"/>
              <a:ext cx="889635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직선 연결선 69">
              <a:extLst>
                <a:ext uri="{FF2B5EF4-FFF2-40B4-BE49-F238E27FC236}">
                  <a16:creationId xmlns:a16="http://schemas.microsoft.com/office/drawing/2014/main" id="{6423F918-CF99-4107-A8B2-5691D5A08A23}"/>
                </a:ext>
              </a:extLst>
            </p:cNvPr>
            <p:cNvCxnSpPr>
              <a:cxnSpLocks/>
            </p:cNvCxnSpPr>
            <p:nvPr/>
          </p:nvCxnSpPr>
          <p:spPr>
            <a:xfrm>
              <a:off x="504825" y="4873744"/>
              <a:ext cx="889635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직선 연결선 70">
              <a:extLst>
                <a:ext uri="{FF2B5EF4-FFF2-40B4-BE49-F238E27FC236}">
                  <a16:creationId xmlns:a16="http://schemas.microsoft.com/office/drawing/2014/main" id="{02B348A8-4C89-4B2D-A515-6C07266B00E3}"/>
                </a:ext>
              </a:extLst>
            </p:cNvPr>
            <p:cNvCxnSpPr>
              <a:cxnSpLocks/>
            </p:cNvCxnSpPr>
            <p:nvPr/>
          </p:nvCxnSpPr>
          <p:spPr>
            <a:xfrm>
              <a:off x="504825" y="4100245"/>
              <a:ext cx="889635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직선 연결선 71">
              <a:extLst>
                <a:ext uri="{FF2B5EF4-FFF2-40B4-BE49-F238E27FC236}">
                  <a16:creationId xmlns:a16="http://schemas.microsoft.com/office/drawing/2014/main" id="{CD59B29D-CBD1-430F-A9A3-FEDF168FDC86}"/>
                </a:ext>
              </a:extLst>
            </p:cNvPr>
            <p:cNvCxnSpPr>
              <a:cxnSpLocks/>
            </p:cNvCxnSpPr>
            <p:nvPr/>
          </p:nvCxnSpPr>
          <p:spPr>
            <a:xfrm>
              <a:off x="504825" y="4486995"/>
              <a:ext cx="889635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그룹 72">
            <a:extLst>
              <a:ext uri="{FF2B5EF4-FFF2-40B4-BE49-F238E27FC236}">
                <a16:creationId xmlns:a16="http://schemas.microsoft.com/office/drawing/2014/main" id="{2EC2472C-3E41-42F9-9C51-56E8CE092D31}"/>
              </a:ext>
            </a:extLst>
          </p:cNvPr>
          <p:cNvGrpSpPr/>
          <p:nvPr/>
        </p:nvGrpSpPr>
        <p:grpSpPr>
          <a:xfrm>
            <a:off x="596966" y="5338453"/>
            <a:ext cx="4123074" cy="230831"/>
            <a:chOff x="577916" y="4256723"/>
            <a:chExt cx="4123074" cy="268607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F8717F6-0A65-4BB5-8933-7574B26E103A}"/>
                </a:ext>
              </a:extLst>
            </p:cNvPr>
            <p:cNvSpPr txBox="1"/>
            <p:nvPr/>
          </p:nvSpPr>
          <p:spPr>
            <a:xfrm>
              <a:off x="818517" y="4256723"/>
              <a:ext cx="3882473" cy="268607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직업능력 개발 및 향상을 위한 교육훈련 기회의 제한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D583EDA-F4B4-4AC9-9A88-955622EBCDB5}"/>
                </a:ext>
              </a:extLst>
            </p:cNvPr>
            <p:cNvSpPr txBox="1"/>
            <p:nvPr/>
          </p:nvSpPr>
          <p:spPr>
            <a:xfrm>
              <a:off x="577916" y="4275611"/>
              <a:ext cx="177934" cy="230832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5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1248A8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5.</a:t>
              </a:r>
              <a:r>
                <a:rPr lang="ko-KR" altLang="en-US" sz="1500" b="1" kern="0" spc="-100" dirty="0">
                  <a:gradFill>
                    <a:gsLst>
                      <a:gs pos="100000">
                        <a:srgbClr val="1248A8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latin typeface="Century Gothic" panose="020B0502020202020204" pitchFamily="34" charset="0"/>
                  <a:ea typeface="맑은 고딕"/>
                </a:rPr>
                <a:t> </a:t>
              </a:r>
              <a:endParaRPr kumimoji="0" lang="ko-KR" altLang="en-US" sz="1500" b="1" i="0" u="none" strike="noStrike" kern="0" cap="none" spc="-150" normalizeH="0" noProof="0" dirty="0">
                <a:ln>
                  <a:noFill/>
                </a:ln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</p:txBody>
        </p:sp>
      </p:grpSp>
      <p:grpSp>
        <p:nvGrpSpPr>
          <p:cNvPr id="76" name="그룹 75">
            <a:extLst>
              <a:ext uri="{FF2B5EF4-FFF2-40B4-BE49-F238E27FC236}">
                <a16:creationId xmlns:a16="http://schemas.microsoft.com/office/drawing/2014/main" id="{2F1CAF94-CDF9-4EC2-8CD7-3099C4CD15BE}"/>
              </a:ext>
            </a:extLst>
          </p:cNvPr>
          <p:cNvGrpSpPr/>
          <p:nvPr/>
        </p:nvGrpSpPr>
        <p:grpSpPr>
          <a:xfrm>
            <a:off x="596966" y="4951703"/>
            <a:ext cx="6550021" cy="230832"/>
            <a:chOff x="577916" y="3734264"/>
            <a:chExt cx="6550021" cy="268608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DEF4DB0-5A70-42E1-B500-0754A2439BF4}"/>
                </a:ext>
              </a:extLst>
            </p:cNvPr>
            <p:cNvSpPr txBox="1"/>
            <p:nvPr/>
          </p:nvSpPr>
          <p:spPr>
            <a:xfrm>
              <a:off x="818517" y="3734264"/>
              <a:ext cx="6309420" cy="268608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성과평가 또는 동료평가 등에서 차별이나 그에 따른 임금 또는 상여금 등의 차별 지급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BE886E16-07AF-4DA2-BA72-D78E1B96F2F3}"/>
                </a:ext>
              </a:extLst>
            </p:cNvPr>
            <p:cNvSpPr txBox="1"/>
            <p:nvPr/>
          </p:nvSpPr>
          <p:spPr>
            <a:xfrm>
              <a:off x="577916" y="3753151"/>
              <a:ext cx="177934" cy="230832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5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1248A8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4.</a:t>
              </a:r>
              <a:r>
                <a:rPr lang="ko-KR" altLang="en-US" sz="1500" b="1" kern="0" spc="-100" dirty="0">
                  <a:gradFill>
                    <a:gsLst>
                      <a:gs pos="100000">
                        <a:srgbClr val="1248A8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latin typeface="Century Gothic" panose="020B0502020202020204" pitchFamily="34" charset="0"/>
                  <a:ea typeface="맑은 고딕"/>
                </a:rPr>
                <a:t> </a:t>
              </a:r>
              <a:endParaRPr kumimoji="0" lang="ko-KR" altLang="en-US" sz="1500" b="1" i="0" u="none" strike="noStrike" kern="0" cap="none" spc="-150" normalizeH="0" noProof="0" dirty="0">
                <a:ln>
                  <a:noFill/>
                </a:ln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</p:txBody>
        </p:sp>
      </p:grpSp>
      <p:grpSp>
        <p:nvGrpSpPr>
          <p:cNvPr id="79" name="그룹 78">
            <a:extLst>
              <a:ext uri="{FF2B5EF4-FFF2-40B4-BE49-F238E27FC236}">
                <a16:creationId xmlns:a16="http://schemas.microsoft.com/office/drawing/2014/main" id="{4E7C0C75-03A7-47EF-B2EC-46428FCC8630}"/>
              </a:ext>
            </a:extLst>
          </p:cNvPr>
          <p:cNvGrpSpPr/>
          <p:nvPr/>
        </p:nvGrpSpPr>
        <p:grpSpPr>
          <a:xfrm>
            <a:off x="596966" y="4564954"/>
            <a:ext cx="5129760" cy="230831"/>
            <a:chOff x="577916" y="3330051"/>
            <a:chExt cx="5129760" cy="268607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9AAA5B5-54EC-45F3-95A7-CD2D1115036D}"/>
                </a:ext>
              </a:extLst>
            </p:cNvPr>
            <p:cNvSpPr txBox="1"/>
            <p:nvPr/>
          </p:nvSpPr>
          <p:spPr>
            <a:xfrm>
              <a:off x="818517" y="3330051"/>
              <a:ext cx="4889159" cy="268607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직무 </a:t>
              </a:r>
              <a:r>
                <a:rPr kumimoji="0" lang="ko-KR" altLang="en-US" sz="1500" b="1" i="0" u="none" strike="noStrike" kern="0" cap="none" spc="-150" normalizeH="0" noProof="0" dirty="0" err="1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미부여</a:t>
              </a:r>
              <a:r>
                <a:rPr kumimoji="0" lang="en-US" altLang="ko-KR" sz="15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5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직무 재배치</a:t>
              </a:r>
              <a:r>
                <a:rPr kumimoji="0" lang="en-US" altLang="ko-KR" sz="15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5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그 밖에 본인의 의사에 반하는 인사조치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F1E3D83-5BA5-40B7-A715-18511874E247}"/>
                </a:ext>
              </a:extLst>
            </p:cNvPr>
            <p:cNvSpPr txBox="1"/>
            <p:nvPr/>
          </p:nvSpPr>
          <p:spPr>
            <a:xfrm>
              <a:off x="577916" y="3348939"/>
              <a:ext cx="177934" cy="230832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5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1248A8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3.</a:t>
              </a:r>
              <a:r>
                <a:rPr lang="ko-KR" altLang="en-US" sz="1500" b="1" kern="0" spc="-100" dirty="0">
                  <a:gradFill>
                    <a:gsLst>
                      <a:gs pos="100000">
                        <a:srgbClr val="1248A8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latin typeface="Century Gothic" panose="020B0502020202020204" pitchFamily="34" charset="0"/>
                  <a:ea typeface="맑은 고딕"/>
                </a:rPr>
                <a:t> </a:t>
              </a:r>
              <a:endParaRPr kumimoji="0" lang="ko-KR" altLang="en-US" sz="1500" b="1" i="0" u="none" strike="noStrike" kern="0" cap="none" spc="-150" normalizeH="0" noProof="0" dirty="0">
                <a:ln>
                  <a:noFill/>
                </a:ln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</p:txBody>
        </p:sp>
      </p:grpSp>
      <p:grpSp>
        <p:nvGrpSpPr>
          <p:cNvPr id="82" name="그룹 81">
            <a:extLst>
              <a:ext uri="{FF2B5EF4-FFF2-40B4-BE49-F238E27FC236}">
                <a16:creationId xmlns:a16="http://schemas.microsoft.com/office/drawing/2014/main" id="{40491715-9606-4DF2-B08B-F68BCCC55284}"/>
              </a:ext>
            </a:extLst>
          </p:cNvPr>
          <p:cNvGrpSpPr/>
          <p:nvPr/>
        </p:nvGrpSpPr>
        <p:grpSpPr>
          <a:xfrm>
            <a:off x="596966" y="4178204"/>
            <a:ext cx="4126280" cy="230832"/>
            <a:chOff x="577916" y="2924424"/>
            <a:chExt cx="4126280" cy="268608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1DB347C6-11E3-4E78-84C9-6BF317836034}"/>
                </a:ext>
              </a:extLst>
            </p:cNvPr>
            <p:cNvSpPr txBox="1"/>
            <p:nvPr/>
          </p:nvSpPr>
          <p:spPr>
            <a:xfrm>
              <a:off x="818517" y="2924424"/>
              <a:ext cx="3885679" cy="268608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징계</a:t>
              </a:r>
              <a:r>
                <a:rPr kumimoji="0" lang="en-US" altLang="ko-KR" sz="15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5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정직</a:t>
              </a:r>
              <a:r>
                <a:rPr kumimoji="0" lang="en-US" altLang="ko-KR" sz="15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5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감봉</a:t>
              </a:r>
              <a:r>
                <a:rPr kumimoji="0" lang="en-US" altLang="ko-KR" sz="15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5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강등</a:t>
              </a:r>
              <a:r>
                <a:rPr kumimoji="0" lang="en-US" altLang="ko-KR" sz="15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5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승진 제한 등 부당한 인사조치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7C6FC3DF-2319-4D0E-AA7A-882B760C90EA}"/>
                </a:ext>
              </a:extLst>
            </p:cNvPr>
            <p:cNvSpPr txBox="1"/>
            <p:nvPr/>
          </p:nvSpPr>
          <p:spPr>
            <a:xfrm>
              <a:off x="577916" y="2943311"/>
              <a:ext cx="177934" cy="230832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5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1248A8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2.</a:t>
              </a:r>
              <a:r>
                <a:rPr lang="ko-KR" altLang="en-US" sz="1500" b="1" kern="0" spc="-100" dirty="0">
                  <a:gradFill>
                    <a:gsLst>
                      <a:gs pos="100000">
                        <a:srgbClr val="1248A8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latin typeface="Century Gothic" panose="020B0502020202020204" pitchFamily="34" charset="0"/>
                  <a:ea typeface="맑은 고딕"/>
                </a:rPr>
                <a:t> </a:t>
              </a:r>
              <a:endParaRPr kumimoji="0" lang="ko-KR" altLang="en-US" sz="1500" b="1" i="0" u="none" strike="noStrike" kern="0" cap="none" spc="-150" normalizeH="0" noProof="0" dirty="0">
                <a:ln>
                  <a:noFill/>
                </a:ln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</p:txBody>
        </p:sp>
      </p:grp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9E74783B-71EC-4955-AE9D-5A61DF755348}"/>
              </a:ext>
            </a:extLst>
          </p:cNvPr>
          <p:cNvGrpSpPr/>
          <p:nvPr/>
        </p:nvGrpSpPr>
        <p:grpSpPr>
          <a:xfrm>
            <a:off x="596966" y="3791454"/>
            <a:ext cx="4610387" cy="230832"/>
            <a:chOff x="577916" y="2518796"/>
            <a:chExt cx="4610387" cy="268608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B8456B4-F8C4-4F95-BAB4-C229C53FDD0D}"/>
                </a:ext>
              </a:extLst>
            </p:cNvPr>
            <p:cNvSpPr txBox="1"/>
            <p:nvPr/>
          </p:nvSpPr>
          <p:spPr>
            <a:xfrm>
              <a:off x="818517" y="2518796"/>
              <a:ext cx="4369786" cy="268608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파면</a:t>
              </a:r>
              <a:r>
                <a:rPr kumimoji="0" lang="en-US" altLang="ko-KR" sz="15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5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해임</a:t>
              </a:r>
              <a:r>
                <a:rPr kumimoji="0" lang="en-US" altLang="ko-KR" sz="15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5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해고</a:t>
              </a:r>
              <a:r>
                <a:rPr kumimoji="0" lang="en-US" altLang="ko-KR" sz="15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5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그 밖에 신분상실에 해당하는 불이익 조치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59B7A2A9-9CCB-439E-A897-C733944773D6}"/>
                </a:ext>
              </a:extLst>
            </p:cNvPr>
            <p:cNvSpPr txBox="1"/>
            <p:nvPr/>
          </p:nvSpPr>
          <p:spPr>
            <a:xfrm>
              <a:off x="577916" y="2537683"/>
              <a:ext cx="177934" cy="230832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5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1248A8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1.</a:t>
              </a:r>
              <a:r>
                <a:rPr lang="ko-KR" altLang="en-US" sz="1500" b="1" kern="0" spc="-100" dirty="0">
                  <a:gradFill>
                    <a:gsLst>
                      <a:gs pos="100000">
                        <a:srgbClr val="1248A8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latin typeface="Century Gothic" panose="020B0502020202020204" pitchFamily="34" charset="0"/>
                  <a:ea typeface="맑은 고딕"/>
                </a:rPr>
                <a:t> </a:t>
              </a:r>
              <a:endParaRPr kumimoji="0" lang="ko-KR" altLang="en-US" sz="1500" b="1" i="0" u="none" strike="noStrike" kern="0" cap="none" spc="-150" normalizeH="0" noProof="0" dirty="0">
                <a:ln>
                  <a:noFill/>
                </a:ln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</p:txBody>
        </p:sp>
      </p:grpSp>
      <p:grpSp>
        <p:nvGrpSpPr>
          <p:cNvPr id="88" name="그룹 87">
            <a:extLst>
              <a:ext uri="{FF2B5EF4-FFF2-40B4-BE49-F238E27FC236}">
                <a16:creationId xmlns:a16="http://schemas.microsoft.com/office/drawing/2014/main" id="{D6351BC4-DB2E-4C83-890E-08BC3EA6A633}"/>
              </a:ext>
            </a:extLst>
          </p:cNvPr>
          <p:cNvGrpSpPr/>
          <p:nvPr/>
        </p:nvGrpSpPr>
        <p:grpSpPr>
          <a:xfrm>
            <a:off x="596966" y="5725202"/>
            <a:ext cx="8595452" cy="230832"/>
            <a:chOff x="577916" y="4778006"/>
            <a:chExt cx="8595452" cy="268608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0F95E034-1B65-4854-8C87-64B0087671DC}"/>
                </a:ext>
              </a:extLst>
            </p:cNvPr>
            <p:cNvSpPr txBox="1"/>
            <p:nvPr/>
          </p:nvSpPr>
          <p:spPr>
            <a:xfrm>
              <a:off x="818517" y="4778006"/>
              <a:ext cx="8354851" cy="268608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집단 따돌림</a:t>
              </a:r>
              <a:r>
                <a:rPr kumimoji="0" lang="en-US" altLang="ko-KR" sz="15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5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폭행 또는 폭언 등 </a:t>
              </a:r>
              <a:r>
                <a:rPr kumimoji="0" lang="ko-KR" altLang="en-US" sz="1500" b="1" i="0" u="none" strike="noStrike" kern="0" cap="none" spc="-150" normalizeH="0" noProof="0" dirty="0" err="1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정신적ㆍ신체적</a:t>
              </a:r>
              <a:r>
                <a:rPr kumimoji="0" lang="ko-KR" altLang="en-US" sz="15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손상을 가져오는 행위를 하거나 그 행위의 발생을 방치하는 행위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9B4213F7-E204-4C9E-A101-A8A906FF70BE}"/>
                </a:ext>
              </a:extLst>
            </p:cNvPr>
            <p:cNvSpPr txBox="1"/>
            <p:nvPr/>
          </p:nvSpPr>
          <p:spPr>
            <a:xfrm>
              <a:off x="577916" y="4796894"/>
              <a:ext cx="177934" cy="230832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500" b="1" kern="0" spc="-100" dirty="0">
                  <a:gradFill>
                    <a:gsLst>
                      <a:gs pos="100000">
                        <a:srgbClr val="1248A8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latin typeface="Century Gothic" panose="020B0502020202020204" pitchFamily="34" charset="0"/>
                  <a:ea typeface="맑은 고딕"/>
                </a:rPr>
                <a:t>6</a:t>
              </a:r>
              <a:r>
                <a:rPr kumimoji="0" lang="en-US" altLang="ko-KR" sz="15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1248A8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  <a:r>
                <a:rPr lang="ko-KR" altLang="en-US" sz="1500" b="1" kern="0" spc="-100" dirty="0">
                  <a:gradFill>
                    <a:gsLst>
                      <a:gs pos="100000">
                        <a:srgbClr val="1248A8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latin typeface="Century Gothic" panose="020B0502020202020204" pitchFamily="34" charset="0"/>
                  <a:ea typeface="맑은 고딕"/>
                </a:rPr>
                <a:t> </a:t>
              </a:r>
              <a:endParaRPr kumimoji="0" lang="ko-KR" altLang="en-US" sz="1500" b="1" i="0" u="none" strike="noStrike" kern="0" cap="none" spc="-150" normalizeH="0" noProof="0" dirty="0">
                <a:ln>
                  <a:noFill/>
                </a:ln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</p:txBody>
        </p:sp>
      </p:grpSp>
      <p:grpSp>
        <p:nvGrpSpPr>
          <p:cNvPr id="91" name="그룹 90">
            <a:extLst>
              <a:ext uri="{FF2B5EF4-FFF2-40B4-BE49-F238E27FC236}">
                <a16:creationId xmlns:a16="http://schemas.microsoft.com/office/drawing/2014/main" id="{06723057-788B-430B-8F57-4F416B2527FD}"/>
              </a:ext>
            </a:extLst>
          </p:cNvPr>
          <p:cNvGrpSpPr/>
          <p:nvPr/>
        </p:nvGrpSpPr>
        <p:grpSpPr>
          <a:xfrm>
            <a:off x="596966" y="6111957"/>
            <a:ext cx="5613867" cy="230832"/>
            <a:chOff x="577916" y="5183541"/>
            <a:chExt cx="5613867" cy="268608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C77327A0-AE7F-49A3-BA0F-B57997524CBF}"/>
                </a:ext>
              </a:extLst>
            </p:cNvPr>
            <p:cNvSpPr txBox="1"/>
            <p:nvPr/>
          </p:nvSpPr>
          <p:spPr>
            <a:xfrm>
              <a:off x="818517" y="5183541"/>
              <a:ext cx="5373266" cy="268608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5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그 밖에 신고를 한 근로자 및 </a:t>
              </a:r>
              <a:r>
                <a:rPr kumimoji="0" lang="ko-KR" altLang="en-US" sz="1500" b="1" i="0" u="none" strike="noStrike" kern="0" cap="none" spc="-150" normalizeH="0" noProof="0" dirty="0" err="1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피해근로자등의</a:t>
              </a:r>
              <a:r>
                <a:rPr kumimoji="0" lang="ko-KR" altLang="en-US" sz="1500" b="1" i="0" u="none" strike="noStrike" kern="0" cap="none" spc="-150" normalizeH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의사에 반하는 불리한 처우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5ED1AC9-AF04-439D-B82D-E2E5381BBBBC}"/>
                </a:ext>
              </a:extLst>
            </p:cNvPr>
            <p:cNvSpPr txBox="1"/>
            <p:nvPr/>
          </p:nvSpPr>
          <p:spPr>
            <a:xfrm>
              <a:off x="577916" y="5202428"/>
              <a:ext cx="177934" cy="230832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500" b="1" kern="0" spc="-100" dirty="0">
                  <a:gradFill>
                    <a:gsLst>
                      <a:gs pos="100000">
                        <a:srgbClr val="1248A8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latin typeface="Century Gothic" panose="020B0502020202020204" pitchFamily="34" charset="0"/>
                  <a:ea typeface="맑은 고딕"/>
                </a:rPr>
                <a:t>7</a:t>
              </a:r>
              <a:r>
                <a:rPr kumimoji="0" lang="en-US" altLang="ko-KR" sz="15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1248A8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  <a:r>
                <a:rPr lang="ko-KR" altLang="en-US" sz="1500" b="1" kern="0" spc="-100" dirty="0">
                  <a:gradFill>
                    <a:gsLst>
                      <a:gs pos="100000">
                        <a:srgbClr val="1248A8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latin typeface="Century Gothic" panose="020B0502020202020204" pitchFamily="34" charset="0"/>
                  <a:ea typeface="맑은 고딕"/>
                </a:rPr>
                <a:t> </a:t>
              </a:r>
              <a:endParaRPr kumimoji="0" lang="ko-KR" altLang="en-US" sz="1500" b="1" i="0" u="none" strike="noStrike" kern="0" cap="none" spc="-150" normalizeH="0" noProof="0" dirty="0">
                <a:ln>
                  <a:noFill/>
                </a:ln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5143981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6535F67F-588A-4C66-996E-13212612F612}"/>
              </a:ext>
            </a:extLst>
          </p:cNvPr>
          <p:cNvGrpSpPr/>
          <p:nvPr/>
        </p:nvGrpSpPr>
        <p:grpSpPr>
          <a:xfrm>
            <a:off x="4388305" y="5184463"/>
            <a:ext cx="1129390" cy="558314"/>
            <a:chOff x="7542333" y="2330450"/>
            <a:chExt cx="1495282" cy="739192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8940CBB5-7192-4B0A-8E08-B22A51CA91A8}"/>
                </a:ext>
              </a:extLst>
            </p:cNvPr>
            <p:cNvGrpSpPr/>
            <p:nvPr/>
          </p:nvGrpSpPr>
          <p:grpSpPr>
            <a:xfrm>
              <a:off x="7542333" y="2332294"/>
              <a:ext cx="499552" cy="737348"/>
              <a:chOff x="7561383" y="2332294"/>
              <a:chExt cx="499552" cy="737348"/>
            </a:xfrm>
          </p:grpSpPr>
          <p:sp>
            <p:nvSpPr>
              <p:cNvPr id="9" name="Freeform 84">
                <a:extLst>
                  <a:ext uri="{FF2B5EF4-FFF2-40B4-BE49-F238E27FC236}">
                    <a16:creationId xmlns:a16="http://schemas.microsoft.com/office/drawing/2014/main" id="{1DAE0306-0108-42FF-9403-2E981B497D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4381" y="2332294"/>
                <a:ext cx="346554" cy="737348"/>
              </a:xfrm>
              <a:custGeom>
                <a:avLst/>
                <a:gdLst>
                  <a:gd name="T0" fmla="*/ 62 w 158"/>
                  <a:gd name="T1" fmla="*/ 167 h 336"/>
                  <a:gd name="T2" fmla="*/ 146 w 158"/>
                  <a:gd name="T3" fmla="*/ 0 h 336"/>
                  <a:gd name="T4" fmla="*/ 82 w 158"/>
                  <a:gd name="T5" fmla="*/ 0 h 336"/>
                  <a:gd name="T6" fmla="*/ 4 w 158"/>
                  <a:gd name="T7" fmla="*/ 155 h 336"/>
                  <a:gd name="T8" fmla="*/ 5 w 158"/>
                  <a:gd name="T9" fmla="*/ 181 h 336"/>
                  <a:gd name="T10" fmla="*/ 93 w 158"/>
                  <a:gd name="T11" fmla="*/ 336 h 336"/>
                  <a:gd name="T12" fmla="*/ 93 w 158"/>
                  <a:gd name="T13" fmla="*/ 336 h 336"/>
                  <a:gd name="T14" fmla="*/ 158 w 158"/>
                  <a:gd name="T15" fmla="*/ 336 h 336"/>
                  <a:gd name="T16" fmla="*/ 158 w 158"/>
                  <a:gd name="T17" fmla="*/ 336 h 336"/>
                  <a:gd name="T18" fmla="*/ 62 w 158"/>
                  <a:gd name="T19" fmla="*/ 167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8" h="336">
                    <a:moveTo>
                      <a:pt x="62" y="167"/>
                    </a:moveTo>
                    <a:cubicBezTo>
                      <a:pt x="146" y="0"/>
                      <a:pt x="146" y="0"/>
                      <a:pt x="14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0" y="163"/>
                      <a:pt x="0" y="173"/>
                      <a:pt x="5" y="181"/>
                    </a:cubicBezTo>
                    <a:cubicBezTo>
                      <a:pt x="93" y="336"/>
                      <a:pt x="93" y="336"/>
                      <a:pt x="93" y="336"/>
                    </a:cubicBezTo>
                    <a:cubicBezTo>
                      <a:pt x="93" y="336"/>
                      <a:pt x="93" y="336"/>
                      <a:pt x="93" y="336"/>
                    </a:cubicBezTo>
                    <a:cubicBezTo>
                      <a:pt x="158" y="336"/>
                      <a:pt x="158" y="336"/>
                      <a:pt x="158" y="336"/>
                    </a:cubicBezTo>
                    <a:cubicBezTo>
                      <a:pt x="158" y="336"/>
                      <a:pt x="158" y="336"/>
                      <a:pt x="158" y="336"/>
                    </a:cubicBezTo>
                    <a:lnTo>
                      <a:pt x="62" y="167"/>
                    </a:lnTo>
                    <a:close/>
                  </a:path>
                </a:pathLst>
              </a:custGeom>
              <a:solidFill>
                <a:srgbClr val="62C0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" name="Freeform 85">
                <a:extLst>
                  <a:ext uri="{FF2B5EF4-FFF2-40B4-BE49-F238E27FC236}">
                    <a16:creationId xmlns:a16="http://schemas.microsoft.com/office/drawing/2014/main" id="{5BD8D47F-8A9E-4C4D-8928-19B4157CFD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61383" y="2332294"/>
                <a:ext cx="124428" cy="737348"/>
              </a:xfrm>
              <a:custGeom>
                <a:avLst/>
                <a:gdLst>
                  <a:gd name="T0" fmla="*/ 135 w 135"/>
                  <a:gd name="T1" fmla="*/ 800 h 800"/>
                  <a:gd name="T2" fmla="*/ 135 w 135"/>
                  <a:gd name="T3" fmla="*/ 0 h 800"/>
                  <a:gd name="T4" fmla="*/ 0 w 135"/>
                  <a:gd name="T5" fmla="*/ 0 h 800"/>
                  <a:gd name="T6" fmla="*/ 0 w 135"/>
                  <a:gd name="T7" fmla="*/ 800 h 800"/>
                  <a:gd name="T8" fmla="*/ 0 w 135"/>
                  <a:gd name="T9" fmla="*/ 800 h 800"/>
                  <a:gd name="T10" fmla="*/ 135 w 135"/>
                  <a:gd name="T11" fmla="*/ 800 h 800"/>
                  <a:gd name="T12" fmla="*/ 135 w 135"/>
                  <a:gd name="T13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5" h="800">
                    <a:moveTo>
                      <a:pt x="135" y="800"/>
                    </a:moveTo>
                    <a:lnTo>
                      <a:pt x="135" y="0"/>
                    </a:lnTo>
                    <a:lnTo>
                      <a:pt x="0" y="0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135" y="800"/>
                    </a:lnTo>
                    <a:lnTo>
                      <a:pt x="135" y="800"/>
                    </a:lnTo>
                    <a:close/>
                  </a:path>
                </a:pathLst>
              </a:custGeom>
              <a:solidFill>
                <a:srgbClr val="9070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6" name="Freeform 86">
              <a:extLst>
                <a:ext uri="{FF2B5EF4-FFF2-40B4-BE49-F238E27FC236}">
                  <a16:creationId xmlns:a16="http://schemas.microsoft.com/office/drawing/2014/main" id="{CAB4C9F7-7DB4-4082-87AE-95B33AD6A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5832" y="2332294"/>
              <a:ext cx="329042" cy="737348"/>
            </a:xfrm>
            <a:custGeom>
              <a:avLst/>
              <a:gdLst>
                <a:gd name="T0" fmla="*/ 357 w 357"/>
                <a:gd name="T1" fmla="*/ 667 h 800"/>
                <a:gd name="T2" fmla="*/ 136 w 357"/>
                <a:gd name="T3" fmla="*/ 667 h 800"/>
                <a:gd name="T4" fmla="*/ 136 w 357"/>
                <a:gd name="T5" fmla="*/ 0 h 800"/>
                <a:gd name="T6" fmla="*/ 0 w 357"/>
                <a:gd name="T7" fmla="*/ 0 h 800"/>
                <a:gd name="T8" fmla="*/ 0 w 357"/>
                <a:gd name="T9" fmla="*/ 800 h 800"/>
                <a:gd name="T10" fmla="*/ 0 w 357"/>
                <a:gd name="T11" fmla="*/ 800 h 800"/>
                <a:gd name="T12" fmla="*/ 36 w 357"/>
                <a:gd name="T13" fmla="*/ 800 h 800"/>
                <a:gd name="T14" fmla="*/ 136 w 357"/>
                <a:gd name="T15" fmla="*/ 800 h 800"/>
                <a:gd name="T16" fmla="*/ 357 w 357"/>
                <a:gd name="T17" fmla="*/ 800 h 800"/>
                <a:gd name="T18" fmla="*/ 357 w 357"/>
                <a:gd name="T19" fmla="*/ 800 h 800"/>
                <a:gd name="T20" fmla="*/ 357 w 357"/>
                <a:gd name="T21" fmla="*/ 667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7" h="800">
                  <a:moveTo>
                    <a:pt x="357" y="667"/>
                  </a:moveTo>
                  <a:lnTo>
                    <a:pt x="136" y="667"/>
                  </a:lnTo>
                  <a:lnTo>
                    <a:pt x="136" y="0"/>
                  </a:lnTo>
                  <a:lnTo>
                    <a:pt x="0" y="0"/>
                  </a:lnTo>
                  <a:lnTo>
                    <a:pt x="0" y="800"/>
                  </a:lnTo>
                  <a:lnTo>
                    <a:pt x="0" y="800"/>
                  </a:lnTo>
                  <a:lnTo>
                    <a:pt x="36" y="800"/>
                  </a:lnTo>
                  <a:lnTo>
                    <a:pt x="136" y="800"/>
                  </a:lnTo>
                  <a:lnTo>
                    <a:pt x="357" y="800"/>
                  </a:lnTo>
                  <a:lnTo>
                    <a:pt x="357" y="800"/>
                  </a:lnTo>
                  <a:lnTo>
                    <a:pt x="357" y="667"/>
                  </a:lnTo>
                  <a:close/>
                </a:path>
              </a:pathLst>
            </a:custGeom>
            <a:solidFill>
              <a:srgbClr val="D70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" name="Freeform 87">
              <a:extLst>
                <a:ext uri="{FF2B5EF4-FFF2-40B4-BE49-F238E27FC236}">
                  <a16:creationId xmlns:a16="http://schemas.microsoft.com/office/drawing/2014/main" id="{4BEE8817-9768-47B5-AE66-12081B3F5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2266" y="2332294"/>
              <a:ext cx="125349" cy="737348"/>
            </a:xfrm>
            <a:custGeom>
              <a:avLst/>
              <a:gdLst>
                <a:gd name="T0" fmla="*/ 0 w 136"/>
                <a:gd name="T1" fmla="*/ 800 h 800"/>
                <a:gd name="T2" fmla="*/ 0 w 136"/>
                <a:gd name="T3" fmla="*/ 800 h 800"/>
                <a:gd name="T4" fmla="*/ 136 w 136"/>
                <a:gd name="T5" fmla="*/ 800 h 800"/>
                <a:gd name="T6" fmla="*/ 136 w 136"/>
                <a:gd name="T7" fmla="*/ 800 h 800"/>
                <a:gd name="T8" fmla="*/ 136 w 136"/>
                <a:gd name="T9" fmla="*/ 0 h 800"/>
                <a:gd name="T10" fmla="*/ 0 w 136"/>
                <a:gd name="T11" fmla="*/ 0 h 800"/>
                <a:gd name="T12" fmla="*/ 0 w 136"/>
                <a:gd name="T13" fmla="*/ 8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800">
                  <a:moveTo>
                    <a:pt x="0" y="800"/>
                  </a:moveTo>
                  <a:lnTo>
                    <a:pt x="0" y="800"/>
                  </a:lnTo>
                  <a:lnTo>
                    <a:pt x="136" y="800"/>
                  </a:lnTo>
                  <a:lnTo>
                    <a:pt x="136" y="800"/>
                  </a:lnTo>
                  <a:lnTo>
                    <a:pt x="136" y="0"/>
                  </a:lnTo>
                  <a:lnTo>
                    <a:pt x="0" y="0"/>
                  </a:lnTo>
                  <a:lnTo>
                    <a:pt x="0" y="800"/>
                  </a:lnTo>
                  <a:close/>
                </a:path>
              </a:pathLst>
            </a:custGeom>
            <a:solidFill>
              <a:srgbClr val="0047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Freeform 88">
              <a:extLst>
                <a:ext uri="{FF2B5EF4-FFF2-40B4-BE49-F238E27FC236}">
                  <a16:creationId xmlns:a16="http://schemas.microsoft.com/office/drawing/2014/main" id="{97AB5ED6-2824-4EFD-8489-8AD2CEB23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5156" y="2330450"/>
              <a:ext cx="359456" cy="739191"/>
            </a:xfrm>
            <a:custGeom>
              <a:avLst/>
              <a:gdLst>
                <a:gd name="T0" fmla="*/ 164 w 164"/>
                <a:gd name="T1" fmla="*/ 281 h 337"/>
                <a:gd name="T2" fmla="*/ 99 w 164"/>
                <a:gd name="T3" fmla="*/ 281 h 337"/>
                <a:gd name="T4" fmla="*/ 93 w 164"/>
                <a:gd name="T5" fmla="*/ 274 h 337"/>
                <a:gd name="T6" fmla="*/ 93 w 164"/>
                <a:gd name="T7" fmla="*/ 209 h 337"/>
                <a:gd name="T8" fmla="*/ 85 w 164"/>
                <a:gd name="T9" fmla="*/ 190 h 337"/>
                <a:gd name="T10" fmla="*/ 67 w 164"/>
                <a:gd name="T11" fmla="*/ 171 h 337"/>
                <a:gd name="T12" fmla="*/ 86 w 164"/>
                <a:gd name="T13" fmla="*/ 145 h 337"/>
                <a:gd name="T14" fmla="*/ 91 w 164"/>
                <a:gd name="T15" fmla="*/ 129 h 337"/>
                <a:gd name="T16" fmla="*/ 91 w 164"/>
                <a:gd name="T17" fmla="*/ 63 h 337"/>
                <a:gd name="T18" fmla="*/ 98 w 164"/>
                <a:gd name="T19" fmla="*/ 56 h 337"/>
                <a:gd name="T20" fmla="*/ 164 w 164"/>
                <a:gd name="T21" fmla="*/ 56 h 337"/>
                <a:gd name="T22" fmla="*/ 164 w 164"/>
                <a:gd name="T23" fmla="*/ 1 h 337"/>
                <a:gd name="T24" fmla="*/ 164 w 164"/>
                <a:gd name="T25" fmla="*/ 0 h 337"/>
                <a:gd name="T26" fmla="*/ 98 w 164"/>
                <a:gd name="T27" fmla="*/ 0 h 337"/>
                <a:gd name="T28" fmla="*/ 83 w 164"/>
                <a:gd name="T29" fmla="*/ 1 h 337"/>
                <a:gd name="T30" fmla="*/ 35 w 164"/>
                <a:gd name="T31" fmla="*/ 63 h 337"/>
                <a:gd name="T32" fmla="*/ 35 w 164"/>
                <a:gd name="T33" fmla="*/ 120 h 337"/>
                <a:gd name="T34" fmla="*/ 8 w 164"/>
                <a:gd name="T35" fmla="*/ 157 h 337"/>
                <a:gd name="T36" fmla="*/ 10 w 164"/>
                <a:gd name="T37" fmla="*/ 193 h 337"/>
                <a:gd name="T38" fmla="*/ 36 w 164"/>
                <a:gd name="T39" fmla="*/ 220 h 337"/>
                <a:gd name="T40" fmla="*/ 36 w 164"/>
                <a:gd name="T41" fmla="*/ 274 h 337"/>
                <a:gd name="T42" fmla="*/ 91 w 164"/>
                <a:gd name="T43" fmla="*/ 337 h 337"/>
                <a:gd name="T44" fmla="*/ 94 w 164"/>
                <a:gd name="T45" fmla="*/ 337 h 337"/>
                <a:gd name="T46" fmla="*/ 99 w 164"/>
                <a:gd name="T47" fmla="*/ 337 h 337"/>
                <a:gd name="T48" fmla="*/ 164 w 164"/>
                <a:gd name="T49" fmla="*/ 337 h 337"/>
                <a:gd name="T50" fmla="*/ 164 w 164"/>
                <a:gd name="T51" fmla="*/ 337 h 337"/>
                <a:gd name="T52" fmla="*/ 164 w 164"/>
                <a:gd name="T53" fmla="*/ 337 h 337"/>
                <a:gd name="T54" fmla="*/ 164 w 164"/>
                <a:gd name="T55" fmla="*/ 281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4" h="337">
                  <a:moveTo>
                    <a:pt x="164" y="281"/>
                  </a:moveTo>
                  <a:cubicBezTo>
                    <a:pt x="99" y="281"/>
                    <a:pt x="99" y="281"/>
                    <a:pt x="99" y="281"/>
                  </a:cubicBezTo>
                  <a:cubicBezTo>
                    <a:pt x="95" y="281"/>
                    <a:pt x="93" y="278"/>
                    <a:pt x="93" y="274"/>
                  </a:cubicBezTo>
                  <a:cubicBezTo>
                    <a:pt x="93" y="209"/>
                    <a:pt x="93" y="209"/>
                    <a:pt x="93" y="209"/>
                  </a:cubicBezTo>
                  <a:cubicBezTo>
                    <a:pt x="93" y="202"/>
                    <a:pt x="90" y="195"/>
                    <a:pt x="85" y="190"/>
                  </a:cubicBezTo>
                  <a:cubicBezTo>
                    <a:pt x="67" y="171"/>
                    <a:pt x="67" y="171"/>
                    <a:pt x="67" y="171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9" y="140"/>
                    <a:pt x="91" y="135"/>
                    <a:pt x="91" y="129"/>
                  </a:cubicBezTo>
                  <a:cubicBezTo>
                    <a:pt x="91" y="63"/>
                    <a:pt x="91" y="63"/>
                    <a:pt x="91" y="63"/>
                  </a:cubicBezTo>
                  <a:cubicBezTo>
                    <a:pt x="91" y="59"/>
                    <a:pt x="94" y="56"/>
                    <a:pt x="98" y="56"/>
                  </a:cubicBezTo>
                  <a:cubicBezTo>
                    <a:pt x="164" y="56"/>
                    <a:pt x="164" y="56"/>
                    <a:pt x="164" y="56"/>
                  </a:cubicBezTo>
                  <a:cubicBezTo>
                    <a:pt x="164" y="1"/>
                    <a:pt x="164" y="1"/>
                    <a:pt x="164" y="1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3" y="0"/>
                    <a:pt x="88" y="0"/>
                    <a:pt x="83" y="1"/>
                  </a:cubicBezTo>
                  <a:cubicBezTo>
                    <a:pt x="55" y="8"/>
                    <a:pt x="35" y="33"/>
                    <a:pt x="35" y="63"/>
                  </a:cubicBezTo>
                  <a:cubicBezTo>
                    <a:pt x="35" y="120"/>
                    <a:pt x="35" y="120"/>
                    <a:pt x="35" y="120"/>
                  </a:cubicBezTo>
                  <a:cubicBezTo>
                    <a:pt x="8" y="157"/>
                    <a:pt x="8" y="157"/>
                    <a:pt x="8" y="157"/>
                  </a:cubicBezTo>
                  <a:cubicBezTo>
                    <a:pt x="0" y="168"/>
                    <a:pt x="1" y="183"/>
                    <a:pt x="10" y="193"/>
                  </a:cubicBezTo>
                  <a:cubicBezTo>
                    <a:pt x="36" y="220"/>
                    <a:pt x="36" y="220"/>
                    <a:pt x="36" y="220"/>
                  </a:cubicBezTo>
                  <a:cubicBezTo>
                    <a:pt x="36" y="274"/>
                    <a:pt x="36" y="274"/>
                    <a:pt x="36" y="274"/>
                  </a:cubicBezTo>
                  <a:cubicBezTo>
                    <a:pt x="36" y="306"/>
                    <a:pt x="60" y="333"/>
                    <a:pt x="91" y="337"/>
                  </a:cubicBezTo>
                  <a:cubicBezTo>
                    <a:pt x="92" y="337"/>
                    <a:pt x="93" y="337"/>
                    <a:pt x="94" y="337"/>
                  </a:cubicBezTo>
                  <a:cubicBezTo>
                    <a:pt x="96" y="337"/>
                    <a:pt x="98" y="337"/>
                    <a:pt x="99" y="337"/>
                  </a:cubicBezTo>
                  <a:cubicBezTo>
                    <a:pt x="164" y="337"/>
                    <a:pt x="164" y="337"/>
                    <a:pt x="164" y="337"/>
                  </a:cubicBezTo>
                  <a:cubicBezTo>
                    <a:pt x="164" y="337"/>
                    <a:pt x="164" y="337"/>
                    <a:pt x="164" y="337"/>
                  </a:cubicBezTo>
                  <a:cubicBezTo>
                    <a:pt x="164" y="337"/>
                    <a:pt x="164" y="337"/>
                    <a:pt x="164" y="337"/>
                  </a:cubicBezTo>
                  <a:lnTo>
                    <a:pt x="164" y="281"/>
                  </a:lnTo>
                  <a:close/>
                </a:path>
              </a:pathLst>
            </a:custGeom>
            <a:solidFill>
              <a:srgbClr val="ED9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7DFC9E14-DCFD-4B10-B609-E2729DDEBBBF}"/>
              </a:ext>
            </a:extLst>
          </p:cNvPr>
          <p:cNvGrpSpPr/>
          <p:nvPr/>
        </p:nvGrpSpPr>
        <p:grpSpPr>
          <a:xfrm>
            <a:off x="3600068" y="2468058"/>
            <a:ext cx="2705870" cy="1667885"/>
            <a:chOff x="3600068" y="2628179"/>
            <a:chExt cx="2705870" cy="166788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6A0C4F-8364-4B74-8EC9-D8E79A8747C4}"/>
                </a:ext>
              </a:extLst>
            </p:cNvPr>
            <p:cNvSpPr txBox="1"/>
            <p:nvPr/>
          </p:nvSpPr>
          <p:spPr>
            <a:xfrm>
              <a:off x="3600068" y="2628179"/>
              <a:ext cx="2705870" cy="13080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gradFill>
                    <a:gsLst>
                      <a:gs pos="100000">
                        <a:srgbClr val="0A6CD8"/>
                      </a:gs>
                      <a:gs pos="100000">
                        <a:srgbClr val="0B79F3"/>
                      </a:gs>
                    </a:gsLst>
                    <a:lin ang="5400000" scaled="0"/>
                  </a:gradFill>
                  <a:latin typeface="Bodoni Bk BT" pitchFamily="2" charset="0"/>
                </a:defRPr>
              </a:lvl1pPr>
            </a:lstStyle>
            <a:p>
              <a:pPr>
                <a:spcBef>
                  <a:spcPts val="600"/>
                </a:spcBef>
              </a:pPr>
              <a:r>
                <a:rPr lang="en-US" altLang="ko-KR" sz="4000" b="1" dirty="0">
                  <a:gradFill>
                    <a:gsLst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rgbClr val="0B79F3"/>
                      </a:gs>
                    </a:gsLst>
                    <a:lin ang="5400000" scaled="0"/>
                  </a:gradFill>
                  <a:latin typeface="Yu Gothic UI" panose="020B0500000000000000" pitchFamily="34" charset="-128"/>
                  <a:ea typeface="Yu Gothic UI" panose="020B0500000000000000" pitchFamily="34" charset="-128"/>
                </a:rPr>
                <a:t>Ⅴ</a:t>
              </a:r>
            </a:p>
            <a:p>
              <a:pPr>
                <a:spcBef>
                  <a:spcPts val="600"/>
                </a:spcBef>
              </a:pPr>
              <a:r>
                <a:rPr lang="ko-KR" altLang="en-US" sz="4000" spc="-100" dirty="0"/>
                <a:t>요약 및 정리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65F80DC-A317-42DE-BFAB-278D61132D5F}"/>
                </a:ext>
              </a:extLst>
            </p:cNvPr>
            <p:cNvSpPr txBox="1"/>
            <p:nvPr/>
          </p:nvSpPr>
          <p:spPr>
            <a:xfrm>
              <a:off x="4128256" y="4080620"/>
              <a:ext cx="1649491" cy="21544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-2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50000"/>
                          <a:lumOff val="50000"/>
                        </a:schemeClr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직장 내 성희롱 예방교육</a:t>
              </a:r>
            </a:p>
          </p:txBody>
        </p:sp>
      </p:grpSp>
      <p:pic>
        <p:nvPicPr>
          <p:cNvPr id="14" name="그림 13">
            <a:extLst>
              <a:ext uri="{FF2B5EF4-FFF2-40B4-BE49-F238E27FC236}">
                <a16:creationId xmlns:a16="http://schemas.microsoft.com/office/drawing/2014/main" id="{658851F2-20A2-44E7-A095-65B1F130EA4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11" y="4826001"/>
            <a:ext cx="3618242" cy="94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3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278" y="607258"/>
            <a:ext cx="7116372" cy="332399"/>
          </a:xfrm>
        </p:spPr>
        <p:txBody>
          <a:bodyPr/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Ⅴ.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요약 및 정리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78" y="380897"/>
            <a:ext cx="7116372" cy="138499"/>
          </a:xfrm>
        </p:spPr>
        <p:txBody>
          <a:bodyPr/>
          <a:lstStyle/>
          <a:p>
            <a:r>
              <a:rPr lang="ko-KR" altLang="en-US" dirty="0"/>
              <a:t>직장 내 성희롱 예방교육</a:t>
            </a:r>
            <a:endParaRPr lang="en-US" altLang="ko-KR" dirty="0"/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C39E33B7-F96A-470F-BB8D-0E8DADB3B6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3" r="25856"/>
          <a:stretch/>
        </p:blipFill>
        <p:spPr>
          <a:xfrm>
            <a:off x="0" y="1155700"/>
            <a:ext cx="9906000" cy="5702300"/>
          </a:xfrm>
          <a:prstGeom prst="rect">
            <a:avLst/>
          </a:prstGeom>
        </p:spPr>
      </p:pic>
      <p:grpSp>
        <p:nvGrpSpPr>
          <p:cNvPr id="12" name="그룹 11">
            <a:extLst>
              <a:ext uri="{FF2B5EF4-FFF2-40B4-BE49-F238E27FC236}">
                <a16:creationId xmlns:a16="http://schemas.microsoft.com/office/drawing/2014/main" id="{072CB5B3-8B3A-4A78-990D-68B5907A52AB}"/>
              </a:ext>
            </a:extLst>
          </p:cNvPr>
          <p:cNvGrpSpPr/>
          <p:nvPr/>
        </p:nvGrpSpPr>
        <p:grpSpPr>
          <a:xfrm>
            <a:off x="491857" y="1463407"/>
            <a:ext cx="8896618" cy="4861652"/>
            <a:chOff x="777607" y="1463407"/>
            <a:chExt cx="8896618" cy="4861652"/>
          </a:xfrm>
        </p:grpSpPr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659C3A77-EE23-4CF7-A5C8-B8D4FB2CCEA3}"/>
                </a:ext>
              </a:extLst>
            </p:cNvPr>
            <p:cNvGrpSpPr/>
            <p:nvPr/>
          </p:nvGrpSpPr>
          <p:grpSpPr>
            <a:xfrm>
              <a:off x="777607" y="1463407"/>
              <a:ext cx="8896618" cy="1013552"/>
              <a:chOff x="777607" y="1311007"/>
              <a:chExt cx="8896618" cy="1013552"/>
            </a:xfrm>
          </p:grpSpPr>
          <p:sp>
            <p:nvSpPr>
              <p:cNvPr id="27" name="사각형: 둥근 모서리 26">
                <a:extLst>
                  <a:ext uri="{FF2B5EF4-FFF2-40B4-BE49-F238E27FC236}">
                    <a16:creationId xmlns:a16="http://schemas.microsoft.com/office/drawing/2014/main" id="{3EBB427C-59F7-4E56-AB73-DF3340FBD035}"/>
                  </a:ext>
                </a:extLst>
              </p:cNvPr>
              <p:cNvSpPr/>
              <p:nvPr/>
            </p:nvSpPr>
            <p:spPr>
              <a:xfrm>
                <a:off x="777607" y="1311007"/>
                <a:ext cx="8896618" cy="1013552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89000">
                    <a:schemeClr val="bg1"/>
                  </a:gs>
                </a:gsLst>
                <a:lin ang="13500000" scaled="1"/>
                <a:tileRect/>
              </a:gradFill>
              <a:ln w="12700">
                <a:solidFill>
                  <a:schemeClr val="bg1">
                    <a:lumMod val="75000"/>
                  </a:schemeClr>
                </a:solidFill>
              </a:ln>
              <a:effectLst>
                <a:outerShdw blurRad="139700" dist="1016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31C3CB4-5137-4101-B23A-48D4F22376CE}"/>
                  </a:ext>
                </a:extLst>
              </p:cNvPr>
              <p:cNvSpPr txBox="1"/>
              <p:nvPr/>
            </p:nvSpPr>
            <p:spPr>
              <a:xfrm>
                <a:off x="1600200" y="1556173"/>
                <a:ext cx="7271221" cy="52322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r>
                  <a:rPr lang="ko-KR" altLang="en-US" sz="1700" b="1" kern="0" spc="-15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  <a:ea typeface="+mj-ea"/>
                  </a:rPr>
                  <a:t>노동인권을 침해하는 대표적 행위인 ‘직장 내 </a:t>
                </a:r>
                <a:r>
                  <a:rPr lang="ko-KR" altLang="en-US" sz="1700" b="1" kern="0" spc="-150" dirty="0" err="1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  <a:ea typeface="+mj-ea"/>
                  </a:rPr>
                  <a:t>성희롱’에</a:t>
                </a:r>
                <a:r>
                  <a:rPr lang="ko-KR" altLang="en-US" sz="1700" b="1" kern="0" spc="-15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  <a:ea typeface="+mj-ea"/>
                  </a:rPr>
                  <a:t> 대해서는 「남녀고용평등법」</a:t>
                </a:r>
                <a:r>
                  <a:rPr lang="en-US" altLang="ko-KR" sz="1700" b="1" kern="0" spc="-15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  <a:ea typeface="+mj-ea"/>
                  </a:rPr>
                  <a:t>, </a:t>
                </a:r>
              </a:p>
              <a:p>
                <a:r>
                  <a:rPr lang="ko-KR" altLang="en-US" sz="1700" b="1" kern="0" spc="-15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</a:rPr>
                  <a:t>「근로자참여법」</a:t>
                </a:r>
                <a:r>
                  <a:rPr lang="en-US" altLang="ko-KR" sz="1700" b="1" kern="0" spc="-15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</a:rPr>
                  <a:t>, </a:t>
                </a:r>
                <a:r>
                  <a:rPr lang="ko-KR" altLang="en-US" sz="1700" b="1" kern="0" spc="-15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</a:rPr>
                  <a:t>「고용보험법」</a:t>
                </a:r>
                <a:r>
                  <a:rPr lang="en-US" altLang="ko-KR" sz="1700" b="1" kern="0" spc="-15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</a:rPr>
                  <a:t>, </a:t>
                </a:r>
                <a:r>
                  <a:rPr lang="ko-KR" altLang="en-US" sz="1700" b="1" kern="0" spc="-15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  <a:ea typeface="+mj-ea"/>
                  </a:rPr>
                  <a:t>「민법」</a:t>
                </a:r>
                <a:r>
                  <a:rPr lang="en-US" altLang="ko-KR" sz="1700" b="1" kern="0" spc="-15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  <a:ea typeface="+mj-ea"/>
                  </a:rPr>
                  <a:t>, </a:t>
                </a:r>
                <a:r>
                  <a:rPr lang="ko-KR" altLang="en-US" sz="1700" b="1" kern="0" spc="-15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  <a:ea typeface="+mj-ea"/>
                  </a:rPr>
                  <a:t>「형법」 등에서 다양하게 규율하고 있다</a:t>
                </a:r>
                <a:r>
                  <a:rPr lang="en-US" altLang="ko-KR" sz="1700" b="1" kern="0" spc="-15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  <a:ea typeface="+mj-ea"/>
                  </a:rPr>
                  <a:t>.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AD6AFB3-C1A2-4E9A-B57C-54AF3D1CBC87}"/>
                  </a:ext>
                </a:extLst>
              </p:cNvPr>
              <p:cNvSpPr txBox="1"/>
              <p:nvPr/>
            </p:nvSpPr>
            <p:spPr>
              <a:xfrm>
                <a:off x="1080205" y="1571561"/>
                <a:ext cx="318998" cy="492443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3200" b="1" i="0" u="none" strike="noStrike" kern="0" cap="none" spc="-100" normalizeH="0" baseline="0" noProof="0" dirty="0">
                    <a:ln>
                      <a:noFill/>
                    </a:ln>
                    <a:gradFill>
                      <a:gsLst>
                        <a:gs pos="100000">
                          <a:srgbClr val="1248A8"/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rPr>
                  <a:t>1.</a:t>
                </a:r>
                <a:endParaRPr kumimoji="0" lang="ko-KR" altLang="en-US" sz="32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1248A8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endParaRPr>
              </a:p>
            </p:txBody>
          </p:sp>
        </p:grpSp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39CD7977-03AB-45AD-B37D-BD4F09EF5FE8}"/>
                </a:ext>
              </a:extLst>
            </p:cNvPr>
            <p:cNvGrpSpPr/>
            <p:nvPr/>
          </p:nvGrpSpPr>
          <p:grpSpPr>
            <a:xfrm>
              <a:off x="777607" y="2746107"/>
              <a:ext cx="8896618" cy="1013552"/>
              <a:chOff x="777607" y="1311007"/>
              <a:chExt cx="8896618" cy="1013552"/>
            </a:xfrm>
          </p:grpSpPr>
          <p:sp>
            <p:nvSpPr>
              <p:cNvPr id="33" name="사각형: 둥근 모서리 32">
                <a:extLst>
                  <a:ext uri="{FF2B5EF4-FFF2-40B4-BE49-F238E27FC236}">
                    <a16:creationId xmlns:a16="http://schemas.microsoft.com/office/drawing/2014/main" id="{0B7E60AA-0810-4424-BB91-4D6F76BF6566}"/>
                  </a:ext>
                </a:extLst>
              </p:cNvPr>
              <p:cNvSpPr/>
              <p:nvPr/>
            </p:nvSpPr>
            <p:spPr>
              <a:xfrm>
                <a:off x="777607" y="1311007"/>
                <a:ext cx="8896618" cy="1013552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89000">
                    <a:schemeClr val="bg1"/>
                  </a:gs>
                </a:gsLst>
                <a:lin ang="13500000" scaled="1"/>
                <a:tileRect/>
              </a:gradFill>
              <a:ln w="12700">
                <a:solidFill>
                  <a:schemeClr val="bg1">
                    <a:lumMod val="75000"/>
                  </a:schemeClr>
                </a:solidFill>
              </a:ln>
              <a:effectLst>
                <a:outerShdw blurRad="139700" dist="1016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62B21C4-9706-4592-9C02-E9BC94B4DFB7}"/>
                  </a:ext>
                </a:extLst>
              </p:cNvPr>
              <p:cNvSpPr txBox="1"/>
              <p:nvPr/>
            </p:nvSpPr>
            <p:spPr>
              <a:xfrm>
                <a:off x="1600200" y="1425368"/>
                <a:ext cx="6819174" cy="78483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r>
                  <a:rPr lang="ko-KR" altLang="en-US" sz="1700" b="1" kern="0" spc="-15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</a:rPr>
                  <a:t>직장 내 성희롱이 성립되기 위해서는 행위자 및 피해자 요건 외에 ▲업무관련성</a:t>
                </a:r>
                <a:r>
                  <a:rPr lang="en-US" altLang="ko-KR" sz="1700" b="1" kern="0" spc="-15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</a:rPr>
                  <a:t>,</a:t>
                </a:r>
              </a:p>
              <a:p>
                <a:r>
                  <a:rPr lang="en-US" altLang="ko-KR" sz="1700" b="1" kern="0" spc="-15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</a:rPr>
                  <a:t>▲ </a:t>
                </a:r>
                <a:r>
                  <a:rPr lang="ko-KR" altLang="en-US" sz="1700" b="1" kern="0" spc="-15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</a:rPr>
                  <a:t>성적 언동 또는 그 밖의 요구</a:t>
                </a:r>
                <a:r>
                  <a:rPr lang="en-US" altLang="ko-KR" sz="1700" b="1" kern="0" spc="-15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</a:rPr>
                  <a:t>, ▲ </a:t>
                </a:r>
                <a:r>
                  <a:rPr lang="ko-KR" altLang="en-US" sz="1700" b="1" kern="0" spc="-15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</a:rPr>
                  <a:t>성적 굴욕감이나 혐오감 또는 근로조건</a:t>
                </a:r>
                <a:endParaRPr lang="en-US" altLang="ko-KR" sz="1700" b="1" kern="0" spc="-15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</a:endParaRPr>
              </a:p>
              <a:p>
                <a:r>
                  <a:rPr lang="ko-KR" altLang="en-US" sz="1700" b="1" kern="0" spc="-15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</a:rPr>
                  <a:t> 및 고용상</a:t>
                </a:r>
                <a:r>
                  <a:rPr lang="en-US" altLang="ko-KR" sz="1700" b="1" kern="0" spc="-15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</a:rPr>
                  <a:t> </a:t>
                </a:r>
                <a:r>
                  <a:rPr lang="ko-KR" altLang="en-US" sz="1700" b="1" kern="0" spc="-15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</a:rPr>
                  <a:t>불이익 등의 요건이 인정되어야 한다</a:t>
                </a:r>
                <a:r>
                  <a:rPr lang="en-US" altLang="ko-KR" sz="1700" b="1" kern="0" spc="-15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</a:rPr>
                  <a:t>.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5B1CF97-A999-47FA-A074-3BAF05EC52AB}"/>
                  </a:ext>
                </a:extLst>
              </p:cNvPr>
              <p:cNvSpPr txBox="1"/>
              <p:nvPr/>
            </p:nvSpPr>
            <p:spPr>
              <a:xfrm>
                <a:off x="1080205" y="1571561"/>
                <a:ext cx="318998" cy="492443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3200" b="1" i="0" u="none" strike="noStrike" kern="0" cap="none" spc="-100" normalizeH="0" baseline="0" noProof="0" dirty="0">
                    <a:ln>
                      <a:noFill/>
                    </a:ln>
                    <a:gradFill>
                      <a:gsLst>
                        <a:gs pos="100000">
                          <a:srgbClr val="1248A8"/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rPr>
                  <a:t>2.</a:t>
                </a:r>
                <a:endParaRPr kumimoji="0" lang="ko-KR" altLang="en-US" sz="32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1248A8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endParaRPr>
              </a:p>
            </p:txBody>
          </p:sp>
        </p:grp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00C18F14-E53C-4845-92AD-D441DA062462}"/>
                </a:ext>
              </a:extLst>
            </p:cNvPr>
            <p:cNvGrpSpPr/>
            <p:nvPr/>
          </p:nvGrpSpPr>
          <p:grpSpPr>
            <a:xfrm>
              <a:off x="777607" y="4028807"/>
              <a:ext cx="8896618" cy="1013552"/>
              <a:chOff x="777607" y="4028807"/>
              <a:chExt cx="8896618" cy="1013552"/>
            </a:xfrm>
          </p:grpSpPr>
          <p:sp>
            <p:nvSpPr>
              <p:cNvPr id="36" name="사각형: 둥근 모서리 35">
                <a:extLst>
                  <a:ext uri="{FF2B5EF4-FFF2-40B4-BE49-F238E27FC236}">
                    <a16:creationId xmlns:a16="http://schemas.microsoft.com/office/drawing/2014/main" id="{C208AE4E-F986-4A2C-A64E-192DC692DBAB}"/>
                  </a:ext>
                </a:extLst>
              </p:cNvPr>
              <p:cNvSpPr/>
              <p:nvPr/>
            </p:nvSpPr>
            <p:spPr>
              <a:xfrm>
                <a:off x="777607" y="4028807"/>
                <a:ext cx="8896618" cy="1013552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89000">
                    <a:schemeClr val="bg1"/>
                  </a:gs>
                </a:gsLst>
                <a:lin ang="13500000" scaled="1"/>
                <a:tileRect/>
              </a:gradFill>
              <a:ln w="12700">
                <a:solidFill>
                  <a:schemeClr val="bg1">
                    <a:lumMod val="75000"/>
                  </a:schemeClr>
                </a:solidFill>
              </a:ln>
              <a:effectLst>
                <a:outerShdw blurRad="139700" dist="1016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맑은 고딕"/>
                  <a:ea typeface="맑은 고딕"/>
                </a:endParaRPr>
              </a:p>
            </p:txBody>
          </p:sp>
          <p:grpSp>
            <p:nvGrpSpPr>
              <p:cNvPr id="39" name="그룹 38">
                <a:extLst>
                  <a:ext uri="{FF2B5EF4-FFF2-40B4-BE49-F238E27FC236}">
                    <a16:creationId xmlns:a16="http://schemas.microsoft.com/office/drawing/2014/main" id="{83E6F1AA-245C-49E6-8030-475D61484FB3}"/>
                  </a:ext>
                </a:extLst>
              </p:cNvPr>
              <p:cNvGrpSpPr/>
              <p:nvPr/>
            </p:nvGrpSpPr>
            <p:grpSpPr>
              <a:xfrm>
                <a:off x="1080205" y="4273973"/>
                <a:ext cx="7223753" cy="523220"/>
                <a:chOff x="1080205" y="4223173"/>
                <a:chExt cx="7223753" cy="523220"/>
              </a:xfrm>
            </p:grpSpPr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DDCEBF7-3B4D-44DB-90CD-0D85D46074C2}"/>
                    </a:ext>
                  </a:extLst>
                </p:cNvPr>
                <p:cNvSpPr txBox="1"/>
                <p:nvPr/>
              </p:nvSpPr>
              <p:spPr>
                <a:xfrm>
                  <a:off x="1600200" y="4223173"/>
                  <a:ext cx="6703758" cy="52322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r>
                    <a:rPr lang="ko-KR" altLang="en-US" sz="1700" b="1" kern="0" spc="-150" dirty="0">
                      <a:gradFill>
                        <a:gsLst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</a:gsLst>
                        <a:lin ang="16200000" scaled="1"/>
                      </a:gradFill>
                      <a:latin typeface="Century Gothic" panose="020B0502020202020204" pitchFamily="34" charset="0"/>
                    </a:rPr>
                    <a:t>직장 내 성희롱을 판단할 때에는 </a:t>
                  </a:r>
                  <a:r>
                    <a:rPr lang="en-US" altLang="ko-KR" sz="1700" b="1" kern="0" spc="-150" dirty="0">
                      <a:gradFill>
                        <a:gsLst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</a:gsLst>
                        <a:lin ang="16200000" scaled="1"/>
                      </a:gradFill>
                      <a:latin typeface="Century Gothic" panose="020B0502020202020204" pitchFamily="34" charset="0"/>
                    </a:rPr>
                    <a:t>‘</a:t>
                  </a:r>
                  <a:r>
                    <a:rPr lang="ko-KR" altLang="en-US" sz="1700" b="1" kern="0" spc="-150" dirty="0">
                      <a:gradFill>
                        <a:gsLst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</a:gsLst>
                        <a:lin ang="16200000" scaled="1"/>
                      </a:gradFill>
                      <a:latin typeface="Century Gothic" panose="020B0502020202020204" pitchFamily="34" charset="0"/>
                    </a:rPr>
                    <a:t>성인지 </a:t>
                  </a:r>
                  <a:r>
                    <a:rPr lang="ko-KR" altLang="en-US" sz="1700" b="1" kern="0" spc="-150" dirty="0" err="1">
                      <a:gradFill>
                        <a:gsLst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</a:gsLst>
                        <a:lin ang="16200000" scaled="1"/>
                      </a:gradFill>
                      <a:latin typeface="Century Gothic" panose="020B0502020202020204" pitchFamily="34" charset="0"/>
                    </a:rPr>
                    <a:t>감수성’을</a:t>
                  </a:r>
                  <a:r>
                    <a:rPr lang="ko-KR" altLang="en-US" sz="1700" b="1" kern="0" spc="-150" dirty="0">
                      <a:gradFill>
                        <a:gsLst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</a:gsLst>
                        <a:lin ang="16200000" scaled="1"/>
                      </a:gradFill>
                      <a:latin typeface="Century Gothic" panose="020B0502020202020204" pitchFamily="34" charset="0"/>
                    </a:rPr>
                    <a:t> 토대로</a:t>
                  </a:r>
                  <a:r>
                    <a:rPr lang="en-US" altLang="ko-KR" sz="1700" b="1" kern="0" spc="-150" dirty="0">
                      <a:gradFill>
                        <a:gsLst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</a:gsLst>
                        <a:lin ang="16200000" scaled="1"/>
                      </a:gradFill>
                      <a:latin typeface="Century Gothic" panose="020B0502020202020204" pitchFamily="34" charset="0"/>
                    </a:rPr>
                    <a:t>, </a:t>
                  </a:r>
                  <a:r>
                    <a:rPr lang="ko-KR" altLang="en-US" sz="1700" b="1" kern="0" spc="-150" dirty="0">
                      <a:gradFill>
                        <a:gsLst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</a:gsLst>
                        <a:lin ang="16200000" scaled="1"/>
                      </a:gradFill>
                      <a:latin typeface="Century Gothic" panose="020B0502020202020204" pitchFamily="34" charset="0"/>
                    </a:rPr>
                    <a:t>피해자의 관점에서 </a:t>
                  </a:r>
                  <a:endParaRPr lang="en-US" altLang="ko-KR" sz="1700" b="1" kern="0" spc="-15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</a:endParaRPr>
                </a:p>
                <a:p>
                  <a:r>
                    <a:rPr lang="ko-KR" altLang="en-US" sz="1700" b="1" kern="0" spc="-150" dirty="0">
                      <a:gradFill>
                        <a:gsLst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</a:gsLst>
                        <a:lin ang="16200000" scaled="1"/>
                      </a:gradFill>
                      <a:latin typeface="Century Gothic" panose="020B0502020202020204" pitchFamily="34" charset="0"/>
                    </a:rPr>
                    <a:t>합리적으로 판단하여야 한다</a:t>
                  </a:r>
                  <a:r>
                    <a:rPr lang="en-US" altLang="ko-KR" sz="1700" b="1" kern="0" spc="-150" dirty="0">
                      <a:gradFill>
                        <a:gsLst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</a:gsLst>
                        <a:lin ang="16200000" scaled="1"/>
                      </a:gradFill>
                      <a:latin typeface="Century Gothic" panose="020B0502020202020204" pitchFamily="34" charset="0"/>
                    </a:rPr>
                    <a:t>.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FBA5E622-0405-4D92-803E-28FE1FA220DC}"/>
                    </a:ext>
                  </a:extLst>
                </p:cNvPr>
                <p:cNvSpPr txBox="1"/>
                <p:nvPr/>
              </p:nvSpPr>
              <p:spPr>
                <a:xfrm>
                  <a:off x="1080205" y="4238561"/>
                  <a:ext cx="318998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0" marR="0" lvl="0" indent="0" algn="ctr" defTabSz="457200" rtl="0" eaLnBrk="1" fontAlgn="base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3200" b="1" i="0" u="none" strike="noStrike" kern="0" cap="none" spc="-100" normalizeH="0" baseline="0" noProof="0" dirty="0">
                      <a:ln>
                        <a:noFill/>
                      </a:ln>
                      <a:gradFill>
                        <a:gsLst>
                          <a:gs pos="100000">
                            <a:srgbClr val="1248A8"/>
                          </a:gs>
                          <a:gs pos="100000">
                            <a:prstClr val="black">
                              <a:lumMod val="85000"/>
                              <a:lumOff val="15000"/>
                            </a:prstClr>
                          </a:gs>
                        </a:gsLst>
                        <a:lin ang="16200000" scaled="1"/>
                      </a:gradFill>
                      <a:effectLst>
                        <a:outerShdw blurRad="50800" dist="38100" dir="2700000" algn="tl" rotWithShape="0">
                          <a:prstClr val="white">
                            <a:alpha val="73000"/>
                          </a:prstClr>
                        </a:outerShdw>
                      </a:effectLst>
                      <a:uLnTx/>
                      <a:uFillTx/>
                      <a:latin typeface="Century Gothic" panose="020B0502020202020204" pitchFamily="34" charset="0"/>
                      <a:ea typeface="맑은 고딕"/>
                      <a:cs typeface="+mn-cs"/>
                    </a:rPr>
                    <a:t>3.</a:t>
                  </a:r>
                  <a:endParaRPr kumimoji="0" lang="ko-KR" altLang="en-US" sz="3200" b="1" i="0" u="none" strike="noStrike" kern="0" cap="none" spc="-100" normalizeH="0" baseline="0" noProof="0" dirty="0">
                    <a:ln>
                      <a:noFill/>
                    </a:ln>
                    <a:gradFill>
                      <a:gsLst>
                        <a:gs pos="100000">
                          <a:srgbClr val="1248A8"/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endParaRPr>
                </a:p>
              </p:txBody>
            </p:sp>
          </p:grpSp>
        </p:grp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BFB891C1-A1E9-4DDE-B3EC-856DBE377F81}"/>
                </a:ext>
              </a:extLst>
            </p:cNvPr>
            <p:cNvGrpSpPr/>
            <p:nvPr/>
          </p:nvGrpSpPr>
          <p:grpSpPr>
            <a:xfrm>
              <a:off x="777607" y="5311507"/>
              <a:ext cx="8896618" cy="1013552"/>
              <a:chOff x="777607" y="5311507"/>
              <a:chExt cx="8896618" cy="1013552"/>
            </a:xfrm>
          </p:grpSpPr>
          <p:sp>
            <p:nvSpPr>
              <p:cNvPr id="37" name="사각형: 둥근 모서리 36">
                <a:extLst>
                  <a:ext uri="{FF2B5EF4-FFF2-40B4-BE49-F238E27FC236}">
                    <a16:creationId xmlns:a16="http://schemas.microsoft.com/office/drawing/2014/main" id="{981D6A38-E0CB-441C-8DE6-6BFF5FFEA348}"/>
                  </a:ext>
                </a:extLst>
              </p:cNvPr>
              <p:cNvSpPr/>
              <p:nvPr/>
            </p:nvSpPr>
            <p:spPr>
              <a:xfrm>
                <a:off x="777607" y="5311507"/>
                <a:ext cx="8896618" cy="1013552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89000">
                    <a:schemeClr val="bg1"/>
                  </a:gs>
                </a:gsLst>
                <a:lin ang="13500000" scaled="1"/>
                <a:tileRect/>
              </a:gradFill>
              <a:ln w="12700">
                <a:solidFill>
                  <a:schemeClr val="bg1">
                    <a:lumMod val="75000"/>
                  </a:schemeClr>
                </a:solidFill>
              </a:ln>
              <a:effectLst>
                <a:outerShdw blurRad="139700" dist="1016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  <a:latin typeface="맑은 고딕"/>
                  <a:ea typeface="맑은 고딕"/>
                </a:endParaRPr>
              </a:p>
            </p:txBody>
          </p:sp>
          <p:grpSp>
            <p:nvGrpSpPr>
              <p:cNvPr id="42" name="그룹 41">
                <a:extLst>
                  <a:ext uri="{FF2B5EF4-FFF2-40B4-BE49-F238E27FC236}">
                    <a16:creationId xmlns:a16="http://schemas.microsoft.com/office/drawing/2014/main" id="{36C4B1C7-539C-4BF9-A7A4-4EA70894E23F}"/>
                  </a:ext>
                </a:extLst>
              </p:cNvPr>
              <p:cNvGrpSpPr/>
              <p:nvPr/>
            </p:nvGrpSpPr>
            <p:grpSpPr>
              <a:xfrm>
                <a:off x="1080205" y="5425869"/>
                <a:ext cx="6233097" cy="784830"/>
                <a:chOff x="1080205" y="5375069"/>
                <a:chExt cx="6233097" cy="784830"/>
              </a:xfrm>
            </p:grpSpPr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837F51F3-6A57-4F6D-9033-E64E66A1B99E}"/>
                    </a:ext>
                  </a:extLst>
                </p:cNvPr>
                <p:cNvSpPr txBox="1"/>
                <p:nvPr/>
              </p:nvSpPr>
              <p:spPr>
                <a:xfrm>
                  <a:off x="1600200" y="5375069"/>
                  <a:ext cx="5713102" cy="78483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r>
                    <a:rPr lang="ko-KR" altLang="en-US" sz="1700" b="1" kern="0" spc="-150" dirty="0">
                      <a:gradFill>
                        <a:gsLst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</a:gsLst>
                        <a:lin ang="16200000" scaled="1"/>
                      </a:gradFill>
                      <a:latin typeface="Century Gothic" panose="020B0502020202020204" pitchFamily="34" charset="0"/>
                    </a:rPr>
                    <a:t>직장 내 성희롱 피해자에 대한 구제방안으로는 회사 고충처리기관 </a:t>
                  </a:r>
                  <a:endParaRPr lang="en-US" altLang="ko-KR" sz="1700" b="1" kern="0" spc="-15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</a:endParaRPr>
                </a:p>
                <a:p>
                  <a:r>
                    <a:rPr lang="ko-KR" altLang="en-US" sz="1700" b="1" kern="0" spc="-150" dirty="0">
                      <a:gradFill>
                        <a:gsLst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</a:gsLst>
                        <a:lin ang="16200000" scaled="1"/>
                      </a:gradFill>
                      <a:latin typeface="Century Gothic" panose="020B0502020202020204" pitchFamily="34" charset="0"/>
                    </a:rPr>
                    <a:t>신고</a:t>
                  </a:r>
                  <a:r>
                    <a:rPr lang="en-US" altLang="ko-KR" sz="1700" b="1" kern="0" spc="-150" dirty="0">
                      <a:gradFill>
                        <a:gsLst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</a:gsLst>
                        <a:lin ang="16200000" scaled="1"/>
                      </a:gradFill>
                      <a:latin typeface="Century Gothic" panose="020B0502020202020204" pitchFamily="34" charset="0"/>
                    </a:rPr>
                    <a:t>, </a:t>
                  </a:r>
                  <a:r>
                    <a:rPr lang="ko-KR" altLang="en-US" sz="1700" b="1" kern="0" spc="-150" dirty="0">
                      <a:gradFill>
                        <a:gsLst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</a:gsLst>
                        <a:lin ang="16200000" scaled="1"/>
                      </a:gradFill>
                      <a:latin typeface="Century Gothic" panose="020B0502020202020204" pitchFamily="34" charset="0"/>
                    </a:rPr>
                    <a:t>고용노동부</a:t>
                  </a:r>
                  <a:r>
                    <a:rPr lang="en-US" altLang="ko-KR" sz="1700" b="1" kern="0" spc="-150" dirty="0">
                      <a:gradFill>
                        <a:gsLst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</a:gsLst>
                        <a:lin ang="16200000" scaled="1"/>
                      </a:gradFill>
                      <a:latin typeface="Century Gothic" panose="020B0502020202020204" pitchFamily="34" charset="0"/>
                    </a:rPr>
                    <a:t> </a:t>
                  </a:r>
                  <a:r>
                    <a:rPr lang="ko-KR" altLang="en-US" sz="1700" b="1" kern="0" spc="-150" dirty="0">
                      <a:gradFill>
                        <a:gsLst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</a:gsLst>
                        <a:lin ang="16200000" scaled="1"/>
                      </a:gradFill>
                      <a:latin typeface="Century Gothic" panose="020B0502020202020204" pitchFamily="34" charset="0"/>
                    </a:rPr>
                    <a:t>진정</a:t>
                  </a:r>
                  <a:r>
                    <a:rPr lang="en-US" altLang="ko-KR" sz="1700" b="1" kern="0" spc="-150" dirty="0">
                      <a:gradFill>
                        <a:gsLst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</a:gsLst>
                        <a:lin ang="16200000" scaled="1"/>
                      </a:gradFill>
                      <a:latin typeface="Century Gothic" panose="020B0502020202020204" pitchFamily="34" charset="0"/>
                    </a:rPr>
                    <a:t>, </a:t>
                  </a:r>
                  <a:r>
                    <a:rPr lang="ko-KR" altLang="en-US" sz="1700" b="1" kern="0" spc="-150" dirty="0">
                      <a:gradFill>
                        <a:gsLst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</a:gsLst>
                        <a:lin ang="16200000" scaled="1"/>
                      </a:gradFill>
                      <a:latin typeface="Century Gothic" panose="020B0502020202020204" pitchFamily="34" charset="0"/>
                    </a:rPr>
                    <a:t>인권위원회 진정</a:t>
                  </a:r>
                  <a:r>
                    <a:rPr lang="en-US" altLang="ko-KR" sz="1700" b="1" kern="0" spc="-150" dirty="0">
                      <a:gradFill>
                        <a:gsLst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</a:gsLst>
                        <a:lin ang="16200000" scaled="1"/>
                      </a:gradFill>
                      <a:latin typeface="Century Gothic" panose="020B0502020202020204" pitchFamily="34" charset="0"/>
                    </a:rPr>
                    <a:t>, </a:t>
                  </a:r>
                  <a:r>
                    <a:rPr lang="ko-KR" altLang="en-US" sz="1700" b="1" kern="0" spc="-150" dirty="0">
                      <a:gradFill>
                        <a:gsLst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</a:gsLst>
                        <a:lin ang="16200000" scaled="1"/>
                      </a:gradFill>
                      <a:latin typeface="Century Gothic" panose="020B0502020202020204" pitchFamily="34" charset="0"/>
                    </a:rPr>
                    <a:t>민사소송</a:t>
                  </a:r>
                  <a:r>
                    <a:rPr lang="en-US" altLang="ko-KR" sz="1700" b="1" kern="0" spc="-150" dirty="0">
                      <a:gradFill>
                        <a:gsLst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</a:gsLst>
                        <a:lin ang="16200000" scaled="1"/>
                      </a:gradFill>
                      <a:latin typeface="Century Gothic" panose="020B0502020202020204" pitchFamily="34" charset="0"/>
                    </a:rPr>
                    <a:t>(</a:t>
                  </a:r>
                  <a:r>
                    <a:rPr lang="ko-KR" altLang="en-US" sz="1700" b="1" kern="0" spc="-150" dirty="0">
                      <a:gradFill>
                        <a:gsLst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</a:gsLst>
                        <a:lin ang="16200000" scaled="1"/>
                      </a:gradFill>
                      <a:latin typeface="Century Gothic" panose="020B0502020202020204" pitchFamily="34" charset="0"/>
                    </a:rPr>
                    <a:t>손해배상청구</a:t>
                  </a:r>
                  <a:r>
                    <a:rPr lang="en-US" altLang="ko-KR" sz="1700" b="1" kern="0" spc="-150" dirty="0">
                      <a:gradFill>
                        <a:gsLst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</a:gsLst>
                        <a:lin ang="16200000" scaled="1"/>
                      </a:gradFill>
                      <a:latin typeface="Century Gothic" panose="020B0502020202020204" pitchFamily="34" charset="0"/>
                    </a:rPr>
                    <a:t>), </a:t>
                  </a:r>
                </a:p>
                <a:p>
                  <a:r>
                    <a:rPr lang="ko-KR" altLang="en-US" sz="1700" b="1" kern="0" spc="-150" dirty="0">
                      <a:gradFill>
                        <a:gsLst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</a:gsLst>
                        <a:lin ang="16200000" scaled="1"/>
                      </a:gradFill>
                      <a:latin typeface="Century Gothic" panose="020B0502020202020204" pitchFamily="34" charset="0"/>
                    </a:rPr>
                    <a:t>형사 </a:t>
                  </a:r>
                  <a:r>
                    <a:rPr lang="ko-KR" altLang="en-US" sz="1700" b="1" kern="0" spc="-150" dirty="0" err="1">
                      <a:gradFill>
                        <a:gsLst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</a:gsLst>
                        <a:lin ang="16200000" scaled="1"/>
                      </a:gradFill>
                      <a:latin typeface="Century Gothic" panose="020B0502020202020204" pitchFamily="34" charset="0"/>
                    </a:rPr>
                    <a:t>고소ㆍ고발</a:t>
                  </a:r>
                  <a:r>
                    <a:rPr lang="ko-KR" altLang="en-US" sz="1700" b="1" kern="0" spc="-150" dirty="0">
                      <a:gradFill>
                        <a:gsLst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</a:gsLst>
                        <a:lin ang="16200000" scaled="1"/>
                      </a:gradFill>
                      <a:latin typeface="Century Gothic" panose="020B0502020202020204" pitchFamily="34" charset="0"/>
                    </a:rPr>
                    <a:t> 등이 있다</a:t>
                  </a:r>
                  <a:r>
                    <a:rPr lang="en-US" altLang="ko-KR" sz="1700" b="1" kern="0" spc="-150" dirty="0">
                      <a:gradFill>
                        <a:gsLst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  <a:gs pos="100000">
                            <a:schemeClr val="tx1">
                              <a:lumMod val="85000"/>
                              <a:lumOff val="15000"/>
                            </a:schemeClr>
                          </a:gs>
                        </a:gsLst>
                        <a:lin ang="16200000" scaled="1"/>
                      </a:gradFill>
                      <a:latin typeface="Century Gothic" panose="020B0502020202020204" pitchFamily="34" charset="0"/>
                    </a:rPr>
                    <a:t>.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E271A88F-7D80-4BCA-ABF3-0D827068065E}"/>
                    </a:ext>
                  </a:extLst>
                </p:cNvPr>
                <p:cNvSpPr txBox="1"/>
                <p:nvPr/>
              </p:nvSpPr>
              <p:spPr>
                <a:xfrm>
                  <a:off x="1080205" y="5521261"/>
                  <a:ext cx="318998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0" marR="0" lvl="0" indent="0" algn="ctr" defTabSz="457200" rtl="0" eaLnBrk="1" fontAlgn="base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3200" b="1" i="0" u="none" strike="noStrike" kern="0" cap="none" spc="-100" normalizeH="0" baseline="0" noProof="0" dirty="0">
                      <a:ln>
                        <a:noFill/>
                      </a:ln>
                      <a:gradFill>
                        <a:gsLst>
                          <a:gs pos="100000">
                            <a:srgbClr val="1248A8"/>
                          </a:gs>
                          <a:gs pos="100000">
                            <a:prstClr val="black">
                              <a:lumMod val="85000"/>
                              <a:lumOff val="15000"/>
                            </a:prstClr>
                          </a:gs>
                        </a:gsLst>
                        <a:lin ang="16200000" scaled="1"/>
                      </a:gradFill>
                      <a:effectLst>
                        <a:outerShdw blurRad="50800" dist="38100" dir="2700000" algn="tl" rotWithShape="0">
                          <a:prstClr val="white">
                            <a:alpha val="73000"/>
                          </a:prstClr>
                        </a:outerShdw>
                      </a:effectLst>
                      <a:uLnTx/>
                      <a:uFillTx/>
                      <a:latin typeface="Century Gothic" panose="020B0502020202020204" pitchFamily="34" charset="0"/>
                      <a:ea typeface="맑은 고딕"/>
                      <a:cs typeface="+mn-cs"/>
                    </a:rPr>
                    <a:t>4.</a:t>
                  </a:r>
                  <a:endParaRPr kumimoji="0" lang="ko-KR" altLang="en-US" sz="3200" b="1" i="0" u="none" strike="noStrike" kern="0" cap="none" spc="-100" normalizeH="0" baseline="0" noProof="0" dirty="0">
                    <a:ln>
                      <a:noFill/>
                    </a:ln>
                    <a:gradFill>
                      <a:gsLst>
                        <a:gs pos="100000">
                          <a:srgbClr val="1248A8"/>
                        </a:gs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6200000" scaled="1"/>
                    </a:gradFill>
                    <a:effectLst>
                      <a:outerShdw blurRad="50800" dist="38100" dir="2700000" algn="tl" rotWithShape="0">
                        <a:prstClr val="white">
                          <a:alpha val="73000"/>
                        </a:prstClr>
                      </a:outerShdw>
                    </a:effectLst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endParaRPr>
                </a:p>
              </p:txBody>
            </p:sp>
          </p:grpSp>
        </p:grpSp>
      </p:grpSp>
      <p:sp>
        <p:nvSpPr>
          <p:cNvPr id="45" name="Slide Number Placeholder 5">
            <a:extLst>
              <a:ext uri="{FF2B5EF4-FFF2-40B4-BE49-F238E27FC236}">
                <a16:creationId xmlns:a16="http://schemas.microsoft.com/office/drawing/2014/main" id="{7A6D89A9-F9CC-463A-BB69-40B64C812A2A}"/>
              </a:ext>
            </a:extLst>
          </p:cNvPr>
          <p:cNvSpPr txBox="1">
            <a:spLocks/>
          </p:cNvSpPr>
          <p:nvPr/>
        </p:nvSpPr>
        <p:spPr>
          <a:xfrm>
            <a:off x="4872048" y="6615956"/>
            <a:ext cx="16190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5F9ED72-484E-4722-A3BA-6EB04958AF04}" type="slidenum">
              <a:rPr lang="ko-KR" altLang="en-US" sz="1000" smtClean="0">
                <a:gradFill>
                  <a:gsLst>
                    <a:gs pos="100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rPr>
              <a:pPr algn="ctr"/>
              <a:t>59</a:t>
            </a:fld>
            <a:endParaRPr lang="ko-KR" altLang="en-US" sz="1000">
              <a:gradFill>
                <a:gsLst>
                  <a:gs pos="100000">
                    <a:schemeClr val="bg1">
                      <a:lumMod val="6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</a:gradFill>
            </a:endParaRPr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2CA9393C-2C10-42FF-9EE5-3C191B908E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839"/>
          <a:stretch/>
        </p:blipFill>
        <p:spPr>
          <a:xfrm>
            <a:off x="7410893" y="4538182"/>
            <a:ext cx="2433012" cy="231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2217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278" y="607258"/>
            <a:ext cx="7116372" cy="332399"/>
          </a:xfrm>
        </p:spPr>
        <p:txBody>
          <a:bodyPr/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Ⅰ</a:t>
            </a: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성인지 감수성과 직장 내 성희롱의 예방 필요성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78" y="380897"/>
            <a:ext cx="7116372" cy="138499"/>
          </a:xfrm>
        </p:spPr>
        <p:txBody>
          <a:bodyPr/>
          <a:lstStyle/>
          <a:p>
            <a:r>
              <a:rPr lang="ko-KR" altLang="en-US" dirty="0"/>
              <a:t>직장 내 성희롱 예방교육</a:t>
            </a: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1EA28903-4917-4492-B38F-D3EC592D244C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29" name="사각형: 둥근 모서리 28">
              <a:extLst>
                <a:ext uri="{FF2B5EF4-FFF2-40B4-BE49-F238E27FC236}">
                  <a16:creationId xmlns:a16="http://schemas.microsoft.com/office/drawing/2014/main" id="{FA7B273E-6E95-46AB-A9C3-0BEE85D2719A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31" name="그래픽 30">
              <a:extLst>
                <a:ext uri="{FF2B5EF4-FFF2-40B4-BE49-F238E27FC236}">
                  <a16:creationId xmlns:a16="http://schemas.microsoft.com/office/drawing/2014/main" id="{7C5EC9A1-543E-46B5-AD58-7CFAE7CA9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C35F80E-228B-49C9-BBFD-761BF47D9188}"/>
                </a:ext>
              </a:extLst>
            </p:cNvPr>
            <p:cNvSpPr txBox="1"/>
            <p:nvPr/>
          </p:nvSpPr>
          <p:spPr>
            <a:xfrm>
              <a:off x="1218333" y="1316066"/>
              <a:ext cx="3545842" cy="30777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lvl="0">
                <a:defRPr/>
              </a:pPr>
              <a:r>
                <a: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노동인권과 성인지 감수성의 이해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659C0F9-15A7-42FA-998F-99030B86FACF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</a:rPr>
                <a:t>1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E1E0BDEB-173B-4B5F-8ABD-2FB53686EFF8}"/>
              </a:ext>
            </a:extLst>
          </p:cNvPr>
          <p:cNvGrpSpPr/>
          <p:nvPr/>
        </p:nvGrpSpPr>
        <p:grpSpPr>
          <a:xfrm>
            <a:off x="774833" y="2697955"/>
            <a:ext cx="8710303" cy="1846659"/>
            <a:chOff x="639939" y="2617487"/>
            <a:chExt cx="8710303" cy="1846659"/>
          </a:xfrm>
        </p:grpSpPr>
        <p:pic>
          <p:nvPicPr>
            <p:cNvPr id="51" name="그래픽 50">
              <a:extLst>
                <a:ext uri="{FF2B5EF4-FFF2-40B4-BE49-F238E27FC236}">
                  <a16:creationId xmlns:a16="http://schemas.microsoft.com/office/drawing/2014/main" id="{E8785B61-ED8D-4AB2-9C44-FB3EF10BE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39939" y="2694516"/>
              <a:ext cx="138994" cy="138994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40A3087-7A9C-4EC4-8C58-419DAC871068}"/>
                </a:ext>
              </a:extLst>
            </p:cNvPr>
            <p:cNvSpPr txBox="1"/>
            <p:nvPr/>
          </p:nvSpPr>
          <p:spPr>
            <a:xfrm>
              <a:off x="841502" y="2617487"/>
              <a:ext cx="8508740" cy="184665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ko-KR" altLang="en-US" sz="2000" b="1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어떤 현실이 마치 객관적이고 중립적인 것처럼 보이나</a:t>
              </a:r>
              <a:r>
                <a:rPr lang="en-US" altLang="ko-KR" sz="2000" b="1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, </a:t>
              </a:r>
              <a:r>
                <a:rPr lang="ko-KR" altLang="en-US" sz="2000" b="1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실제로는 </a:t>
              </a:r>
              <a:r>
                <a:rPr lang="ko-KR" altLang="en-US" sz="2000" b="1" kern="0" spc="-100" dirty="0" err="1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남성중심적인</a:t>
              </a:r>
              <a:endParaRPr lang="en-US" altLang="ko-KR" sz="2000" b="1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endParaRPr>
            </a:p>
            <a:p>
              <a:pPr>
                <a:spcBef>
                  <a:spcPts val="600"/>
                </a:spcBef>
              </a:pPr>
              <a:r>
                <a:rPr lang="ko-KR" altLang="en-US" sz="2000" b="1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사고방식과 사회문화적 구조로 인해 여성과 남성이 처한 상황과 조건</a:t>
              </a:r>
              <a:r>
                <a:rPr lang="en-US" altLang="ko-KR" sz="2000" b="1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, </a:t>
              </a:r>
              <a:r>
                <a:rPr lang="ko-KR" altLang="en-US" sz="2000" b="1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기대되는</a:t>
              </a:r>
              <a:endParaRPr lang="en-US" altLang="ko-KR" sz="2000" b="1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endParaRPr>
            </a:p>
            <a:p>
              <a:pPr>
                <a:spcBef>
                  <a:spcPts val="600"/>
                </a:spcBef>
              </a:pPr>
              <a:r>
                <a:rPr lang="ko-KR" altLang="en-US" sz="2000" b="1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요구</a:t>
              </a:r>
              <a:r>
                <a:rPr lang="en-US" altLang="ko-KR" sz="2000" b="1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, </a:t>
              </a:r>
              <a:r>
                <a:rPr lang="ko-KR" altLang="en-US" sz="2000" b="1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자원과 재발에 대한 접근 기회와 통제권한</a:t>
              </a:r>
              <a:r>
                <a:rPr lang="en-US" altLang="ko-KR" sz="2000" b="1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, </a:t>
              </a:r>
              <a:r>
                <a:rPr lang="ko-KR" altLang="en-US" sz="2000" b="1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의사결정권한 등에 있어 차이가</a:t>
              </a:r>
              <a:endParaRPr lang="en-US" altLang="ko-KR" sz="2000" b="1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endParaRPr>
            </a:p>
            <a:p>
              <a:pPr>
                <a:spcBef>
                  <a:spcPts val="600"/>
                </a:spcBef>
              </a:pPr>
              <a:r>
                <a:rPr lang="ko-KR" altLang="en-US" sz="2000" b="1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존재하며</a:t>
              </a:r>
              <a:r>
                <a:rPr lang="en-US" altLang="ko-KR" sz="2000" b="1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,</a:t>
              </a:r>
              <a:r>
                <a:rPr lang="ko-KR" altLang="en-US" sz="2000" b="1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 이로 인해 </a:t>
              </a:r>
              <a:r>
                <a:rPr lang="ko-KR" altLang="en-US" sz="2000" b="1" kern="0" spc="-100" dirty="0">
                  <a:solidFill>
                    <a:srgbClr val="FF0000"/>
                  </a:solidFill>
                  <a:latin typeface="Century Gothic" panose="020B0502020202020204" pitchFamily="34" charset="0"/>
                  <a:ea typeface="+mj-ea"/>
                </a:rPr>
                <a:t>성별로 다른 결과와 영향을 초래하게 되는 상황에 대해</a:t>
              </a:r>
              <a:endParaRPr lang="en-US" altLang="ko-KR" sz="2000" b="1" kern="0" spc="-100" dirty="0">
                <a:solidFill>
                  <a:srgbClr val="FF0000"/>
                </a:solidFill>
                <a:latin typeface="Century Gothic" panose="020B0502020202020204" pitchFamily="34" charset="0"/>
                <a:ea typeface="+mj-ea"/>
              </a:endParaRPr>
            </a:p>
            <a:p>
              <a:pPr>
                <a:spcBef>
                  <a:spcPts val="600"/>
                </a:spcBef>
              </a:pPr>
              <a:r>
                <a:rPr lang="ko-KR" altLang="en-US" sz="2000" b="1" kern="0" spc="-100" dirty="0">
                  <a:solidFill>
                    <a:srgbClr val="FF0000"/>
                  </a:solidFill>
                  <a:latin typeface="Century Gothic" panose="020B0502020202020204" pitchFamily="34" charset="0"/>
                  <a:ea typeface="+mj-ea"/>
                </a:rPr>
                <a:t>인식하는 능력</a:t>
              </a:r>
              <a:r>
                <a:rPr lang="ko-KR" altLang="en-US" sz="2000" b="1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을 말함</a:t>
              </a:r>
            </a:p>
          </p:txBody>
        </p: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D8060B46-82BA-4480-BD23-4C025CD44495}"/>
              </a:ext>
            </a:extLst>
          </p:cNvPr>
          <p:cNvGrpSpPr/>
          <p:nvPr/>
        </p:nvGrpSpPr>
        <p:grpSpPr>
          <a:xfrm>
            <a:off x="503948" y="1978748"/>
            <a:ext cx="8767423" cy="422110"/>
            <a:chOff x="693902" y="2001050"/>
            <a:chExt cx="8767423" cy="422110"/>
          </a:xfrm>
        </p:grpSpPr>
        <p:sp>
          <p:nvSpPr>
            <p:cNvPr id="42" name="사각형: 둥근 위쪽 모서리 41">
              <a:extLst>
                <a:ext uri="{FF2B5EF4-FFF2-40B4-BE49-F238E27FC236}">
                  <a16:creationId xmlns:a16="http://schemas.microsoft.com/office/drawing/2014/main" id="{60130CAA-230D-4C84-9FAF-84BC8BDF6CF9}"/>
                </a:ext>
              </a:extLst>
            </p:cNvPr>
            <p:cNvSpPr/>
            <p:nvPr/>
          </p:nvSpPr>
          <p:spPr>
            <a:xfrm rot="16200000">
              <a:off x="4866559" y="-2171607"/>
              <a:ext cx="422110" cy="8767423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69000">
                  <a:srgbClr val="E5F1F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5F740D6-BFAF-4CEE-ABB1-392266EEEB94}"/>
                </a:ext>
              </a:extLst>
            </p:cNvPr>
            <p:cNvSpPr txBox="1"/>
            <p:nvPr/>
          </p:nvSpPr>
          <p:spPr>
            <a:xfrm>
              <a:off x="1151761" y="2058217"/>
              <a:ext cx="1910779" cy="307777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lvl="0" defTabSz="914400" latinLnBrk="1">
                <a:defRPr/>
              </a:pPr>
              <a:r>
                <a:rPr lang="ko-KR" altLang="en-US" sz="2000" b="1" spc="-200">
                  <a:gradFill>
                    <a:gsLst>
                      <a:gs pos="100000">
                        <a:srgbClr val="064BBA"/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5400000" scaled="1"/>
                  </a:gradFill>
                </a:rPr>
                <a:t>성인지 감수성이란</a:t>
              </a:r>
            </a:p>
          </p:txBody>
        </p:sp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731BA0DE-BE1B-48B1-A822-DF785AB8373D}"/>
                </a:ext>
              </a:extLst>
            </p:cNvPr>
            <p:cNvGrpSpPr/>
            <p:nvPr/>
          </p:nvGrpSpPr>
          <p:grpSpPr>
            <a:xfrm>
              <a:off x="729932" y="2035969"/>
              <a:ext cx="352272" cy="352272"/>
              <a:chOff x="729932" y="2035969"/>
              <a:chExt cx="352272" cy="352272"/>
            </a:xfrm>
          </p:grpSpPr>
          <p:sp>
            <p:nvSpPr>
              <p:cNvPr id="45" name="타원 44">
                <a:extLst>
                  <a:ext uri="{FF2B5EF4-FFF2-40B4-BE49-F238E27FC236}">
                    <a16:creationId xmlns:a16="http://schemas.microsoft.com/office/drawing/2014/main" id="{A3828B93-8584-4393-9BC8-358D800B038E}"/>
                  </a:ext>
                </a:extLst>
              </p:cNvPr>
              <p:cNvSpPr/>
              <p:nvPr/>
            </p:nvSpPr>
            <p:spPr>
              <a:xfrm>
                <a:off x="729932" y="2035969"/>
                <a:ext cx="352272" cy="352272"/>
              </a:xfrm>
              <a:prstGeom prst="ellipse">
                <a:avLst/>
              </a:prstGeom>
              <a:solidFill>
                <a:srgbClr val="224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8" name="Freeform 5">
                <a:extLst>
                  <a:ext uri="{FF2B5EF4-FFF2-40B4-BE49-F238E27FC236}">
                    <a16:creationId xmlns:a16="http://schemas.microsoft.com/office/drawing/2014/main" id="{2ACB891F-9EB3-46DB-96E8-AC138502377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6773" y="2123044"/>
                <a:ext cx="178590" cy="178124"/>
              </a:xfrm>
              <a:custGeom>
                <a:avLst/>
                <a:gdLst>
                  <a:gd name="T0" fmla="*/ 119 w 158"/>
                  <a:gd name="T1" fmla="*/ 25 h 158"/>
                  <a:gd name="T2" fmla="*/ 26 w 158"/>
                  <a:gd name="T3" fmla="*/ 25 h 158"/>
                  <a:gd name="T4" fmla="*/ 26 w 158"/>
                  <a:gd name="T5" fmla="*/ 119 h 158"/>
                  <a:gd name="T6" fmla="*/ 110 w 158"/>
                  <a:gd name="T7" fmla="*/ 126 h 158"/>
                  <a:gd name="T8" fmla="*/ 136 w 158"/>
                  <a:gd name="T9" fmla="*/ 153 h 158"/>
                  <a:gd name="T10" fmla="*/ 154 w 158"/>
                  <a:gd name="T11" fmla="*/ 153 h 158"/>
                  <a:gd name="T12" fmla="*/ 154 w 158"/>
                  <a:gd name="T13" fmla="*/ 136 h 158"/>
                  <a:gd name="T14" fmla="*/ 127 w 158"/>
                  <a:gd name="T15" fmla="*/ 109 h 158"/>
                  <a:gd name="T16" fmla="*/ 119 w 158"/>
                  <a:gd name="T17" fmla="*/ 25 h 158"/>
                  <a:gd name="T18" fmla="*/ 102 w 158"/>
                  <a:gd name="T19" fmla="*/ 101 h 158"/>
                  <a:gd name="T20" fmla="*/ 43 w 158"/>
                  <a:gd name="T21" fmla="*/ 101 h 158"/>
                  <a:gd name="T22" fmla="*/ 43 w 158"/>
                  <a:gd name="T23" fmla="*/ 43 h 158"/>
                  <a:gd name="T24" fmla="*/ 102 w 158"/>
                  <a:gd name="T25" fmla="*/ 43 h 158"/>
                  <a:gd name="T26" fmla="*/ 102 w 158"/>
                  <a:gd name="T27" fmla="*/ 101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8" h="158">
                    <a:moveTo>
                      <a:pt x="119" y="25"/>
                    </a:moveTo>
                    <a:cubicBezTo>
                      <a:pt x="93" y="0"/>
                      <a:pt x="51" y="0"/>
                      <a:pt x="26" y="25"/>
                    </a:cubicBezTo>
                    <a:cubicBezTo>
                      <a:pt x="0" y="51"/>
                      <a:pt x="0" y="93"/>
                      <a:pt x="26" y="119"/>
                    </a:cubicBezTo>
                    <a:cubicBezTo>
                      <a:pt x="49" y="141"/>
                      <a:pt x="84" y="144"/>
                      <a:pt x="110" y="126"/>
                    </a:cubicBezTo>
                    <a:cubicBezTo>
                      <a:pt x="136" y="153"/>
                      <a:pt x="136" y="153"/>
                      <a:pt x="136" y="153"/>
                    </a:cubicBezTo>
                    <a:cubicBezTo>
                      <a:pt x="141" y="158"/>
                      <a:pt x="149" y="158"/>
                      <a:pt x="154" y="153"/>
                    </a:cubicBezTo>
                    <a:cubicBezTo>
                      <a:pt x="158" y="148"/>
                      <a:pt x="158" y="141"/>
                      <a:pt x="154" y="136"/>
                    </a:cubicBezTo>
                    <a:cubicBezTo>
                      <a:pt x="127" y="109"/>
                      <a:pt x="127" y="109"/>
                      <a:pt x="127" y="109"/>
                    </a:cubicBezTo>
                    <a:cubicBezTo>
                      <a:pt x="144" y="84"/>
                      <a:pt x="142" y="48"/>
                      <a:pt x="119" y="25"/>
                    </a:cubicBezTo>
                    <a:close/>
                    <a:moveTo>
                      <a:pt x="102" y="101"/>
                    </a:moveTo>
                    <a:cubicBezTo>
                      <a:pt x="86" y="118"/>
                      <a:pt x="59" y="118"/>
                      <a:pt x="43" y="101"/>
                    </a:cubicBezTo>
                    <a:cubicBezTo>
                      <a:pt x="27" y="85"/>
                      <a:pt x="27" y="59"/>
                      <a:pt x="43" y="43"/>
                    </a:cubicBezTo>
                    <a:cubicBezTo>
                      <a:pt x="59" y="26"/>
                      <a:pt x="86" y="26"/>
                      <a:pt x="102" y="43"/>
                    </a:cubicBezTo>
                    <a:cubicBezTo>
                      <a:pt x="118" y="59"/>
                      <a:pt x="118" y="85"/>
                      <a:pt x="102" y="10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EAFBCF8F-B3D5-4D94-99E6-08ED605257F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51" t="62778"/>
          <a:stretch/>
        </p:blipFill>
        <p:spPr>
          <a:xfrm>
            <a:off x="6146800" y="4305300"/>
            <a:ext cx="3759200" cy="2552700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3378286" y="4305300"/>
            <a:ext cx="61694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sz="1000" dirty="0"/>
              <a:t>[</a:t>
            </a:r>
            <a:r>
              <a:rPr lang="ko-KR" altLang="en-US" sz="1000" dirty="0"/>
              <a:t>고용노동부 직장내 성희롱 예방</a:t>
            </a:r>
            <a:r>
              <a:rPr lang="en-US" altLang="ko-KR" sz="1000" dirty="0"/>
              <a:t>·</a:t>
            </a:r>
            <a:r>
              <a:rPr lang="ko-KR" altLang="en-US" sz="1000" dirty="0"/>
              <a:t>대응 매뉴얼 中</a:t>
            </a:r>
            <a:r>
              <a:rPr lang="en-US" altLang="ko-KR" sz="1000" dirty="0"/>
              <a:t>]</a:t>
            </a: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1E699648-5AC4-4FA8-85AB-355F12A46D28}"/>
              </a:ext>
            </a:extLst>
          </p:cNvPr>
          <p:cNvGrpSpPr/>
          <p:nvPr/>
        </p:nvGrpSpPr>
        <p:grpSpPr>
          <a:xfrm>
            <a:off x="745907" y="4841711"/>
            <a:ext cx="7314088" cy="1077218"/>
            <a:chOff x="639939" y="2617487"/>
            <a:chExt cx="7314088" cy="1077218"/>
          </a:xfrm>
        </p:grpSpPr>
        <p:pic>
          <p:nvPicPr>
            <p:cNvPr id="21" name="그래픽 20">
              <a:extLst>
                <a:ext uri="{FF2B5EF4-FFF2-40B4-BE49-F238E27FC236}">
                  <a16:creationId xmlns:a16="http://schemas.microsoft.com/office/drawing/2014/main" id="{E2DFD78B-5556-4B7F-BA5F-2AFF5664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39939" y="2694516"/>
              <a:ext cx="138994" cy="13899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5BDA5C2-88B3-49D7-87E7-E64DB7AEC837}"/>
                </a:ext>
              </a:extLst>
            </p:cNvPr>
            <p:cNvSpPr txBox="1"/>
            <p:nvPr/>
          </p:nvSpPr>
          <p:spPr>
            <a:xfrm>
              <a:off x="841502" y="2617487"/>
              <a:ext cx="7112525" cy="107721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ko-KR" altLang="en-US" sz="2000" b="1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직장 내에서는 성인지 감수성을 제고하기 위한 노력이 요구되며</a:t>
              </a:r>
              <a:r>
                <a:rPr lang="en-US" altLang="ko-KR" sz="2000" b="1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,</a:t>
              </a:r>
            </a:p>
            <a:p>
              <a:pPr>
                <a:spcBef>
                  <a:spcPts val="600"/>
                </a:spcBef>
              </a:pPr>
              <a:r>
                <a:rPr lang="ko-KR" altLang="en-US" sz="2000" b="1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직장 내 성희롱 문제에 대해서는 성인지 감수성을 견지한 관점에서 </a:t>
              </a:r>
              <a:endParaRPr lang="en-US" altLang="ko-KR" sz="2000" b="1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endParaRPr>
            </a:p>
            <a:p>
              <a:pPr>
                <a:spcBef>
                  <a:spcPts val="600"/>
                </a:spcBef>
              </a:pPr>
              <a:r>
                <a:rPr lang="ko-KR" altLang="en-US" sz="2000" b="1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예방</a:t>
              </a:r>
              <a:r>
                <a:rPr lang="en-US" altLang="ko-KR" sz="2000" b="1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, </a:t>
              </a:r>
              <a:r>
                <a:rPr lang="ko-KR" altLang="en-US" sz="2000" b="1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구제</a:t>
              </a:r>
              <a:r>
                <a:rPr lang="en-US" altLang="ko-KR" sz="2000" b="1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, </a:t>
              </a:r>
              <a:r>
                <a:rPr lang="ko-KR" altLang="en-US" sz="2000" b="1" kern="0" spc="-1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대응하는 것이 중요</a:t>
              </a:r>
              <a:endParaRPr lang="en-US" altLang="ko-KR" sz="2000" b="1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1963218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278" y="607258"/>
            <a:ext cx="7116372" cy="332399"/>
          </a:xfrm>
        </p:spPr>
        <p:txBody>
          <a:bodyPr/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Ⅴ.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요약 및 정리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78" y="380897"/>
            <a:ext cx="7116372" cy="138499"/>
          </a:xfrm>
        </p:spPr>
        <p:txBody>
          <a:bodyPr/>
          <a:lstStyle/>
          <a:p>
            <a:r>
              <a:rPr lang="ko-KR" altLang="en-US" dirty="0"/>
              <a:t>직장 내 성희롱 예방교육</a:t>
            </a:r>
            <a:endParaRPr lang="en-US" altLang="ko-KR" dirty="0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36B516A8-6284-459A-A119-5E00AEF275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19" b="66300"/>
          <a:stretch/>
        </p:blipFill>
        <p:spPr>
          <a:xfrm>
            <a:off x="0" y="1475738"/>
            <a:ext cx="9906000" cy="83537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2B1BB27-7DA4-4F30-BB8D-FA88B1D0F0FF}"/>
              </a:ext>
            </a:extLst>
          </p:cNvPr>
          <p:cNvSpPr txBox="1"/>
          <p:nvPr/>
        </p:nvSpPr>
        <p:spPr>
          <a:xfrm>
            <a:off x="2257552" y="1754002"/>
            <a:ext cx="5390899" cy="3077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직장 내 성희롱의 예방을 위한 노력</a:t>
            </a:r>
            <a:r>
              <a:rPr kumimoji="0" lang="en-US" altLang="ko-KR" sz="2000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2000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예방수칙 </a:t>
            </a:r>
            <a:r>
              <a:rPr kumimoji="0" lang="en-US" altLang="ko-KR" sz="2000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8</a:t>
            </a:r>
            <a:r>
              <a:rPr kumimoji="0" lang="ko-KR" altLang="en-US" sz="2000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가지</a:t>
            </a:r>
            <a:r>
              <a:rPr kumimoji="0" lang="en-US" altLang="ko-KR" sz="2000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)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74CC7A35-2B98-4C43-A7F5-B1EBB4F91879}"/>
              </a:ext>
            </a:extLst>
          </p:cNvPr>
          <p:cNvGrpSpPr/>
          <p:nvPr/>
        </p:nvGrpSpPr>
        <p:grpSpPr>
          <a:xfrm>
            <a:off x="822960" y="2473596"/>
            <a:ext cx="8260080" cy="4044408"/>
            <a:chOff x="822960" y="2473596"/>
            <a:chExt cx="8260080" cy="4044408"/>
          </a:xfrm>
        </p:grpSpPr>
        <p:sp>
          <p:nvSpPr>
            <p:cNvPr id="36" name="사각형: 둥근 모서리 35">
              <a:extLst>
                <a:ext uri="{FF2B5EF4-FFF2-40B4-BE49-F238E27FC236}">
                  <a16:creationId xmlns:a16="http://schemas.microsoft.com/office/drawing/2014/main" id="{D8BCF45E-994C-44EF-A3BD-D0E6862ACD21}"/>
                </a:ext>
              </a:extLst>
            </p:cNvPr>
            <p:cNvSpPr/>
            <p:nvPr/>
          </p:nvSpPr>
          <p:spPr>
            <a:xfrm>
              <a:off x="822960" y="2473596"/>
              <a:ext cx="8260080" cy="38409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58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55" name="사각형: 둥근 모서리 54">
              <a:extLst>
                <a:ext uri="{FF2B5EF4-FFF2-40B4-BE49-F238E27FC236}">
                  <a16:creationId xmlns:a16="http://schemas.microsoft.com/office/drawing/2014/main" id="{15D80445-A82D-4BE7-8812-97B38FA65AF0}"/>
                </a:ext>
              </a:extLst>
            </p:cNvPr>
            <p:cNvSpPr/>
            <p:nvPr/>
          </p:nvSpPr>
          <p:spPr>
            <a:xfrm>
              <a:off x="822960" y="2996498"/>
              <a:ext cx="8260080" cy="38409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58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56" name="사각형: 둥근 모서리 55">
              <a:extLst>
                <a:ext uri="{FF2B5EF4-FFF2-40B4-BE49-F238E27FC236}">
                  <a16:creationId xmlns:a16="http://schemas.microsoft.com/office/drawing/2014/main" id="{D9EE0777-E295-431D-A456-607E97C47716}"/>
                </a:ext>
              </a:extLst>
            </p:cNvPr>
            <p:cNvSpPr/>
            <p:nvPr/>
          </p:nvSpPr>
          <p:spPr>
            <a:xfrm>
              <a:off x="822960" y="3519400"/>
              <a:ext cx="8260080" cy="38409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58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57" name="사각형: 둥근 모서리 56">
              <a:extLst>
                <a:ext uri="{FF2B5EF4-FFF2-40B4-BE49-F238E27FC236}">
                  <a16:creationId xmlns:a16="http://schemas.microsoft.com/office/drawing/2014/main" id="{F225532F-43C8-4AB0-89B1-5232CF44A144}"/>
                </a:ext>
              </a:extLst>
            </p:cNvPr>
            <p:cNvSpPr/>
            <p:nvPr/>
          </p:nvSpPr>
          <p:spPr>
            <a:xfrm>
              <a:off x="822960" y="4042302"/>
              <a:ext cx="8260080" cy="38409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58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58" name="사각형: 둥근 모서리 57">
              <a:extLst>
                <a:ext uri="{FF2B5EF4-FFF2-40B4-BE49-F238E27FC236}">
                  <a16:creationId xmlns:a16="http://schemas.microsoft.com/office/drawing/2014/main" id="{F3109C41-1890-4158-955B-F1BE8D11FDB2}"/>
                </a:ext>
              </a:extLst>
            </p:cNvPr>
            <p:cNvSpPr/>
            <p:nvPr/>
          </p:nvSpPr>
          <p:spPr>
            <a:xfrm>
              <a:off x="822960" y="4565204"/>
              <a:ext cx="8260080" cy="38409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58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59" name="사각형: 둥근 모서리 58">
              <a:extLst>
                <a:ext uri="{FF2B5EF4-FFF2-40B4-BE49-F238E27FC236}">
                  <a16:creationId xmlns:a16="http://schemas.microsoft.com/office/drawing/2014/main" id="{D144D518-69EC-4D81-8B8F-F8662909CE72}"/>
                </a:ext>
              </a:extLst>
            </p:cNvPr>
            <p:cNvSpPr/>
            <p:nvPr/>
          </p:nvSpPr>
          <p:spPr>
            <a:xfrm>
              <a:off x="822960" y="5088106"/>
              <a:ext cx="8260080" cy="38409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58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60" name="사각형: 둥근 모서리 59">
              <a:extLst>
                <a:ext uri="{FF2B5EF4-FFF2-40B4-BE49-F238E27FC236}">
                  <a16:creationId xmlns:a16="http://schemas.microsoft.com/office/drawing/2014/main" id="{06EDC602-CEBC-4852-B63C-85668AA85870}"/>
                </a:ext>
              </a:extLst>
            </p:cNvPr>
            <p:cNvSpPr/>
            <p:nvPr/>
          </p:nvSpPr>
          <p:spPr>
            <a:xfrm>
              <a:off x="822960" y="5611008"/>
              <a:ext cx="8260080" cy="38409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58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61" name="사각형: 둥근 모서리 60">
              <a:extLst>
                <a:ext uri="{FF2B5EF4-FFF2-40B4-BE49-F238E27FC236}">
                  <a16:creationId xmlns:a16="http://schemas.microsoft.com/office/drawing/2014/main" id="{7FF3612C-FD43-42EA-BCEC-AB28CA5FEB05}"/>
                </a:ext>
              </a:extLst>
            </p:cNvPr>
            <p:cNvSpPr/>
            <p:nvPr/>
          </p:nvSpPr>
          <p:spPr>
            <a:xfrm>
              <a:off x="822960" y="6133910"/>
              <a:ext cx="8260080" cy="38409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58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83B8488-B36A-4FF5-B958-61A63581C7D3}"/>
                </a:ext>
              </a:extLst>
            </p:cNvPr>
            <p:cNvSpPr txBox="1"/>
            <p:nvPr/>
          </p:nvSpPr>
          <p:spPr>
            <a:xfrm>
              <a:off x="1218248" y="2542533"/>
              <a:ext cx="2680221" cy="246221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자신의 의사표시를 분명히 한다</a:t>
              </a:r>
              <a:r>
                <a:rPr kumimoji="0" lang="en-US" altLang="ko-KR" sz="1600" b="1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96B85FC-7901-4DCC-BE94-78FFD764D6C5}"/>
                </a:ext>
              </a:extLst>
            </p:cNvPr>
            <p:cNvSpPr txBox="1"/>
            <p:nvPr/>
          </p:nvSpPr>
          <p:spPr>
            <a:xfrm>
              <a:off x="952183" y="2527144"/>
              <a:ext cx="168316" cy="276999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b="1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srgbClr val="1248A8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1.</a:t>
              </a:r>
              <a:endParaRPr kumimoji="0" lang="ko-KR" altLang="en-US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srgbClr val="1248A8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6FCB77C-9133-4EED-A037-DD30B1478FFC}"/>
                </a:ext>
              </a:extLst>
            </p:cNvPr>
            <p:cNvSpPr txBox="1"/>
            <p:nvPr/>
          </p:nvSpPr>
          <p:spPr>
            <a:xfrm>
              <a:off x="1218248" y="3065435"/>
              <a:ext cx="7598234" cy="246221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회사의  직장 내 성희롱 예방과 조치</a:t>
              </a:r>
              <a:r>
                <a:rPr kumimoji="0" lang="en-US" altLang="ko-KR" sz="16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, </a:t>
              </a:r>
              <a:r>
                <a:rPr kumimoji="0" lang="ko-KR" altLang="en-US" sz="16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구제절차에 관한 규정을 전 구성원에게 알리도록 한다</a:t>
              </a:r>
              <a:r>
                <a:rPr kumimoji="0" lang="en-US" altLang="ko-KR" sz="16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2CEDD44-A602-4DED-A68F-3E0D7FC0A3A9}"/>
                </a:ext>
              </a:extLst>
            </p:cNvPr>
            <p:cNvSpPr txBox="1"/>
            <p:nvPr/>
          </p:nvSpPr>
          <p:spPr>
            <a:xfrm>
              <a:off x="952183" y="3050046"/>
              <a:ext cx="168316" cy="276999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b="1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srgbClr val="1248A8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2.</a:t>
              </a:r>
              <a:endParaRPr kumimoji="0" lang="ko-KR" altLang="en-US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srgbClr val="1248A8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FBF164B-00A7-4DDE-9382-958CBBD83F0F}"/>
                </a:ext>
              </a:extLst>
            </p:cNvPr>
            <p:cNvSpPr txBox="1"/>
            <p:nvPr/>
          </p:nvSpPr>
          <p:spPr>
            <a:xfrm>
              <a:off x="1218248" y="3588337"/>
              <a:ext cx="5597686" cy="246221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회사 내에 직장 내 성희롱이 받아들여질 수 없는 분위기를 조성한다</a:t>
              </a:r>
              <a:r>
                <a:rPr kumimoji="0" lang="en-US" altLang="ko-KR" sz="16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4AD7AAF-4C22-459E-A223-F59C01970DBC}"/>
                </a:ext>
              </a:extLst>
            </p:cNvPr>
            <p:cNvSpPr txBox="1"/>
            <p:nvPr/>
          </p:nvSpPr>
          <p:spPr>
            <a:xfrm>
              <a:off x="952183" y="3572948"/>
              <a:ext cx="168316" cy="276999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b="1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srgbClr val="1248A8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3.</a:t>
              </a:r>
              <a:endParaRPr kumimoji="0" lang="ko-KR" altLang="en-US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srgbClr val="1248A8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ADFDD09-29E6-4C77-9736-9DC2E12FBACA}"/>
                </a:ext>
              </a:extLst>
            </p:cNvPr>
            <p:cNvSpPr txBox="1"/>
            <p:nvPr/>
          </p:nvSpPr>
          <p:spPr>
            <a:xfrm>
              <a:off x="1218248" y="4111239"/>
              <a:ext cx="3449662" cy="246221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동료들간의 음담패설에 참여하지 않는다</a:t>
              </a:r>
              <a:r>
                <a:rPr kumimoji="0" lang="en-US" altLang="ko-KR" sz="1600" b="1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62FEF20-C75A-4CC1-8ABC-1D48AC56291B}"/>
                </a:ext>
              </a:extLst>
            </p:cNvPr>
            <p:cNvSpPr txBox="1"/>
            <p:nvPr/>
          </p:nvSpPr>
          <p:spPr>
            <a:xfrm>
              <a:off x="952183" y="4095850"/>
              <a:ext cx="168316" cy="276999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b="1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srgbClr val="1248A8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4.</a:t>
              </a:r>
              <a:endParaRPr kumimoji="0" lang="ko-KR" altLang="en-US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srgbClr val="1248A8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075BA3B-99AF-43E8-AEDA-010C9873B6FB}"/>
                </a:ext>
              </a:extLst>
            </p:cNvPr>
            <p:cNvSpPr txBox="1"/>
            <p:nvPr/>
          </p:nvSpPr>
          <p:spPr>
            <a:xfrm>
              <a:off x="1218248" y="4634141"/>
              <a:ext cx="5360442" cy="246221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음란한 사진이나 그림을 붙이는 행위에 대하여 이의를 제기한다</a:t>
              </a:r>
              <a:r>
                <a:rPr kumimoji="0" lang="en-US" altLang="ko-KR" sz="16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1D832C4-D80E-4B9F-A237-E1D81EEE7F01}"/>
                </a:ext>
              </a:extLst>
            </p:cNvPr>
            <p:cNvSpPr txBox="1"/>
            <p:nvPr/>
          </p:nvSpPr>
          <p:spPr>
            <a:xfrm>
              <a:off x="952183" y="4618752"/>
              <a:ext cx="168316" cy="276999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b="1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srgbClr val="1248A8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5.</a:t>
              </a:r>
              <a:endParaRPr kumimoji="0" lang="ko-KR" altLang="en-US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srgbClr val="1248A8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BFE7339-3BFC-492E-B8E4-F2D2D9FF6AFA}"/>
                </a:ext>
              </a:extLst>
            </p:cNvPr>
            <p:cNvSpPr txBox="1"/>
            <p:nvPr/>
          </p:nvSpPr>
          <p:spPr>
            <a:xfrm>
              <a:off x="1218248" y="5157043"/>
              <a:ext cx="4161396" cy="246221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회사에 직장 내 성희롱 예방대책 마련을 촉구한다</a:t>
              </a:r>
              <a:r>
                <a:rPr kumimoji="0" lang="en-US" altLang="ko-KR" sz="16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6C4AEE9-A622-4E74-BB17-2BF1FDDADC22}"/>
                </a:ext>
              </a:extLst>
            </p:cNvPr>
            <p:cNvSpPr txBox="1"/>
            <p:nvPr/>
          </p:nvSpPr>
          <p:spPr>
            <a:xfrm>
              <a:off x="952183" y="5141654"/>
              <a:ext cx="168316" cy="276999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b="1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srgbClr val="1248A8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6.</a:t>
              </a:r>
              <a:endParaRPr kumimoji="0" lang="ko-KR" altLang="en-US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srgbClr val="1248A8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7D964C7C-433E-4FF5-96D0-32A4A08735B4}"/>
                </a:ext>
              </a:extLst>
            </p:cNvPr>
            <p:cNvSpPr txBox="1"/>
            <p:nvPr/>
          </p:nvSpPr>
          <p:spPr>
            <a:xfrm>
              <a:off x="1218248" y="5679945"/>
              <a:ext cx="5360442" cy="246221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직장 내 성희롱을 당한 동료를 비난하지 않고 공동으로 대처한다</a:t>
              </a:r>
              <a:r>
                <a:rPr kumimoji="0" lang="en-US" altLang="ko-KR" sz="1600" b="1" i="0" u="none" strike="noStrike" kern="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344B248-C3BF-49BA-88E8-D6A21C97B920}"/>
                </a:ext>
              </a:extLst>
            </p:cNvPr>
            <p:cNvSpPr txBox="1"/>
            <p:nvPr/>
          </p:nvSpPr>
          <p:spPr>
            <a:xfrm>
              <a:off x="952183" y="5664556"/>
              <a:ext cx="168316" cy="276999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b="1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srgbClr val="1248A8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7.</a:t>
              </a:r>
              <a:endParaRPr kumimoji="0" lang="ko-KR" altLang="en-US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srgbClr val="1248A8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9FA06C62-D32B-4369-85C8-AB47797C93AB}"/>
                </a:ext>
              </a:extLst>
            </p:cNvPr>
            <p:cNvSpPr txBox="1"/>
            <p:nvPr/>
          </p:nvSpPr>
          <p:spPr>
            <a:xfrm>
              <a:off x="1218248" y="6202847"/>
              <a:ext cx="3539430" cy="246221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업무시간 외에 원하지 않는 만남을 피한다</a:t>
              </a:r>
              <a:r>
                <a:rPr kumimoji="0" lang="en-US" altLang="ko-KR" sz="1600" b="1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.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9B3989A-06D9-41C3-A509-9BBA2AE31F29}"/>
                </a:ext>
              </a:extLst>
            </p:cNvPr>
            <p:cNvSpPr txBox="1"/>
            <p:nvPr/>
          </p:nvSpPr>
          <p:spPr>
            <a:xfrm>
              <a:off x="952183" y="6187458"/>
              <a:ext cx="168316" cy="276999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b="1" i="0" u="none" strike="noStrike" kern="0" cap="none" spc="-100" normalizeH="0" baseline="0" noProof="0">
                  <a:ln>
                    <a:noFill/>
                  </a:ln>
                  <a:gradFill>
                    <a:gsLst>
                      <a:gs pos="100000">
                        <a:srgbClr val="1248A8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16200000" scaled="1"/>
                  </a:gradFill>
                  <a:effectLst>
                    <a:outerShdw blurRad="50800" dist="38100" dir="2700000" algn="tl" rotWithShape="0">
                      <a:prstClr val="white">
                        <a:alpha val="73000"/>
                      </a:prstClr>
                    </a:outerShdw>
                  </a:effectLst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8.</a:t>
              </a:r>
              <a:endParaRPr kumimoji="0" lang="ko-KR" altLang="en-US" b="1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srgbClr val="1248A8"/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prstClr val="white">
                      <a:alpha val="73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1879547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8383066-7839-407F-9263-4926EBD8D7C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70860" y="4241275"/>
            <a:ext cx="1964280" cy="285674"/>
            <a:chOff x="1708" y="1954"/>
            <a:chExt cx="2826" cy="411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78A4757-80AB-43F2-80B0-8A8A24745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1" y="1959"/>
              <a:ext cx="117" cy="66"/>
            </a:xfrm>
            <a:custGeom>
              <a:avLst/>
              <a:gdLst>
                <a:gd name="T0" fmla="*/ 117 w 117"/>
                <a:gd name="T1" fmla="*/ 32 h 66"/>
                <a:gd name="T2" fmla="*/ 31 w 117"/>
                <a:gd name="T3" fmla="*/ 32 h 66"/>
                <a:gd name="T4" fmla="*/ 31 w 117"/>
                <a:gd name="T5" fmla="*/ 0 h 66"/>
                <a:gd name="T6" fmla="*/ 0 w 117"/>
                <a:gd name="T7" fmla="*/ 0 h 66"/>
                <a:gd name="T8" fmla="*/ 0 w 117"/>
                <a:gd name="T9" fmla="*/ 66 h 66"/>
                <a:gd name="T10" fmla="*/ 117 w 117"/>
                <a:gd name="T11" fmla="*/ 66 h 66"/>
                <a:gd name="T12" fmla="*/ 117 w 117"/>
                <a:gd name="T13" fmla="*/ 3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66">
                  <a:moveTo>
                    <a:pt x="117" y="32"/>
                  </a:moveTo>
                  <a:lnTo>
                    <a:pt x="31" y="32"/>
                  </a:lnTo>
                  <a:lnTo>
                    <a:pt x="31" y="0"/>
                  </a:lnTo>
                  <a:lnTo>
                    <a:pt x="0" y="0"/>
                  </a:lnTo>
                  <a:lnTo>
                    <a:pt x="0" y="66"/>
                  </a:lnTo>
                  <a:lnTo>
                    <a:pt x="117" y="66"/>
                  </a:lnTo>
                  <a:lnTo>
                    <a:pt x="117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7CEA4BA-21EC-4AE4-B8B2-98F0B4CA7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" y="1991"/>
              <a:ext cx="74" cy="159"/>
            </a:xfrm>
            <a:custGeom>
              <a:avLst/>
              <a:gdLst>
                <a:gd name="T0" fmla="*/ 31 w 74"/>
                <a:gd name="T1" fmla="*/ 0 h 159"/>
                <a:gd name="T2" fmla="*/ 0 w 74"/>
                <a:gd name="T3" fmla="*/ 0 h 159"/>
                <a:gd name="T4" fmla="*/ 0 w 74"/>
                <a:gd name="T5" fmla="*/ 159 h 159"/>
                <a:gd name="T6" fmla="*/ 31 w 74"/>
                <a:gd name="T7" fmla="*/ 159 h 159"/>
                <a:gd name="T8" fmla="*/ 31 w 74"/>
                <a:gd name="T9" fmla="*/ 101 h 159"/>
                <a:gd name="T10" fmla="*/ 74 w 74"/>
                <a:gd name="T11" fmla="*/ 101 h 159"/>
                <a:gd name="T12" fmla="*/ 74 w 74"/>
                <a:gd name="T13" fmla="*/ 67 h 159"/>
                <a:gd name="T14" fmla="*/ 31 w 74"/>
                <a:gd name="T15" fmla="*/ 67 h 159"/>
                <a:gd name="T16" fmla="*/ 31 w 74"/>
                <a:gd name="T17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159">
                  <a:moveTo>
                    <a:pt x="31" y="0"/>
                  </a:moveTo>
                  <a:lnTo>
                    <a:pt x="0" y="0"/>
                  </a:lnTo>
                  <a:lnTo>
                    <a:pt x="0" y="159"/>
                  </a:lnTo>
                  <a:lnTo>
                    <a:pt x="31" y="159"/>
                  </a:lnTo>
                  <a:lnTo>
                    <a:pt x="31" y="101"/>
                  </a:lnTo>
                  <a:lnTo>
                    <a:pt x="74" y="101"/>
                  </a:lnTo>
                  <a:lnTo>
                    <a:pt x="74" y="67"/>
                  </a:lnTo>
                  <a:lnTo>
                    <a:pt x="31" y="67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BCF76F4-DE5C-46A6-A1C6-1A7B7A0E41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61" y="2037"/>
              <a:ext cx="102" cy="104"/>
            </a:xfrm>
            <a:custGeom>
              <a:avLst/>
              <a:gdLst>
                <a:gd name="T0" fmla="*/ 21 w 43"/>
                <a:gd name="T1" fmla="*/ 43 h 43"/>
                <a:gd name="T2" fmla="*/ 43 w 43"/>
                <a:gd name="T3" fmla="*/ 22 h 43"/>
                <a:gd name="T4" fmla="*/ 21 w 43"/>
                <a:gd name="T5" fmla="*/ 0 h 43"/>
                <a:gd name="T6" fmla="*/ 0 w 43"/>
                <a:gd name="T7" fmla="*/ 22 h 43"/>
                <a:gd name="T8" fmla="*/ 21 w 43"/>
                <a:gd name="T9" fmla="*/ 43 h 43"/>
                <a:gd name="T10" fmla="*/ 21 w 43"/>
                <a:gd name="T11" fmla="*/ 13 h 43"/>
                <a:gd name="T12" fmla="*/ 30 w 43"/>
                <a:gd name="T13" fmla="*/ 22 h 43"/>
                <a:gd name="T14" fmla="*/ 21 w 43"/>
                <a:gd name="T15" fmla="*/ 30 h 43"/>
                <a:gd name="T16" fmla="*/ 13 w 43"/>
                <a:gd name="T17" fmla="*/ 22 h 43"/>
                <a:gd name="T18" fmla="*/ 21 w 43"/>
                <a:gd name="T1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3">
                  <a:moveTo>
                    <a:pt x="21" y="43"/>
                  </a:moveTo>
                  <a:cubicBezTo>
                    <a:pt x="33" y="43"/>
                    <a:pt x="43" y="34"/>
                    <a:pt x="43" y="22"/>
                  </a:cubicBezTo>
                  <a:cubicBezTo>
                    <a:pt x="43" y="10"/>
                    <a:pt x="33" y="0"/>
                    <a:pt x="21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3"/>
                    <a:pt x="21" y="43"/>
                  </a:cubicBezTo>
                  <a:close/>
                  <a:moveTo>
                    <a:pt x="21" y="13"/>
                  </a:moveTo>
                  <a:cubicBezTo>
                    <a:pt x="26" y="13"/>
                    <a:pt x="30" y="17"/>
                    <a:pt x="30" y="22"/>
                  </a:cubicBezTo>
                  <a:cubicBezTo>
                    <a:pt x="30" y="26"/>
                    <a:pt x="26" y="30"/>
                    <a:pt x="21" y="30"/>
                  </a:cubicBezTo>
                  <a:cubicBezTo>
                    <a:pt x="17" y="30"/>
                    <a:pt x="13" y="26"/>
                    <a:pt x="13" y="22"/>
                  </a:cubicBezTo>
                  <a:cubicBezTo>
                    <a:pt x="13" y="17"/>
                    <a:pt x="17" y="13"/>
                    <a:pt x="21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06F08B2-3662-4E44-B549-F290B759F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" y="2153"/>
              <a:ext cx="169" cy="70"/>
            </a:xfrm>
            <a:custGeom>
              <a:avLst/>
              <a:gdLst>
                <a:gd name="T0" fmla="*/ 34 w 169"/>
                <a:gd name="T1" fmla="*/ 0 h 70"/>
                <a:gd name="T2" fmla="*/ 0 w 169"/>
                <a:gd name="T3" fmla="*/ 0 h 70"/>
                <a:gd name="T4" fmla="*/ 0 w 169"/>
                <a:gd name="T5" fmla="*/ 70 h 70"/>
                <a:gd name="T6" fmla="*/ 169 w 169"/>
                <a:gd name="T7" fmla="*/ 70 h 70"/>
                <a:gd name="T8" fmla="*/ 169 w 169"/>
                <a:gd name="T9" fmla="*/ 38 h 70"/>
                <a:gd name="T10" fmla="*/ 34 w 169"/>
                <a:gd name="T11" fmla="*/ 38 h 70"/>
                <a:gd name="T12" fmla="*/ 34 w 169"/>
                <a:gd name="T1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70">
                  <a:moveTo>
                    <a:pt x="34" y="0"/>
                  </a:moveTo>
                  <a:lnTo>
                    <a:pt x="0" y="0"/>
                  </a:lnTo>
                  <a:lnTo>
                    <a:pt x="0" y="70"/>
                  </a:lnTo>
                  <a:lnTo>
                    <a:pt x="169" y="70"/>
                  </a:lnTo>
                  <a:lnTo>
                    <a:pt x="169" y="38"/>
                  </a:lnTo>
                  <a:lnTo>
                    <a:pt x="34" y="3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62FF42EC-29DE-47F1-90FC-EF0693E11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7" y="2104"/>
              <a:ext cx="197" cy="107"/>
            </a:xfrm>
            <a:custGeom>
              <a:avLst/>
              <a:gdLst>
                <a:gd name="T0" fmla="*/ 107 w 197"/>
                <a:gd name="T1" fmla="*/ 0 h 107"/>
                <a:gd name="T2" fmla="*/ 73 w 197"/>
                <a:gd name="T3" fmla="*/ 0 h 107"/>
                <a:gd name="T4" fmla="*/ 73 w 197"/>
                <a:gd name="T5" fmla="*/ 75 h 107"/>
                <a:gd name="T6" fmla="*/ 0 w 197"/>
                <a:gd name="T7" fmla="*/ 75 h 107"/>
                <a:gd name="T8" fmla="*/ 0 w 197"/>
                <a:gd name="T9" fmla="*/ 107 h 107"/>
                <a:gd name="T10" fmla="*/ 197 w 197"/>
                <a:gd name="T11" fmla="*/ 107 h 107"/>
                <a:gd name="T12" fmla="*/ 197 w 197"/>
                <a:gd name="T13" fmla="*/ 75 h 107"/>
                <a:gd name="T14" fmla="*/ 107 w 197"/>
                <a:gd name="T15" fmla="*/ 75 h 107"/>
                <a:gd name="T16" fmla="*/ 107 w 197"/>
                <a:gd name="T1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" h="107">
                  <a:moveTo>
                    <a:pt x="107" y="0"/>
                  </a:moveTo>
                  <a:lnTo>
                    <a:pt x="73" y="0"/>
                  </a:lnTo>
                  <a:lnTo>
                    <a:pt x="73" y="75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197" y="107"/>
                  </a:lnTo>
                  <a:lnTo>
                    <a:pt x="197" y="75"/>
                  </a:lnTo>
                  <a:lnTo>
                    <a:pt x="107" y="75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4E39574-65CD-41F5-BCB4-F080CF1B4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9" y="2000"/>
              <a:ext cx="173" cy="141"/>
            </a:xfrm>
            <a:custGeom>
              <a:avLst/>
              <a:gdLst>
                <a:gd name="T0" fmla="*/ 142 w 173"/>
                <a:gd name="T1" fmla="*/ 141 h 141"/>
                <a:gd name="T2" fmla="*/ 173 w 173"/>
                <a:gd name="T3" fmla="*/ 141 h 141"/>
                <a:gd name="T4" fmla="*/ 173 w 173"/>
                <a:gd name="T5" fmla="*/ 0 h 141"/>
                <a:gd name="T6" fmla="*/ 0 w 173"/>
                <a:gd name="T7" fmla="*/ 0 h 141"/>
                <a:gd name="T8" fmla="*/ 0 w 173"/>
                <a:gd name="T9" fmla="*/ 32 h 141"/>
                <a:gd name="T10" fmla="*/ 142 w 173"/>
                <a:gd name="T11" fmla="*/ 32 h 141"/>
                <a:gd name="T12" fmla="*/ 142 w 173"/>
                <a:gd name="T13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" h="141">
                  <a:moveTo>
                    <a:pt x="142" y="141"/>
                  </a:moveTo>
                  <a:lnTo>
                    <a:pt x="173" y="141"/>
                  </a:lnTo>
                  <a:lnTo>
                    <a:pt x="173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142" y="32"/>
                  </a:lnTo>
                  <a:lnTo>
                    <a:pt x="142" y="1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03C4AAC-A6A4-47CE-B285-57A78DF14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" y="2083"/>
              <a:ext cx="185" cy="135"/>
            </a:xfrm>
            <a:custGeom>
              <a:avLst/>
              <a:gdLst>
                <a:gd name="T0" fmla="*/ 0 w 185"/>
                <a:gd name="T1" fmla="*/ 33 h 135"/>
                <a:gd name="T2" fmla="*/ 71 w 185"/>
                <a:gd name="T3" fmla="*/ 33 h 135"/>
                <a:gd name="T4" fmla="*/ 71 w 185"/>
                <a:gd name="T5" fmla="*/ 50 h 135"/>
                <a:gd name="T6" fmla="*/ 0 w 185"/>
                <a:gd name="T7" fmla="*/ 50 h 135"/>
                <a:gd name="T8" fmla="*/ 0 w 185"/>
                <a:gd name="T9" fmla="*/ 84 h 135"/>
                <a:gd name="T10" fmla="*/ 152 w 185"/>
                <a:gd name="T11" fmla="*/ 84 h 135"/>
                <a:gd name="T12" fmla="*/ 152 w 185"/>
                <a:gd name="T13" fmla="*/ 135 h 135"/>
                <a:gd name="T14" fmla="*/ 185 w 185"/>
                <a:gd name="T15" fmla="*/ 135 h 135"/>
                <a:gd name="T16" fmla="*/ 185 w 185"/>
                <a:gd name="T17" fmla="*/ 50 h 135"/>
                <a:gd name="T18" fmla="*/ 102 w 185"/>
                <a:gd name="T19" fmla="*/ 50 h 135"/>
                <a:gd name="T20" fmla="*/ 102 w 185"/>
                <a:gd name="T21" fmla="*/ 33 h 135"/>
                <a:gd name="T22" fmla="*/ 185 w 185"/>
                <a:gd name="T23" fmla="*/ 33 h 135"/>
                <a:gd name="T24" fmla="*/ 185 w 185"/>
                <a:gd name="T25" fmla="*/ 0 h 135"/>
                <a:gd name="T26" fmla="*/ 0 w 185"/>
                <a:gd name="T27" fmla="*/ 0 h 135"/>
                <a:gd name="T28" fmla="*/ 0 w 185"/>
                <a:gd name="T29" fmla="*/ 3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" h="135">
                  <a:moveTo>
                    <a:pt x="0" y="33"/>
                  </a:moveTo>
                  <a:lnTo>
                    <a:pt x="71" y="33"/>
                  </a:lnTo>
                  <a:lnTo>
                    <a:pt x="71" y="50"/>
                  </a:lnTo>
                  <a:lnTo>
                    <a:pt x="0" y="50"/>
                  </a:lnTo>
                  <a:lnTo>
                    <a:pt x="0" y="84"/>
                  </a:lnTo>
                  <a:lnTo>
                    <a:pt x="152" y="84"/>
                  </a:lnTo>
                  <a:lnTo>
                    <a:pt x="152" y="135"/>
                  </a:lnTo>
                  <a:lnTo>
                    <a:pt x="185" y="135"/>
                  </a:lnTo>
                  <a:lnTo>
                    <a:pt x="185" y="50"/>
                  </a:lnTo>
                  <a:lnTo>
                    <a:pt x="102" y="50"/>
                  </a:lnTo>
                  <a:lnTo>
                    <a:pt x="102" y="33"/>
                  </a:lnTo>
                  <a:lnTo>
                    <a:pt x="185" y="33"/>
                  </a:lnTo>
                  <a:lnTo>
                    <a:pt x="185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07A89C2-D561-4518-A02E-CC02DACAA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" y="2000"/>
              <a:ext cx="185" cy="73"/>
            </a:xfrm>
            <a:custGeom>
              <a:avLst/>
              <a:gdLst>
                <a:gd name="T0" fmla="*/ 0 w 185"/>
                <a:gd name="T1" fmla="*/ 32 h 73"/>
                <a:gd name="T2" fmla="*/ 152 w 185"/>
                <a:gd name="T3" fmla="*/ 32 h 73"/>
                <a:gd name="T4" fmla="*/ 152 w 185"/>
                <a:gd name="T5" fmla="*/ 73 h 73"/>
                <a:gd name="T6" fmla="*/ 185 w 185"/>
                <a:gd name="T7" fmla="*/ 73 h 73"/>
                <a:gd name="T8" fmla="*/ 185 w 185"/>
                <a:gd name="T9" fmla="*/ 0 h 73"/>
                <a:gd name="T10" fmla="*/ 0 w 185"/>
                <a:gd name="T11" fmla="*/ 0 h 73"/>
                <a:gd name="T12" fmla="*/ 0 w 185"/>
                <a:gd name="T13" fmla="*/ 3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73">
                  <a:moveTo>
                    <a:pt x="0" y="32"/>
                  </a:moveTo>
                  <a:lnTo>
                    <a:pt x="152" y="32"/>
                  </a:lnTo>
                  <a:lnTo>
                    <a:pt x="152" y="73"/>
                  </a:lnTo>
                  <a:lnTo>
                    <a:pt x="185" y="73"/>
                  </a:lnTo>
                  <a:lnTo>
                    <a:pt x="185" y="0"/>
                  </a:lnTo>
                  <a:lnTo>
                    <a:pt x="0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9AF30CC-CDD4-4193-A64C-26F2FFB91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7" y="2104"/>
              <a:ext cx="200" cy="107"/>
            </a:xfrm>
            <a:custGeom>
              <a:avLst/>
              <a:gdLst>
                <a:gd name="T0" fmla="*/ 133 w 200"/>
                <a:gd name="T1" fmla="*/ 0 h 107"/>
                <a:gd name="T2" fmla="*/ 102 w 200"/>
                <a:gd name="T3" fmla="*/ 0 h 107"/>
                <a:gd name="T4" fmla="*/ 102 w 200"/>
                <a:gd name="T5" fmla="*/ 75 h 107"/>
                <a:gd name="T6" fmla="*/ 71 w 200"/>
                <a:gd name="T7" fmla="*/ 75 h 107"/>
                <a:gd name="T8" fmla="*/ 71 w 200"/>
                <a:gd name="T9" fmla="*/ 0 h 107"/>
                <a:gd name="T10" fmla="*/ 40 w 200"/>
                <a:gd name="T11" fmla="*/ 0 h 107"/>
                <a:gd name="T12" fmla="*/ 40 w 200"/>
                <a:gd name="T13" fmla="*/ 75 h 107"/>
                <a:gd name="T14" fmla="*/ 0 w 200"/>
                <a:gd name="T15" fmla="*/ 75 h 107"/>
                <a:gd name="T16" fmla="*/ 0 w 200"/>
                <a:gd name="T17" fmla="*/ 107 h 107"/>
                <a:gd name="T18" fmla="*/ 200 w 200"/>
                <a:gd name="T19" fmla="*/ 107 h 107"/>
                <a:gd name="T20" fmla="*/ 200 w 200"/>
                <a:gd name="T21" fmla="*/ 75 h 107"/>
                <a:gd name="T22" fmla="*/ 133 w 200"/>
                <a:gd name="T23" fmla="*/ 75 h 107"/>
                <a:gd name="T24" fmla="*/ 133 w 200"/>
                <a:gd name="T25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" h="107">
                  <a:moveTo>
                    <a:pt x="133" y="0"/>
                  </a:moveTo>
                  <a:lnTo>
                    <a:pt x="102" y="0"/>
                  </a:lnTo>
                  <a:lnTo>
                    <a:pt x="102" y="75"/>
                  </a:lnTo>
                  <a:lnTo>
                    <a:pt x="71" y="75"/>
                  </a:lnTo>
                  <a:lnTo>
                    <a:pt x="71" y="0"/>
                  </a:lnTo>
                  <a:lnTo>
                    <a:pt x="40" y="0"/>
                  </a:lnTo>
                  <a:lnTo>
                    <a:pt x="40" y="75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200" y="107"/>
                  </a:lnTo>
                  <a:lnTo>
                    <a:pt x="200" y="75"/>
                  </a:lnTo>
                  <a:lnTo>
                    <a:pt x="133" y="75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5AEB3FE-3CA1-40B7-8242-1FB8FDEE9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1" y="2000"/>
              <a:ext cx="164" cy="141"/>
            </a:xfrm>
            <a:custGeom>
              <a:avLst/>
              <a:gdLst>
                <a:gd name="T0" fmla="*/ 133 w 164"/>
                <a:gd name="T1" fmla="*/ 141 h 141"/>
                <a:gd name="T2" fmla="*/ 164 w 164"/>
                <a:gd name="T3" fmla="*/ 141 h 141"/>
                <a:gd name="T4" fmla="*/ 164 w 164"/>
                <a:gd name="T5" fmla="*/ 0 h 141"/>
                <a:gd name="T6" fmla="*/ 0 w 164"/>
                <a:gd name="T7" fmla="*/ 0 h 141"/>
                <a:gd name="T8" fmla="*/ 0 w 164"/>
                <a:gd name="T9" fmla="*/ 32 h 141"/>
                <a:gd name="T10" fmla="*/ 133 w 164"/>
                <a:gd name="T11" fmla="*/ 32 h 141"/>
                <a:gd name="T12" fmla="*/ 133 w 164"/>
                <a:gd name="T13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" h="141">
                  <a:moveTo>
                    <a:pt x="133" y="141"/>
                  </a:moveTo>
                  <a:lnTo>
                    <a:pt x="164" y="141"/>
                  </a:lnTo>
                  <a:lnTo>
                    <a:pt x="164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133" y="32"/>
                  </a:lnTo>
                  <a:lnTo>
                    <a:pt x="133" y="1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1488331-A371-4C82-8D1B-B471CC8CE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1" y="2000"/>
              <a:ext cx="197" cy="211"/>
            </a:xfrm>
            <a:custGeom>
              <a:avLst/>
              <a:gdLst>
                <a:gd name="T0" fmla="*/ 114 w 197"/>
                <a:gd name="T1" fmla="*/ 124 h 211"/>
                <a:gd name="T2" fmla="*/ 185 w 197"/>
                <a:gd name="T3" fmla="*/ 124 h 211"/>
                <a:gd name="T4" fmla="*/ 185 w 197"/>
                <a:gd name="T5" fmla="*/ 92 h 211"/>
                <a:gd name="T6" fmla="*/ 45 w 197"/>
                <a:gd name="T7" fmla="*/ 92 h 211"/>
                <a:gd name="T8" fmla="*/ 45 w 197"/>
                <a:gd name="T9" fmla="*/ 0 h 211"/>
                <a:gd name="T10" fmla="*/ 12 w 197"/>
                <a:gd name="T11" fmla="*/ 0 h 211"/>
                <a:gd name="T12" fmla="*/ 12 w 197"/>
                <a:gd name="T13" fmla="*/ 124 h 211"/>
                <a:gd name="T14" fmla="*/ 83 w 197"/>
                <a:gd name="T15" fmla="*/ 124 h 211"/>
                <a:gd name="T16" fmla="*/ 83 w 197"/>
                <a:gd name="T17" fmla="*/ 179 h 211"/>
                <a:gd name="T18" fmla="*/ 0 w 197"/>
                <a:gd name="T19" fmla="*/ 179 h 211"/>
                <a:gd name="T20" fmla="*/ 0 w 197"/>
                <a:gd name="T21" fmla="*/ 211 h 211"/>
                <a:gd name="T22" fmla="*/ 197 w 197"/>
                <a:gd name="T23" fmla="*/ 211 h 211"/>
                <a:gd name="T24" fmla="*/ 197 w 197"/>
                <a:gd name="T25" fmla="*/ 179 h 211"/>
                <a:gd name="T26" fmla="*/ 114 w 197"/>
                <a:gd name="T27" fmla="*/ 179 h 211"/>
                <a:gd name="T28" fmla="*/ 114 w 197"/>
                <a:gd name="T29" fmla="*/ 12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7" h="211">
                  <a:moveTo>
                    <a:pt x="114" y="124"/>
                  </a:moveTo>
                  <a:lnTo>
                    <a:pt x="185" y="124"/>
                  </a:lnTo>
                  <a:lnTo>
                    <a:pt x="185" y="92"/>
                  </a:lnTo>
                  <a:lnTo>
                    <a:pt x="45" y="92"/>
                  </a:lnTo>
                  <a:lnTo>
                    <a:pt x="45" y="0"/>
                  </a:lnTo>
                  <a:lnTo>
                    <a:pt x="12" y="0"/>
                  </a:lnTo>
                  <a:lnTo>
                    <a:pt x="12" y="124"/>
                  </a:lnTo>
                  <a:lnTo>
                    <a:pt x="83" y="124"/>
                  </a:lnTo>
                  <a:lnTo>
                    <a:pt x="83" y="179"/>
                  </a:lnTo>
                  <a:lnTo>
                    <a:pt x="0" y="179"/>
                  </a:lnTo>
                  <a:lnTo>
                    <a:pt x="0" y="211"/>
                  </a:lnTo>
                  <a:lnTo>
                    <a:pt x="197" y="211"/>
                  </a:lnTo>
                  <a:lnTo>
                    <a:pt x="197" y="179"/>
                  </a:lnTo>
                  <a:lnTo>
                    <a:pt x="114" y="179"/>
                  </a:lnTo>
                  <a:lnTo>
                    <a:pt x="114" y="1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82B5DCA0-9E96-4D5F-9872-B8B3CD6299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16" y="2099"/>
              <a:ext cx="197" cy="141"/>
            </a:xfrm>
            <a:custGeom>
              <a:avLst/>
              <a:gdLst>
                <a:gd name="T0" fmla="*/ 0 w 197"/>
                <a:gd name="T1" fmla="*/ 34 h 141"/>
                <a:gd name="T2" fmla="*/ 48 w 197"/>
                <a:gd name="T3" fmla="*/ 34 h 141"/>
                <a:gd name="T4" fmla="*/ 48 w 197"/>
                <a:gd name="T5" fmla="*/ 56 h 141"/>
                <a:gd name="T6" fmla="*/ 10 w 197"/>
                <a:gd name="T7" fmla="*/ 56 h 141"/>
                <a:gd name="T8" fmla="*/ 10 w 197"/>
                <a:gd name="T9" fmla="*/ 90 h 141"/>
                <a:gd name="T10" fmla="*/ 159 w 197"/>
                <a:gd name="T11" fmla="*/ 90 h 141"/>
                <a:gd name="T12" fmla="*/ 159 w 197"/>
                <a:gd name="T13" fmla="*/ 141 h 141"/>
                <a:gd name="T14" fmla="*/ 190 w 197"/>
                <a:gd name="T15" fmla="*/ 141 h 141"/>
                <a:gd name="T16" fmla="*/ 190 w 197"/>
                <a:gd name="T17" fmla="*/ 56 h 141"/>
                <a:gd name="T18" fmla="*/ 150 w 197"/>
                <a:gd name="T19" fmla="*/ 56 h 141"/>
                <a:gd name="T20" fmla="*/ 150 w 197"/>
                <a:gd name="T21" fmla="*/ 34 h 141"/>
                <a:gd name="T22" fmla="*/ 197 w 197"/>
                <a:gd name="T23" fmla="*/ 34 h 141"/>
                <a:gd name="T24" fmla="*/ 197 w 197"/>
                <a:gd name="T25" fmla="*/ 0 h 141"/>
                <a:gd name="T26" fmla="*/ 0 w 197"/>
                <a:gd name="T27" fmla="*/ 0 h 141"/>
                <a:gd name="T28" fmla="*/ 0 w 197"/>
                <a:gd name="T29" fmla="*/ 34 h 141"/>
                <a:gd name="T30" fmla="*/ 81 w 197"/>
                <a:gd name="T31" fmla="*/ 34 h 141"/>
                <a:gd name="T32" fmla="*/ 119 w 197"/>
                <a:gd name="T33" fmla="*/ 34 h 141"/>
                <a:gd name="T34" fmla="*/ 119 w 197"/>
                <a:gd name="T35" fmla="*/ 56 h 141"/>
                <a:gd name="T36" fmla="*/ 81 w 197"/>
                <a:gd name="T37" fmla="*/ 56 h 141"/>
                <a:gd name="T38" fmla="*/ 81 w 197"/>
                <a:gd name="T39" fmla="*/ 3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7" h="141">
                  <a:moveTo>
                    <a:pt x="0" y="34"/>
                  </a:moveTo>
                  <a:lnTo>
                    <a:pt x="48" y="34"/>
                  </a:lnTo>
                  <a:lnTo>
                    <a:pt x="48" y="56"/>
                  </a:lnTo>
                  <a:lnTo>
                    <a:pt x="10" y="56"/>
                  </a:lnTo>
                  <a:lnTo>
                    <a:pt x="10" y="90"/>
                  </a:lnTo>
                  <a:lnTo>
                    <a:pt x="159" y="90"/>
                  </a:lnTo>
                  <a:lnTo>
                    <a:pt x="159" y="141"/>
                  </a:lnTo>
                  <a:lnTo>
                    <a:pt x="190" y="141"/>
                  </a:lnTo>
                  <a:lnTo>
                    <a:pt x="190" y="56"/>
                  </a:lnTo>
                  <a:lnTo>
                    <a:pt x="150" y="56"/>
                  </a:lnTo>
                  <a:lnTo>
                    <a:pt x="150" y="34"/>
                  </a:lnTo>
                  <a:lnTo>
                    <a:pt x="197" y="34"/>
                  </a:lnTo>
                  <a:lnTo>
                    <a:pt x="197" y="0"/>
                  </a:lnTo>
                  <a:lnTo>
                    <a:pt x="0" y="0"/>
                  </a:lnTo>
                  <a:lnTo>
                    <a:pt x="0" y="34"/>
                  </a:lnTo>
                  <a:close/>
                  <a:moveTo>
                    <a:pt x="81" y="34"/>
                  </a:moveTo>
                  <a:lnTo>
                    <a:pt x="119" y="34"/>
                  </a:lnTo>
                  <a:lnTo>
                    <a:pt x="119" y="56"/>
                  </a:lnTo>
                  <a:lnTo>
                    <a:pt x="81" y="56"/>
                  </a:lnTo>
                  <a:lnTo>
                    <a:pt x="81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005BC9A4-AE11-4E3F-92E2-140D89E324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9" y="1976"/>
              <a:ext cx="114" cy="116"/>
            </a:xfrm>
            <a:custGeom>
              <a:avLst/>
              <a:gdLst>
                <a:gd name="T0" fmla="*/ 24 w 48"/>
                <a:gd name="T1" fmla="*/ 48 h 48"/>
                <a:gd name="T2" fmla="*/ 48 w 48"/>
                <a:gd name="T3" fmla="*/ 24 h 48"/>
                <a:gd name="T4" fmla="*/ 24 w 48"/>
                <a:gd name="T5" fmla="*/ 0 h 48"/>
                <a:gd name="T6" fmla="*/ 0 w 48"/>
                <a:gd name="T7" fmla="*/ 24 h 48"/>
                <a:gd name="T8" fmla="*/ 24 w 48"/>
                <a:gd name="T9" fmla="*/ 48 h 48"/>
                <a:gd name="T10" fmla="*/ 24 w 48"/>
                <a:gd name="T11" fmla="*/ 13 h 48"/>
                <a:gd name="T12" fmla="*/ 35 w 48"/>
                <a:gd name="T13" fmla="*/ 24 h 48"/>
                <a:gd name="T14" fmla="*/ 24 w 48"/>
                <a:gd name="T15" fmla="*/ 34 h 48"/>
                <a:gd name="T16" fmla="*/ 13 w 48"/>
                <a:gd name="T17" fmla="*/ 24 h 48"/>
                <a:gd name="T18" fmla="*/ 24 w 48"/>
                <a:gd name="T19" fmla="*/ 1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37" y="48"/>
                    <a:pt x="48" y="37"/>
                    <a:pt x="48" y="24"/>
                  </a:cubicBezTo>
                  <a:cubicBezTo>
                    <a:pt x="48" y="10"/>
                    <a:pt x="37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lose/>
                  <a:moveTo>
                    <a:pt x="24" y="13"/>
                  </a:moveTo>
                  <a:cubicBezTo>
                    <a:pt x="30" y="13"/>
                    <a:pt x="35" y="18"/>
                    <a:pt x="35" y="24"/>
                  </a:cubicBezTo>
                  <a:cubicBezTo>
                    <a:pt x="35" y="30"/>
                    <a:pt x="30" y="34"/>
                    <a:pt x="24" y="34"/>
                  </a:cubicBezTo>
                  <a:cubicBezTo>
                    <a:pt x="18" y="34"/>
                    <a:pt x="13" y="30"/>
                    <a:pt x="13" y="24"/>
                  </a:cubicBezTo>
                  <a:cubicBezTo>
                    <a:pt x="13" y="18"/>
                    <a:pt x="18" y="13"/>
                    <a:pt x="24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B85FAD77-8232-4870-8EFA-6121E3C907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4" y="2141"/>
              <a:ext cx="114" cy="116"/>
            </a:xfrm>
            <a:custGeom>
              <a:avLst/>
              <a:gdLst>
                <a:gd name="T0" fmla="*/ 24 w 48"/>
                <a:gd name="T1" fmla="*/ 0 h 48"/>
                <a:gd name="T2" fmla="*/ 0 w 48"/>
                <a:gd name="T3" fmla="*/ 24 h 48"/>
                <a:gd name="T4" fmla="*/ 24 w 48"/>
                <a:gd name="T5" fmla="*/ 48 h 48"/>
                <a:gd name="T6" fmla="*/ 48 w 48"/>
                <a:gd name="T7" fmla="*/ 24 h 48"/>
                <a:gd name="T8" fmla="*/ 24 w 48"/>
                <a:gd name="T9" fmla="*/ 0 h 48"/>
                <a:gd name="T10" fmla="*/ 24 w 48"/>
                <a:gd name="T11" fmla="*/ 35 h 48"/>
                <a:gd name="T12" fmla="*/ 13 w 48"/>
                <a:gd name="T13" fmla="*/ 24 h 48"/>
                <a:gd name="T14" fmla="*/ 24 w 48"/>
                <a:gd name="T15" fmla="*/ 13 h 48"/>
                <a:gd name="T16" fmla="*/ 35 w 48"/>
                <a:gd name="T17" fmla="*/ 24 h 48"/>
                <a:gd name="T18" fmla="*/ 24 w 48"/>
                <a:gd name="T19" fmla="*/ 3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8"/>
                    <a:pt x="24" y="48"/>
                  </a:cubicBezTo>
                  <a:cubicBezTo>
                    <a:pt x="37" y="48"/>
                    <a:pt x="48" y="38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lose/>
                  <a:moveTo>
                    <a:pt x="24" y="35"/>
                  </a:moveTo>
                  <a:cubicBezTo>
                    <a:pt x="18" y="35"/>
                    <a:pt x="13" y="30"/>
                    <a:pt x="13" y="24"/>
                  </a:cubicBezTo>
                  <a:cubicBezTo>
                    <a:pt x="13" y="18"/>
                    <a:pt x="18" y="13"/>
                    <a:pt x="24" y="13"/>
                  </a:cubicBezTo>
                  <a:cubicBezTo>
                    <a:pt x="30" y="13"/>
                    <a:pt x="35" y="18"/>
                    <a:pt x="35" y="24"/>
                  </a:cubicBezTo>
                  <a:cubicBezTo>
                    <a:pt x="35" y="30"/>
                    <a:pt x="30" y="35"/>
                    <a:pt x="24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A99D09BF-C8DF-4705-A51B-D6FFAD2B53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2" y="2000"/>
              <a:ext cx="183" cy="133"/>
            </a:xfrm>
            <a:custGeom>
              <a:avLst/>
              <a:gdLst>
                <a:gd name="T0" fmla="*/ 0 w 183"/>
                <a:gd name="T1" fmla="*/ 85 h 133"/>
                <a:gd name="T2" fmla="*/ 76 w 183"/>
                <a:gd name="T3" fmla="*/ 85 h 133"/>
                <a:gd name="T4" fmla="*/ 76 w 183"/>
                <a:gd name="T5" fmla="*/ 102 h 133"/>
                <a:gd name="T6" fmla="*/ 0 w 183"/>
                <a:gd name="T7" fmla="*/ 102 h 133"/>
                <a:gd name="T8" fmla="*/ 0 w 183"/>
                <a:gd name="T9" fmla="*/ 133 h 133"/>
                <a:gd name="T10" fmla="*/ 183 w 183"/>
                <a:gd name="T11" fmla="*/ 133 h 133"/>
                <a:gd name="T12" fmla="*/ 183 w 183"/>
                <a:gd name="T13" fmla="*/ 102 h 133"/>
                <a:gd name="T14" fmla="*/ 107 w 183"/>
                <a:gd name="T15" fmla="*/ 102 h 133"/>
                <a:gd name="T16" fmla="*/ 107 w 183"/>
                <a:gd name="T17" fmla="*/ 85 h 133"/>
                <a:gd name="T18" fmla="*/ 183 w 183"/>
                <a:gd name="T19" fmla="*/ 85 h 133"/>
                <a:gd name="T20" fmla="*/ 183 w 183"/>
                <a:gd name="T21" fmla="*/ 51 h 133"/>
                <a:gd name="T22" fmla="*/ 33 w 183"/>
                <a:gd name="T23" fmla="*/ 51 h 133"/>
                <a:gd name="T24" fmla="*/ 33 w 183"/>
                <a:gd name="T25" fmla="*/ 32 h 133"/>
                <a:gd name="T26" fmla="*/ 183 w 183"/>
                <a:gd name="T27" fmla="*/ 32 h 133"/>
                <a:gd name="T28" fmla="*/ 183 w 183"/>
                <a:gd name="T29" fmla="*/ 0 h 133"/>
                <a:gd name="T30" fmla="*/ 0 w 183"/>
                <a:gd name="T31" fmla="*/ 0 h 133"/>
                <a:gd name="T32" fmla="*/ 0 w 183"/>
                <a:gd name="T33" fmla="*/ 8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" h="133">
                  <a:moveTo>
                    <a:pt x="0" y="85"/>
                  </a:moveTo>
                  <a:lnTo>
                    <a:pt x="76" y="85"/>
                  </a:lnTo>
                  <a:lnTo>
                    <a:pt x="76" y="102"/>
                  </a:lnTo>
                  <a:lnTo>
                    <a:pt x="0" y="102"/>
                  </a:lnTo>
                  <a:lnTo>
                    <a:pt x="0" y="133"/>
                  </a:lnTo>
                  <a:lnTo>
                    <a:pt x="183" y="133"/>
                  </a:lnTo>
                  <a:lnTo>
                    <a:pt x="183" y="102"/>
                  </a:lnTo>
                  <a:lnTo>
                    <a:pt x="107" y="102"/>
                  </a:lnTo>
                  <a:lnTo>
                    <a:pt x="107" y="85"/>
                  </a:lnTo>
                  <a:lnTo>
                    <a:pt x="183" y="85"/>
                  </a:lnTo>
                  <a:lnTo>
                    <a:pt x="183" y="51"/>
                  </a:lnTo>
                  <a:lnTo>
                    <a:pt x="33" y="51"/>
                  </a:lnTo>
                  <a:lnTo>
                    <a:pt x="33" y="32"/>
                  </a:lnTo>
                  <a:lnTo>
                    <a:pt x="183" y="32"/>
                  </a:lnTo>
                  <a:lnTo>
                    <a:pt x="183" y="0"/>
                  </a:lnTo>
                  <a:lnTo>
                    <a:pt x="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8DD251E-14D0-4879-A0F7-C531DD7D66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45" y="2141"/>
              <a:ext cx="117" cy="116"/>
            </a:xfrm>
            <a:custGeom>
              <a:avLst/>
              <a:gdLst>
                <a:gd name="T0" fmla="*/ 25 w 49"/>
                <a:gd name="T1" fmla="*/ 0 h 48"/>
                <a:gd name="T2" fmla="*/ 0 w 49"/>
                <a:gd name="T3" fmla="*/ 24 h 48"/>
                <a:gd name="T4" fmla="*/ 25 w 49"/>
                <a:gd name="T5" fmla="*/ 48 h 48"/>
                <a:gd name="T6" fmla="*/ 49 w 49"/>
                <a:gd name="T7" fmla="*/ 24 h 48"/>
                <a:gd name="T8" fmla="*/ 25 w 49"/>
                <a:gd name="T9" fmla="*/ 0 h 48"/>
                <a:gd name="T10" fmla="*/ 25 w 49"/>
                <a:gd name="T11" fmla="*/ 35 h 48"/>
                <a:gd name="T12" fmla="*/ 14 w 49"/>
                <a:gd name="T13" fmla="*/ 24 h 48"/>
                <a:gd name="T14" fmla="*/ 25 w 49"/>
                <a:gd name="T15" fmla="*/ 13 h 48"/>
                <a:gd name="T16" fmla="*/ 35 w 49"/>
                <a:gd name="T17" fmla="*/ 24 h 48"/>
                <a:gd name="T18" fmla="*/ 25 w 49"/>
                <a:gd name="T19" fmla="*/ 3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8">
                  <a:moveTo>
                    <a:pt x="25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8"/>
                    <a:pt x="25" y="48"/>
                  </a:cubicBezTo>
                  <a:cubicBezTo>
                    <a:pt x="38" y="48"/>
                    <a:pt x="49" y="38"/>
                    <a:pt x="49" y="24"/>
                  </a:cubicBezTo>
                  <a:cubicBezTo>
                    <a:pt x="49" y="11"/>
                    <a:pt x="38" y="0"/>
                    <a:pt x="25" y="0"/>
                  </a:cubicBezTo>
                  <a:close/>
                  <a:moveTo>
                    <a:pt x="25" y="35"/>
                  </a:moveTo>
                  <a:cubicBezTo>
                    <a:pt x="19" y="35"/>
                    <a:pt x="14" y="30"/>
                    <a:pt x="14" y="24"/>
                  </a:cubicBezTo>
                  <a:cubicBezTo>
                    <a:pt x="14" y="18"/>
                    <a:pt x="19" y="13"/>
                    <a:pt x="25" y="13"/>
                  </a:cubicBezTo>
                  <a:cubicBezTo>
                    <a:pt x="30" y="13"/>
                    <a:pt x="35" y="18"/>
                    <a:pt x="35" y="24"/>
                  </a:cubicBezTo>
                  <a:cubicBezTo>
                    <a:pt x="35" y="30"/>
                    <a:pt x="30" y="35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30F582-4D17-4B81-8D65-30319602C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" y="2095"/>
              <a:ext cx="148" cy="79"/>
            </a:xfrm>
            <a:custGeom>
              <a:avLst/>
              <a:gdLst>
                <a:gd name="T0" fmla="*/ 57 w 148"/>
                <a:gd name="T1" fmla="*/ 79 h 79"/>
                <a:gd name="T2" fmla="*/ 91 w 148"/>
                <a:gd name="T3" fmla="*/ 79 h 79"/>
                <a:gd name="T4" fmla="*/ 91 w 148"/>
                <a:gd name="T5" fmla="*/ 31 h 79"/>
                <a:gd name="T6" fmla="*/ 148 w 148"/>
                <a:gd name="T7" fmla="*/ 31 h 79"/>
                <a:gd name="T8" fmla="*/ 148 w 148"/>
                <a:gd name="T9" fmla="*/ 0 h 79"/>
                <a:gd name="T10" fmla="*/ 0 w 148"/>
                <a:gd name="T11" fmla="*/ 0 h 79"/>
                <a:gd name="T12" fmla="*/ 0 w 148"/>
                <a:gd name="T13" fmla="*/ 31 h 79"/>
                <a:gd name="T14" fmla="*/ 57 w 148"/>
                <a:gd name="T15" fmla="*/ 31 h 79"/>
                <a:gd name="T16" fmla="*/ 57 w 148"/>
                <a:gd name="T1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79">
                  <a:moveTo>
                    <a:pt x="57" y="79"/>
                  </a:moveTo>
                  <a:lnTo>
                    <a:pt x="91" y="79"/>
                  </a:lnTo>
                  <a:lnTo>
                    <a:pt x="91" y="31"/>
                  </a:lnTo>
                  <a:lnTo>
                    <a:pt x="148" y="31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31"/>
                  </a:lnTo>
                  <a:lnTo>
                    <a:pt x="57" y="31"/>
                  </a:lnTo>
                  <a:lnTo>
                    <a:pt x="57" y="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E0FBBEF-3B43-4280-8F9B-FEB508729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1" y="1979"/>
              <a:ext cx="76" cy="203"/>
            </a:xfrm>
            <a:custGeom>
              <a:avLst/>
              <a:gdLst>
                <a:gd name="T0" fmla="*/ 0 w 76"/>
                <a:gd name="T1" fmla="*/ 188 h 203"/>
                <a:gd name="T2" fmla="*/ 45 w 76"/>
                <a:gd name="T3" fmla="*/ 188 h 203"/>
                <a:gd name="T4" fmla="*/ 45 w 76"/>
                <a:gd name="T5" fmla="*/ 203 h 203"/>
                <a:gd name="T6" fmla="*/ 76 w 76"/>
                <a:gd name="T7" fmla="*/ 203 h 203"/>
                <a:gd name="T8" fmla="*/ 76 w 76"/>
                <a:gd name="T9" fmla="*/ 0 h 203"/>
                <a:gd name="T10" fmla="*/ 45 w 76"/>
                <a:gd name="T11" fmla="*/ 0 h 203"/>
                <a:gd name="T12" fmla="*/ 45 w 76"/>
                <a:gd name="T13" fmla="*/ 154 h 203"/>
                <a:gd name="T14" fmla="*/ 0 w 76"/>
                <a:gd name="T15" fmla="*/ 154 h 203"/>
                <a:gd name="T16" fmla="*/ 0 w 76"/>
                <a:gd name="T17" fmla="*/ 188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203">
                  <a:moveTo>
                    <a:pt x="0" y="188"/>
                  </a:moveTo>
                  <a:lnTo>
                    <a:pt x="45" y="188"/>
                  </a:lnTo>
                  <a:lnTo>
                    <a:pt x="45" y="203"/>
                  </a:lnTo>
                  <a:lnTo>
                    <a:pt x="76" y="203"/>
                  </a:lnTo>
                  <a:lnTo>
                    <a:pt x="76" y="0"/>
                  </a:lnTo>
                  <a:lnTo>
                    <a:pt x="45" y="0"/>
                  </a:lnTo>
                  <a:lnTo>
                    <a:pt x="45" y="154"/>
                  </a:lnTo>
                  <a:lnTo>
                    <a:pt x="0" y="154"/>
                  </a:lnTo>
                  <a:lnTo>
                    <a:pt x="0" y="1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E413E16-5074-441E-A34E-05CB24923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" y="2155"/>
              <a:ext cx="202" cy="85"/>
            </a:xfrm>
            <a:custGeom>
              <a:avLst/>
              <a:gdLst>
                <a:gd name="T0" fmla="*/ 34 w 202"/>
                <a:gd name="T1" fmla="*/ 51 h 85"/>
                <a:gd name="T2" fmla="*/ 34 w 202"/>
                <a:gd name="T3" fmla="*/ 0 h 85"/>
                <a:gd name="T4" fmla="*/ 0 w 202"/>
                <a:gd name="T5" fmla="*/ 0 h 85"/>
                <a:gd name="T6" fmla="*/ 0 w 202"/>
                <a:gd name="T7" fmla="*/ 85 h 85"/>
                <a:gd name="T8" fmla="*/ 202 w 202"/>
                <a:gd name="T9" fmla="*/ 85 h 85"/>
                <a:gd name="T10" fmla="*/ 202 w 202"/>
                <a:gd name="T11" fmla="*/ 51 h 85"/>
                <a:gd name="T12" fmla="*/ 34 w 202"/>
                <a:gd name="T13" fmla="*/ 5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2" h="85">
                  <a:moveTo>
                    <a:pt x="34" y="51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85"/>
                  </a:lnTo>
                  <a:lnTo>
                    <a:pt x="202" y="85"/>
                  </a:lnTo>
                  <a:lnTo>
                    <a:pt x="202" y="51"/>
                  </a:lnTo>
                  <a:lnTo>
                    <a:pt x="34" y="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C7E41BE-C72E-449D-875B-2A68C387EA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1" y="1976"/>
              <a:ext cx="110" cy="111"/>
            </a:xfrm>
            <a:custGeom>
              <a:avLst/>
              <a:gdLst>
                <a:gd name="T0" fmla="*/ 23 w 46"/>
                <a:gd name="T1" fmla="*/ 46 h 46"/>
                <a:gd name="T2" fmla="*/ 46 w 46"/>
                <a:gd name="T3" fmla="*/ 23 h 46"/>
                <a:gd name="T4" fmla="*/ 23 w 46"/>
                <a:gd name="T5" fmla="*/ 0 h 46"/>
                <a:gd name="T6" fmla="*/ 0 w 46"/>
                <a:gd name="T7" fmla="*/ 23 h 46"/>
                <a:gd name="T8" fmla="*/ 23 w 46"/>
                <a:gd name="T9" fmla="*/ 46 h 46"/>
                <a:gd name="T10" fmla="*/ 23 w 46"/>
                <a:gd name="T11" fmla="*/ 13 h 46"/>
                <a:gd name="T12" fmla="*/ 33 w 46"/>
                <a:gd name="T13" fmla="*/ 23 h 46"/>
                <a:gd name="T14" fmla="*/ 23 w 46"/>
                <a:gd name="T15" fmla="*/ 33 h 46"/>
                <a:gd name="T16" fmla="*/ 13 w 46"/>
                <a:gd name="T17" fmla="*/ 23 h 46"/>
                <a:gd name="T18" fmla="*/ 23 w 46"/>
                <a:gd name="T19" fmla="*/ 1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46"/>
                  </a:move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lose/>
                  <a:moveTo>
                    <a:pt x="23" y="13"/>
                  </a:moveTo>
                  <a:cubicBezTo>
                    <a:pt x="28" y="13"/>
                    <a:pt x="33" y="18"/>
                    <a:pt x="33" y="23"/>
                  </a:cubicBezTo>
                  <a:cubicBezTo>
                    <a:pt x="33" y="28"/>
                    <a:pt x="28" y="33"/>
                    <a:pt x="23" y="33"/>
                  </a:cubicBezTo>
                  <a:cubicBezTo>
                    <a:pt x="18" y="33"/>
                    <a:pt x="13" y="28"/>
                    <a:pt x="13" y="23"/>
                  </a:cubicBezTo>
                  <a:cubicBezTo>
                    <a:pt x="13" y="18"/>
                    <a:pt x="18" y="13"/>
                    <a:pt x="23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F8CB49F-CC45-4C76-9F5E-5EBF9881E3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" y="2295"/>
              <a:ext cx="50" cy="53"/>
            </a:xfrm>
            <a:custGeom>
              <a:avLst/>
              <a:gdLst>
                <a:gd name="T0" fmla="*/ 0 w 21"/>
                <a:gd name="T1" fmla="*/ 0 h 22"/>
                <a:gd name="T2" fmla="*/ 5 w 21"/>
                <a:gd name="T3" fmla="*/ 0 h 22"/>
                <a:gd name="T4" fmla="*/ 5 w 21"/>
                <a:gd name="T5" fmla="*/ 10 h 22"/>
                <a:gd name="T6" fmla="*/ 15 w 21"/>
                <a:gd name="T7" fmla="*/ 0 h 22"/>
                <a:gd name="T8" fmla="*/ 21 w 21"/>
                <a:gd name="T9" fmla="*/ 0 h 22"/>
                <a:gd name="T10" fmla="*/ 11 w 21"/>
                <a:gd name="T11" fmla="*/ 10 h 22"/>
                <a:gd name="T12" fmla="*/ 21 w 21"/>
                <a:gd name="T13" fmla="*/ 22 h 22"/>
                <a:gd name="T14" fmla="*/ 16 w 21"/>
                <a:gd name="T15" fmla="*/ 22 h 22"/>
                <a:gd name="T16" fmla="*/ 8 w 21"/>
                <a:gd name="T17" fmla="*/ 12 h 22"/>
                <a:gd name="T18" fmla="*/ 5 w 21"/>
                <a:gd name="T19" fmla="*/ 15 h 22"/>
                <a:gd name="T20" fmla="*/ 5 w 21"/>
                <a:gd name="T21" fmla="*/ 22 h 22"/>
                <a:gd name="T22" fmla="*/ 0 w 21"/>
                <a:gd name="T23" fmla="*/ 22 h 22"/>
                <a:gd name="T24" fmla="*/ 0 w 21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22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8" y="7"/>
                    <a:pt x="11" y="4"/>
                    <a:pt x="15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E95BE93-39D0-4A9D-A2FF-87BAC3D459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21" y="2310"/>
              <a:ext cx="38" cy="41"/>
            </a:xfrm>
            <a:custGeom>
              <a:avLst/>
              <a:gdLst>
                <a:gd name="T0" fmla="*/ 16 w 16"/>
                <a:gd name="T1" fmla="*/ 8 h 17"/>
                <a:gd name="T2" fmla="*/ 8 w 16"/>
                <a:gd name="T3" fmla="*/ 17 h 17"/>
                <a:gd name="T4" fmla="*/ 0 w 16"/>
                <a:gd name="T5" fmla="*/ 8 h 17"/>
                <a:gd name="T6" fmla="*/ 8 w 16"/>
                <a:gd name="T7" fmla="*/ 0 h 17"/>
                <a:gd name="T8" fmla="*/ 16 w 16"/>
                <a:gd name="T9" fmla="*/ 8 h 17"/>
                <a:gd name="T10" fmla="*/ 4 w 16"/>
                <a:gd name="T11" fmla="*/ 8 h 17"/>
                <a:gd name="T12" fmla="*/ 8 w 16"/>
                <a:gd name="T13" fmla="*/ 13 h 17"/>
                <a:gd name="T14" fmla="*/ 12 w 16"/>
                <a:gd name="T15" fmla="*/ 8 h 17"/>
                <a:gd name="T16" fmla="*/ 8 w 16"/>
                <a:gd name="T17" fmla="*/ 3 h 17"/>
                <a:gd name="T18" fmla="*/ 4 w 16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7">
                  <a:moveTo>
                    <a:pt x="16" y="8"/>
                  </a:moveTo>
                  <a:cubicBezTo>
                    <a:pt x="16" y="13"/>
                    <a:pt x="13" y="17"/>
                    <a:pt x="8" y="17"/>
                  </a:cubicBezTo>
                  <a:cubicBezTo>
                    <a:pt x="2" y="17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6" y="4"/>
                    <a:pt x="16" y="8"/>
                  </a:cubicBezTo>
                  <a:close/>
                  <a:moveTo>
                    <a:pt x="4" y="8"/>
                  </a:moveTo>
                  <a:cubicBezTo>
                    <a:pt x="4" y="11"/>
                    <a:pt x="5" y="13"/>
                    <a:pt x="8" y="13"/>
                  </a:cubicBezTo>
                  <a:cubicBezTo>
                    <a:pt x="11" y="13"/>
                    <a:pt x="12" y="11"/>
                    <a:pt x="12" y="8"/>
                  </a:cubicBezTo>
                  <a:cubicBezTo>
                    <a:pt x="12" y="6"/>
                    <a:pt x="11" y="3"/>
                    <a:pt x="8" y="3"/>
                  </a:cubicBezTo>
                  <a:cubicBezTo>
                    <a:pt x="5" y="3"/>
                    <a:pt x="4" y="6"/>
                    <a:pt x="4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8023C0E-C30A-4010-8BD1-9D83603ED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8" y="2310"/>
              <a:ext cx="24" cy="38"/>
            </a:xfrm>
            <a:custGeom>
              <a:avLst/>
              <a:gdLst>
                <a:gd name="T0" fmla="*/ 0 w 10"/>
                <a:gd name="T1" fmla="*/ 5 h 16"/>
                <a:gd name="T2" fmla="*/ 0 w 10"/>
                <a:gd name="T3" fmla="*/ 0 h 16"/>
                <a:gd name="T4" fmla="*/ 4 w 10"/>
                <a:gd name="T5" fmla="*/ 0 h 16"/>
                <a:gd name="T6" fmla="*/ 4 w 10"/>
                <a:gd name="T7" fmla="*/ 4 h 16"/>
                <a:gd name="T8" fmla="*/ 10 w 10"/>
                <a:gd name="T9" fmla="*/ 0 h 16"/>
                <a:gd name="T10" fmla="*/ 10 w 10"/>
                <a:gd name="T11" fmla="*/ 4 h 16"/>
                <a:gd name="T12" fmla="*/ 4 w 10"/>
                <a:gd name="T13" fmla="*/ 10 h 16"/>
                <a:gd name="T14" fmla="*/ 4 w 10"/>
                <a:gd name="T15" fmla="*/ 16 h 16"/>
                <a:gd name="T16" fmla="*/ 0 w 10"/>
                <a:gd name="T17" fmla="*/ 16 h 16"/>
                <a:gd name="T18" fmla="*/ 0 w 10"/>
                <a:gd name="T19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6">
                  <a:moveTo>
                    <a:pt x="0" y="5"/>
                  </a:move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4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6" y="4"/>
                    <a:pt x="4" y="6"/>
                    <a:pt x="4" y="1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5DFC4197-5714-477D-BAC0-3FB0158CE0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7" y="2310"/>
              <a:ext cx="38" cy="41"/>
            </a:xfrm>
            <a:custGeom>
              <a:avLst/>
              <a:gdLst>
                <a:gd name="T0" fmla="*/ 4 w 16"/>
                <a:gd name="T1" fmla="*/ 9 h 17"/>
                <a:gd name="T2" fmla="*/ 8 w 16"/>
                <a:gd name="T3" fmla="*/ 13 h 17"/>
                <a:gd name="T4" fmla="*/ 11 w 16"/>
                <a:gd name="T5" fmla="*/ 11 h 17"/>
                <a:gd name="T6" fmla="*/ 16 w 16"/>
                <a:gd name="T7" fmla="*/ 11 h 17"/>
                <a:gd name="T8" fmla="*/ 8 w 16"/>
                <a:gd name="T9" fmla="*/ 17 h 17"/>
                <a:gd name="T10" fmla="*/ 0 w 16"/>
                <a:gd name="T11" fmla="*/ 8 h 17"/>
                <a:gd name="T12" fmla="*/ 8 w 16"/>
                <a:gd name="T13" fmla="*/ 0 h 17"/>
                <a:gd name="T14" fmla="*/ 16 w 16"/>
                <a:gd name="T15" fmla="*/ 8 h 17"/>
                <a:gd name="T16" fmla="*/ 16 w 16"/>
                <a:gd name="T17" fmla="*/ 9 h 17"/>
                <a:gd name="T18" fmla="*/ 4 w 16"/>
                <a:gd name="T19" fmla="*/ 9 h 17"/>
                <a:gd name="T20" fmla="*/ 12 w 16"/>
                <a:gd name="T21" fmla="*/ 7 h 17"/>
                <a:gd name="T22" fmla="*/ 8 w 16"/>
                <a:gd name="T23" fmla="*/ 3 h 17"/>
                <a:gd name="T24" fmla="*/ 4 w 16"/>
                <a:gd name="T25" fmla="*/ 7 h 17"/>
                <a:gd name="T26" fmla="*/ 12 w 16"/>
                <a:gd name="T27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7">
                  <a:moveTo>
                    <a:pt x="4" y="9"/>
                  </a:moveTo>
                  <a:cubicBezTo>
                    <a:pt x="4" y="12"/>
                    <a:pt x="5" y="13"/>
                    <a:pt x="8" y="13"/>
                  </a:cubicBezTo>
                  <a:cubicBezTo>
                    <a:pt x="10" y="13"/>
                    <a:pt x="11" y="13"/>
                    <a:pt x="11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4"/>
                    <a:pt x="12" y="17"/>
                    <a:pt x="8" y="17"/>
                  </a:cubicBezTo>
                  <a:cubicBezTo>
                    <a:pt x="2" y="17"/>
                    <a:pt x="0" y="12"/>
                    <a:pt x="0" y="8"/>
                  </a:cubicBezTo>
                  <a:cubicBezTo>
                    <a:pt x="0" y="4"/>
                    <a:pt x="2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lnTo>
                    <a:pt x="4" y="9"/>
                  </a:lnTo>
                  <a:close/>
                  <a:moveTo>
                    <a:pt x="12" y="7"/>
                  </a:moveTo>
                  <a:cubicBezTo>
                    <a:pt x="11" y="5"/>
                    <a:pt x="11" y="3"/>
                    <a:pt x="8" y="3"/>
                  </a:cubicBezTo>
                  <a:cubicBezTo>
                    <a:pt x="5" y="3"/>
                    <a:pt x="4" y="5"/>
                    <a:pt x="4" y="7"/>
                  </a:cubicBezTo>
                  <a:lnTo>
                    <a:pt x="12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F0E1E8B-4C37-46F9-AFE5-632EF822C1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0" y="2310"/>
              <a:ext cx="35" cy="41"/>
            </a:xfrm>
            <a:custGeom>
              <a:avLst/>
              <a:gdLst>
                <a:gd name="T0" fmla="*/ 15 w 15"/>
                <a:gd name="T1" fmla="*/ 12 h 17"/>
                <a:gd name="T2" fmla="*/ 15 w 15"/>
                <a:gd name="T3" fmla="*/ 16 h 17"/>
                <a:gd name="T4" fmla="*/ 12 w 15"/>
                <a:gd name="T5" fmla="*/ 16 h 17"/>
                <a:gd name="T6" fmla="*/ 11 w 15"/>
                <a:gd name="T7" fmla="*/ 14 h 17"/>
                <a:gd name="T8" fmla="*/ 6 w 15"/>
                <a:gd name="T9" fmla="*/ 17 h 17"/>
                <a:gd name="T10" fmla="*/ 0 w 15"/>
                <a:gd name="T11" fmla="*/ 11 h 17"/>
                <a:gd name="T12" fmla="*/ 8 w 15"/>
                <a:gd name="T13" fmla="*/ 6 h 17"/>
                <a:gd name="T14" fmla="*/ 11 w 15"/>
                <a:gd name="T15" fmla="*/ 6 h 17"/>
                <a:gd name="T16" fmla="*/ 11 w 15"/>
                <a:gd name="T17" fmla="*/ 6 h 17"/>
                <a:gd name="T18" fmla="*/ 8 w 15"/>
                <a:gd name="T19" fmla="*/ 3 h 17"/>
                <a:gd name="T20" fmla="*/ 5 w 15"/>
                <a:gd name="T21" fmla="*/ 5 h 17"/>
                <a:gd name="T22" fmla="*/ 1 w 15"/>
                <a:gd name="T23" fmla="*/ 5 h 17"/>
                <a:gd name="T24" fmla="*/ 8 w 15"/>
                <a:gd name="T25" fmla="*/ 0 h 17"/>
                <a:gd name="T26" fmla="*/ 15 w 15"/>
                <a:gd name="T27" fmla="*/ 6 h 17"/>
                <a:gd name="T28" fmla="*/ 15 w 15"/>
                <a:gd name="T29" fmla="*/ 12 h 17"/>
                <a:gd name="T30" fmla="*/ 11 w 15"/>
                <a:gd name="T31" fmla="*/ 9 h 17"/>
                <a:gd name="T32" fmla="*/ 8 w 15"/>
                <a:gd name="T33" fmla="*/ 9 h 17"/>
                <a:gd name="T34" fmla="*/ 4 w 15"/>
                <a:gd name="T35" fmla="*/ 11 h 17"/>
                <a:gd name="T36" fmla="*/ 7 w 15"/>
                <a:gd name="T37" fmla="*/ 13 h 17"/>
                <a:gd name="T38" fmla="*/ 11 w 15"/>
                <a:gd name="T3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7">
                  <a:moveTo>
                    <a:pt x="15" y="12"/>
                  </a:moveTo>
                  <a:cubicBezTo>
                    <a:pt x="15" y="14"/>
                    <a:pt x="15" y="16"/>
                    <a:pt x="15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1" y="16"/>
                    <a:pt x="11" y="15"/>
                    <a:pt x="11" y="14"/>
                  </a:cubicBezTo>
                  <a:cubicBezTo>
                    <a:pt x="11" y="16"/>
                    <a:pt x="9" y="17"/>
                    <a:pt x="6" y="17"/>
                  </a:cubicBezTo>
                  <a:cubicBezTo>
                    <a:pt x="2" y="17"/>
                    <a:pt x="0" y="14"/>
                    <a:pt x="0" y="11"/>
                  </a:cubicBezTo>
                  <a:cubicBezTo>
                    <a:pt x="0" y="7"/>
                    <a:pt x="4" y="6"/>
                    <a:pt x="8" y="6"/>
                  </a:cubicBezTo>
                  <a:cubicBezTo>
                    <a:pt x="9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4"/>
                    <a:pt x="11" y="3"/>
                    <a:pt x="8" y="3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2" y="0"/>
                    <a:pt x="8" y="0"/>
                  </a:cubicBezTo>
                  <a:cubicBezTo>
                    <a:pt x="14" y="0"/>
                    <a:pt x="15" y="3"/>
                    <a:pt x="15" y="6"/>
                  </a:cubicBezTo>
                  <a:lnTo>
                    <a:pt x="15" y="12"/>
                  </a:lnTo>
                  <a:close/>
                  <a:moveTo>
                    <a:pt x="11" y="9"/>
                  </a:moveTo>
                  <a:cubicBezTo>
                    <a:pt x="11" y="9"/>
                    <a:pt x="10" y="9"/>
                    <a:pt x="8" y="9"/>
                  </a:cubicBezTo>
                  <a:cubicBezTo>
                    <a:pt x="5" y="9"/>
                    <a:pt x="4" y="10"/>
                    <a:pt x="4" y="11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1D081691-44CA-4B49-8A9B-85D1ADD55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" y="2295"/>
              <a:ext cx="41" cy="53"/>
            </a:xfrm>
            <a:custGeom>
              <a:avLst/>
              <a:gdLst>
                <a:gd name="T0" fmla="*/ 39 w 41"/>
                <a:gd name="T1" fmla="*/ 32 h 53"/>
                <a:gd name="T2" fmla="*/ 10 w 41"/>
                <a:gd name="T3" fmla="*/ 32 h 53"/>
                <a:gd name="T4" fmla="*/ 10 w 41"/>
                <a:gd name="T5" fmla="*/ 44 h 53"/>
                <a:gd name="T6" fmla="*/ 41 w 41"/>
                <a:gd name="T7" fmla="*/ 44 h 53"/>
                <a:gd name="T8" fmla="*/ 41 w 41"/>
                <a:gd name="T9" fmla="*/ 53 h 53"/>
                <a:gd name="T10" fmla="*/ 0 w 41"/>
                <a:gd name="T11" fmla="*/ 53 h 53"/>
                <a:gd name="T12" fmla="*/ 0 w 41"/>
                <a:gd name="T13" fmla="*/ 0 h 53"/>
                <a:gd name="T14" fmla="*/ 39 w 41"/>
                <a:gd name="T15" fmla="*/ 0 h 53"/>
                <a:gd name="T16" fmla="*/ 39 w 41"/>
                <a:gd name="T17" fmla="*/ 10 h 53"/>
                <a:gd name="T18" fmla="*/ 10 w 41"/>
                <a:gd name="T19" fmla="*/ 10 h 53"/>
                <a:gd name="T20" fmla="*/ 10 w 41"/>
                <a:gd name="T21" fmla="*/ 22 h 53"/>
                <a:gd name="T22" fmla="*/ 39 w 41"/>
                <a:gd name="T23" fmla="*/ 22 h 53"/>
                <a:gd name="T24" fmla="*/ 39 w 41"/>
                <a:gd name="T25" fmla="*/ 3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53">
                  <a:moveTo>
                    <a:pt x="39" y="32"/>
                  </a:moveTo>
                  <a:lnTo>
                    <a:pt x="10" y="32"/>
                  </a:lnTo>
                  <a:lnTo>
                    <a:pt x="10" y="44"/>
                  </a:lnTo>
                  <a:lnTo>
                    <a:pt x="41" y="44"/>
                  </a:lnTo>
                  <a:lnTo>
                    <a:pt x="41" y="53"/>
                  </a:lnTo>
                  <a:lnTo>
                    <a:pt x="0" y="53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10"/>
                  </a:lnTo>
                  <a:lnTo>
                    <a:pt x="10" y="10"/>
                  </a:lnTo>
                  <a:lnTo>
                    <a:pt x="10" y="22"/>
                  </a:lnTo>
                  <a:lnTo>
                    <a:pt x="39" y="22"/>
                  </a:lnTo>
                  <a:lnTo>
                    <a:pt x="39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7B86D1B-2299-4DD6-9ACF-422C6F7B43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6" y="2310"/>
              <a:ext cx="57" cy="38"/>
            </a:xfrm>
            <a:custGeom>
              <a:avLst/>
              <a:gdLst>
                <a:gd name="T0" fmla="*/ 0 w 24"/>
                <a:gd name="T1" fmla="*/ 4 h 16"/>
                <a:gd name="T2" fmla="*/ 0 w 24"/>
                <a:gd name="T3" fmla="*/ 0 h 16"/>
                <a:gd name="T4" fmla="*/ 4 w 24"/>
                <a:gd name="T5" fmla="*/ 0 h 16"/>
                <a:gd name="T6" fmla="*/ 4 w 24"/>
                <a:gd name="T7" fmla="*/ 2 h 16"/>
                <a:gd name="T8" fmla="*/ 9 w 24"/>
                <a:gd name="T9" fmla="*/ 0 h 16"/>
                <a:gd name="T10" fmla="*/ 14 w 24"/>
                <a:gd name="T11" fmla="*/ 3 h 16"/>
                <a:gd name="T12" fmla="*/ 19 w 24"/>
                <a:gd name="T13" fmla="*/ 0 h 16"/>
                <a:gd name="T14" fmla="*/ 24 w 24"/>
                <a:gd name="T15" fmla="*/ 7 h 16"/>
                <a:gd name="T16" fmla="*/ 24 w 24"/>
                <a:gd name="T17" fmla="*/ 16 h 16"/>
                <a:gd name="T18" fmla="*/ 20 w 24"/>
                <a:gd name="T19" fmla="*/ 16 h 16"/>
                <a:gd name="T20" fmla="*/ 20 w 24"/>
                <a:gd name="T21" fmla="*/ 7 h 16"/>
                <a:gd name="T22" fmla="*/ 17 w 24"/>
                <a:gd name="T23" fmla="*/ 3 h 16"/>
                <a:gd name="T24" fmla="*/ 14 w 24"/>
                <a:gd name="T25" fmla="*/ 7 h 16"/>
                <a:gd name="T26" fmla="*/ 14 w 24"/>
                <a:gd name="T27" fmla="*/ 16 h 16"/>
                <a:gd name="T28" fmla="*/ 10 w 24"/>
                <a:gd name="T29" fmla="*/ 16 h 16"/>
                <a:gd name="T30" fmla="*/ 10 w 24"/>
                <a:gd name="T31" fmla="*/ 7 h 16"/>
                <a:gd name="T32" fmla="*/ 7 w 24"/>
                <a:gd name="T33" fmla="*/ 3 h 16"/>
                <a:gd name="T34" fmla="*/ 4 w 24"/>
                <a:gd name="T35" fmla="*/ 8 h 16"/>
                <a:gd name="T36" fmla="*/ 4 w 24"/>
                <a:gd name="T37" fmla="*/ 16 h 16"/>
                <a:gd name="T38" fmla="*/ 0 w 24"/>
                <a:gd name="T39" fmla="*/ 16 h 16"/>
                <a:gd name="T40" fmla="*/ 0 w 24"/>
                <a:gd name="T41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" h="16">
                  <a:moveTo>
                    <a:pt x="0" y="4"/>
                  </a:move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2" y="0"/>
                    <a:pt x="13" y="1"/>
                    <a:pt x="14" y="3"/>
                  </a:cubicBezTo>
                  <a:cubicBezTo>
                    <a:pt x="14" y="1"/>
                    <a:pt x="16" y="0"/>
                    <a:pt x="19" y="0"/>
                  </a:cubicBezTo>
                  <a:cubicBezTo>
                    <a:pt x="22" y="0"/>
                    <a:pt x="24" y="2"/>
                    <a:pt x="24" y="7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5"/>
                    <a:pt x="20" y="3"/>
                    <a:pt x="17" y="3"/>
                  </a:cubicBezTo>
                  <a:cubicBezTo>
                    <a:pt x="15" y="3"/>
                    <a:pt x="14" y="5"/>
                    <a:pt x="14" y="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5"/>
                    <a:pt x="10" y="3"/>
                    <a:pt x="7" y="3"/>
                  </a:cubicBezTo>
                  <a:cubicBezTo>
                    <a:pt x="5" y="3"/>
                    <a:pt x="4" y="5"/>
                    <a:pt x="4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995BD0B-C4DB-4523-980A-AE6F494DA2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23" y="2310"/>
              <a:ext cx="40" cy="55"/>
            </a:xfrm>
            <a:custGeom>
              <a:avLst/>
              <a:gdLst>
                <a:gd name="T0" fmla="*/ 5 w 17"/>
                <a:gd name="T1" fmla="*/ 14 h 23"/>
                <a:gd name="T2" fmla="*/ 5 w 17"/>
                <a:gd name="T3" fmla="*/ 23 h 23"/>
                <a:gd name="T4" fmla="*/ 0 w 17"/>
                <a:gd name="T5" fmla="*/ 23 h 23"/>
                <a:gd name="T6" fmla="*/ 0 w 17"/>
                <a:gd name="T7" fmla="*/ 4 h 23"/>
                <a:gd name="T8" fmla="*/ 0 w 17"/>
                <a:gd name="T9" fmla="*/ 0 h 23"/>
                <a:gd name="T10" fmla="*/ 4 w 17"/>
                <a:gd name="T11" fmla="*/ 0 h 23"/>
                <a:gd name="T12" fmla="*/ 5 w 17"/>
                <a:gd name="T13" fmla="*/ 3 h 23"/>
                <a:gd name="T14" fmla="*/ 10 w 17"/>
                <a:gd name="T15" fmla="*/ 0 h 23"/>
                <a:gd name="T16" fmla="*/ 17 w 17"/>
                <a:gd name="T17" fmla="*/ 8 h 23"/>
                <a:gd name="T18" fmla="*/ 9 w 17"/>
                <a:gd name="T19" fmla="*/ 17 h 23"/>
                <a:gd name="T20" fmla="*/ 5 w 17"/>
                <a:gd name="T21" fmla="*/ 14 h 23"/>
                <a:gd name="T22" fmla="*/ 13 w 17"/>
                <a:gd name="T23" fmla="*/ 8 h 23"/>
                <a:gd name="T24" fmla="*/ 9 w 17"/>
                <a:gd name="T25" fmla="*/ 3 h 23"/>
                <a:gd name="T26" fmla="*/ 5 w 17"/>
                <a:gd name="T27" fmla="*/ 8 h 23"/>
                <a:gd name="T28" fmla="*/ 9 w 17"/>
                <a:gd name="T29" fmla="*/ 13 h 23"/>
                <a:gd name="T30" fmla="*/ 13 w 17"/>
                <a:gd name="T31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3">
                  <a:moveTo>
                    <a:pt x="5" y="14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1"/>
                    <a:pt x="5" y="2"/>
                    <a:pt x="5" y="3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4" y="0"/>
                    <a:pt x="17" y="3"/>
                    <a:pt x="17" y="8"/>
                  </a:cubicBezTo>
                  <a:cubicBezTo>
                    <a:pt x="17" y="13"/>
                    <a:pt x="13" y="17"/>
                    <a:pt x="9" y="17"/>
                  </a:cubicBezTo>
                  <a:cubicBezTo>
                    <a:pt x="7" y="17"/>
                    <a:pt x="5" y="15"/>
                    <a:pt x="5" y="14"/>
                  </a:cubicBezTo>
                  <a:close/>
                  <a:moveTo>
                    <a:pt x="13" y="8"/>
                  </a:moveTo>
                  <a:cubicBezTo>
                    <a:pt x="13" y="6"/>
                    <a:pt x="11" y="3"/>
                    <a:pt x="9" y="3"/>
                  </a:cubicBezTo>
                  <a:cubicBezTo>
                    <a:pt x="6" y="3"/>
                    <a:pt x="5" y="5"/>
                    <a:pt x="5" y="8"/>
                  </a:cubicBezTo>
                  <a:cubicBezTo>
                    <a:pt x="5" y="11"/>
                    <a:pt x="6" y="13"/>
                    <a:pt x="9" y="13"/>
                  </a:cubicBezTo>
                  <a:cubicBezTo>
                    <a:pt x="11" y="13"/>
                    <a:pt x="13" y="11"/>
                    <a:pt x="13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826404C-C549-4FB9-8288-E844DCF0FD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" y="2293"/>
              <a:ext cx="12" cy="5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7E04A400-91BC-4A4A-B32F-383D4307D0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9" y="2310"/>
              <a:ext cx="41" cy="41"/>
            </a:xfrm>
            <a:custGeom>
              <a:avLst/>
              <a:gdLst>
                <a:gd name="T0" fmla="*/ 17 w 17"/>
                <a:gd name="T1" fmla="*/ 8 h 17"/>
                <a:gd name="T2" fmla="*/ 8 w 17"/>
                <a:gd name="T3" fmla="*/ 17 h 17"/>
                <a:gd name="T4" fmla="*/ 0 w 17"/>
                <a:gd name="T5" fmla="*/ 8 h 17"/>
                <a:gd name="T6" fmla="*/ 8 w 17"/>
                <a:gd name="T7" fmla="*/ 0 h 17"/>
                <a:gd name="T8" fmla="*/ 17 w 17"/>
                <a:gd name="T9" fmla="*/ 8 h 17"/>
                <a:gd name="T10" fmla="*/ 4 w 17"/>
                <a:gd name="T11" fmla="*/ 8 h 17"/>
                <a:gd name="T12" fmla="*/ 8 w 17"/>
                <a:gd name="T13" fmla="*/ 13 h 17"/>
                <a:gd name="T14" fmla="*/ 12 w 17"/>
                <a:gd name="T15" fmla="*/ 8 h 17"/>
                <a:gd name="T16" fmla="*/ 8 w 17"/>
                <a:gd name="T17" fmla="*/ 3 h 17"/>
                <a:gd name="T18" fmla="*/ 4 w 17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7">
                  <a:moveTo>
                    <a:pt x="17" y="8"/>
                  </a:moveTo>
                  <a:cubicBezTo>
                    <a:pt x="17" y="13"/>
                    <a:pt x="14" y="17"/>
                    <a:pt x="8" y="17"/>
                  </a:cubicBezTo>
                  <a:cubicBezTo>
                    <a:pt x="3" y="17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7" y="4"/>
                    <a:pt x="17" y="8"/>
                  </a:cubicBezTo>
                  <a:close/>
                  <a:moveTo>
                    <a:pt x="4" y="8"/>
                  </a:moveTo>
                  <a:cubicBezTo>
                    <a:pt x="4" y="11"/>
                    <a:pt x="6" y="13"/>
                    <a:pt x="8" y="13"/>
                  </a:cubicBezTo>
                  <a:cubicBezTo>
                    <a:pt x="11" y="13"/>
                    <a:pt x="12" y="11"/>
                    <a:pt x="12" y="8"/>
                  </a:cubicBezTo>
                  <a:cubicBezTo>
                    <a:pt x="12" y="6"/>
                    <a:pt x="11" y="3"/>
                    <a:pt x="8" y="3"/>
                  </a:cubicBezTo>
                  <a:cubicBezTo>
                    <a:pt x="5" y="3"/>
                    <a:pt x="4" y="6"/>
                    <a:pt x="4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2E08D205-AE08-417C-8B90-D0EFA75D0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2" y="2310"/>
              <a:ext cx="40" cy="55"/>
            </a:xfrm>
            <a:custGeom>
              <a:avLst/>
              <a:gdLst>
                <a:gd name="T0" fmla="*/ 5 w 17"/>
                <a:gd name="T1" fmla="*/ 0 h 23"/>
                <a:gd name="T2" fmla="*/ 9 w 17"/>
                <a:gd name="T3" fmla="*/ 13 h 23"/>
                <a:gd name="T4" fmla="*/ 9 w 17"/>
                <a:gd name="T5" fmla="*/ 13 h 23"/>
                <a:gd name="T6" fmla="*/ 13 w 17"/>
                <a:gd name="T7" fmla="*/ 0 h 23"/>
                <a:gd name="T8" fmla="*/ 17 w 17"/>
                <a:gd name="T9" fmla="*/ 0 h 23"/>
                <a:gd name="T10" fmla="*/ 12 w 17"/>
                <a:gd name="T11" fmla="*/ 14 h 23"/>
                <a:gd name="T12" fmla="*/ 4 w 17"/>
                <a:gd name="T13" fmla="*/ 23 h 23"/>
                <a:gd name="T14" fmla="*/ 2 w 17"/>
                <a:gd name="T15" fmla="*/ 23 h 23"/>
                <a:gd name="T16" fmla="*/ 2 w 17"/>
                <a:gd name="T17" fmla="*/ 20 h 23"/>
                <a:gd name="T18" fmla="*/ 3 w 17"/>
                <a:gd name="T19" fmla="*/ 20 h 23"/>
                <a:gd name="T20" fmla="*/ 7 w 17"/>
                <a:gd name="T21" fmla="*/ 17 h 23"/>
                <a:gd name="T22" fmla="*/ 0 w 17"/>
                <a:gd name="T23" fmla="*/ 0 h 23"/>
                <a:gd name="T24" fmla="*/ 5 w 17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23">
                  <a:moveTo>
                    <a:pt x="5" y="0"/>
                  </a:moveTo>
                  <a:cubicBezTo>
                    <a:pt x="7" y="7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1"/>
                    <a:pt x="11" y="7"/>
                    <a:pt x="13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21"/>
                    <a:pt x="9" y="23"/>
                    <a:pt x="4" y="23"/>
                  </a:cubicBezTo>
                  <a:cubicBezTo>
                    <a:pt x="3" y="23"/>
                    <a:pt x="2" y="23"/>
                    <a:pt x="2" y="23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3" y="20"/>
                    <a:pt x="3" y="20"/>
                  </a:cubicBezTo>
                  <a:cubicBezTo>
                    <a:pt x="5" y="20"/>
                    <a:pt x="6" y="19"/>
                    <a:pt x="7" y="1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1A07265-D1B1-4ED5-82A3-C77D03126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9" y="2310"/>
              <a:ext cx="58" cy="38"/>
            </a:xfrm>
            <a:custGeom>
              <a:avLst/>
              <a:gdLst>
                <a:gd name="T0" fmla="*/ 0 w 24"/>
                <a:gd name="T1" fmla="*/ 4 h 16"/>
                <a:gd name="T2" fmla="*/ 0 w 24"/>
                <a:gd name="T3" fmla="*/ 0 h 16"/>
                <a:gd name="T4" fmla="*/ 4 w 24"/>
                <a:gd name="T5" fmla="*/ 0 h 16"/>
                <a:gd name="T6" fmla="*/ 4 w 24"/>
                <a:gd name="T7" fmla="*/ 2 h 16"/>
                <a:gd name="T8" fmla="*/ 9 w 24"/>
                <a:gd name="T9" fmla="*/ 0 h 16"/>
                <a:gd name="T10" fmla="*/ 13 w 24"/>
                <a:gd name="T11" fmla="*/ 3 h 16"/>
                <a:gd name="T12" fmla="*/ 18 w 24"/>
                <a:gd name="T13" fmla="*/ 0 h 16"/>
                <a:gd name="T14" fmla="*/ 24 w 24"/>
                <a:gd name="T15" fmla="*/ 7 h 16"/>
                <a:gd name="T16" fmla="*/ 24 w 24"/>
                <a:gd name="T17" fmla="*/ 16 h 16"/>
                <a:gd name="T18" fmla="*/ 20 w 24"/>
                <a:gd name="T19" fmla="*/ 16 h 16"/>
                <a:gd name="T20" fmla="*/ 20 w 24"/>
                <a:gd name="T21" fmla="*/ 7 h 16"/>
                <a:gd name="T22" fmla="*/ 17 w 24"/>
                <a:gd name="T23" fmla="*/ 3 h 16"/>
                <a:gd name="T24" fmla="*/ 14 w 24"/>
                <a:gd name="T25" fmla="*/ 7 h 16"/>
                <a:gd name="T26" fmla="*/ 14 w 24"/>
                <a:gd name="T27" fmla="*/ 16 h 16"/>
                <a:gd name="T28" fmla="*/ 10 w 24"/>
                <a:gd name="T29" fmla="*/ 16 h 16"/>
                <a:gd name="T30" fmla="*/ 10 w 24"/>
                <a:gd name="T31" fmla="*/ 7 h 16"/>
                <a:gd name="T32" fmla="*/ 7 w 24"/>
                <a:gd name="T33" fmla="*/ 3 h 16"/>
                <a:gd name="T34" fmla="*/ 4 w 24"/>
                <a:gd name="T35" fmla="*/ 8 h 16"/>
                <a:gd name="T36" fmla="*/ 4 w 24"/>
                <a:gd name="T37" fmla="*/ 16 h 16"/>
                <a:gd name="T38" fmla="*/ 0 w 24"/>
                <a:gd name="T39" fmla="*/ 16 h 16"/>
                <a:gd name="T40" fmla="*/ 0 w 24"/>
                <a:gd name="T41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" h="16">
                  <a:moveTo>
                    <a:pt x="0" y="4"/>
                  </a:move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5" y="1"/>
                    <a:pt x="6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1"/>
                    <a:pt x="15" y="0"/>
                    <a:pt x="18" y="0"/>
                  </a:cubicBezTo>
                  <a:cubicBezTo>
                    <a:pt x="21" y="0"/>
                    <a:pt x="24" y="2"/>
                    <a:pt x="24" y="7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5"/>
                    <a:pt x="19" y="3"/>
                    <a:pt x="17" y="3"/>
                  </a:cubicBezTo>
                  <a:cubicBezTo>
                    <a:pt x="15" y="3"/>
                    <a:pt x="14" y="5"/>
                    <a:pt x="14" y="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5"/>
                    <a:pt x="9" y="3"/>
                    <a:pt x="7" y="3"/>
                  </a:cubicBezTo>
                  <a:cubicBezTo>
                    <a:pt x="5" y="3"/>
                    <a:pt x="4" y="5"/>
                    <a:pt x="4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680B4066-4465-4D6B-A3D6-B7A1895283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" y="2310"/>
              <a:ext cx="38" cy="41"/>
            </a:xfrm>
            <a:custGeom>
              <a:avLst/>
              <a:gdLst>
                <a:gd name="T0" fmla="*/ 4 w 16"/>
                <a:gd name="T1" fmla="*/ 9 h 17"/>
                <a:gd name="T2" fmla="*/ 8 w 16"/>
                <a:gd name="T3" fmla="*/ 13 h 17"/>
                <a:gd name="T4" fmla="*/ 12 w 16"/>
                <a:gd name="T5" fmla="*/ 11 h 17"/>
                <a:gd name="T6" fmla="*/ 16 w 16"/>
                <a:gd name="T7" fmla="*/ 11 h 17"/>
                <a:gd name="T8" fmla="*/ 8 w 16"/>
                <a:gd name="T9" fmla="*/ 17 h 17"/>
                <a:gd name="T10" fmla="*/ 0 w 16"/>
                <a:gd name="T11" fmla="*/ 8 h 17"/>
                <a:gd name="T12" fmla="*/ 8 w 16"/>
                <a:gd name="T13" fmla="*/ 0 h 17"/>
                <a:gd name="T14" fmla="*/ 16 w 16"/>
                <a:gd name="T15" fmla="*/ 8 h 17"/>
                <a:gd name="T16" fmla="*/ 16 w 16"/>
                <a:gd name="T17" fmla="*/ 9 h 17"/>
                <a:gd name="T18" fmla="*/ 4 w 16"/>
                <a:gd name="T19" fmla="*/ 9 h 17"/>
                <a:gd name="T20" fmla="*/ 12 w 16"/>
                <a:gd name="T21" fmla="*/ 7 h 17"/>
                <a:gd name="T22" fmla="*/ 8 w 16"/>
                <a:gd name="T23" fmla="*/ 3 h 17"/>
                <a:gd name="T24" fmla="*/ 4 w 16"/>
                <a:gd name="T25" fmla="*/ 7 h 17"/>
                <a:gd name="T26" fmla="*/ 12 w 16"/>
                <a:gd name="T27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7">
                  <a:moveTo>
                    <a:pt x="4" y="9"/>
                  </a:moveTo>
                  <a:cubicBezTo>
                    <a:pt x="4" y="12"/>
                    <a:pt x="6" y="13"/>
                    <a:pt x="8" y="13"/>
                  </a:cubicBezTo>
                  <a:cubicBezTo>
                    <a:pt x="10" y="13"/>
                    <a:pt x="11" y="13"/>
                    <a:pt x="12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4"/>
                    <a:pt x="13" y="17"/>
                    <a:pt x="8" y="17"/>
                  </a:cubicBezTo>
                  <a:cubicBezTo>
                    <a:pt x="2" y="17"/>
                    <a:pt x="0" y="12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6" y="4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lnTo>
                    <a:pt x="4" y="9"/>
                  </a:lnTo>
                  <a:close/>
                  <a:moveTo>
                    <a:pt x="12" y="7"/>
                  </a:moveTo>
                  <a:cubicBezTo>
                    <a:pt x="12" y="5"/>
                    <a:pt x="11" y="3"/>
                    <a:pt x="8" y="3"/>
                  </a:cubicBezTo>
                  <a:cubicBezTo>
                    <a:pt x="6" y="3"/>
                    <a:pt x="5" y="5"/>
                    <a:pt x="4" y="7"/>
                  </a:cubicBezTo>
                  <a:lnTo>
                    <a:pt x="12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9F8B1DF-D14A-4E25-9894-0955FD9B6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" y="2310"/>
              <a:ext cx="36" cy="38"/>
            </a:xfrm>
            <a:custGeom>
              <a:avLst/>
              <a:gdLst>
                <a:gd name="T0" fmla="*/ 0 w 15"/>
                <a:gd name="T1" fmla="*/ 4 h 16"/>
                <a:gd name="T2" fmla="*/ 0 w 15"/>
                <a:gd name="T3" fmla="*/ 0 h 16"/>
                <a:gd name="T4" fmla="*/ 4 w 15"/>
                <a:gd name="T5" fmla="*/ 0 h 16"/>
                <a:gd name="T6" fmla="*/ 4 w 15"/>
                <a:gd name="T7" fmla="*/ 3 h 16"/>
                <a:gd name="T8" fmla="*/ 9 w 15"/>
                <a:gd name="T9" fmla="*/ 0 h 16"/>
                <a:gd name="T10" fmla="*/ 15 w 15"/>
                <a:gd name="T11" fmla="*/ 6 h 16"/>
                <a:gd name="T12" fmla="*/ 15 w 15"/>
                <a:gd name="T13" fmla="*/ 16 h 16"/>
                <a:gd name="T14" fmla="*/ 11 w 15"/>
                <a:gd name="T15" fmla="*/ 16 h 16"/>
                <a:gd name="T16" fmla="*/ 11 w 15"/>
                <a:gd name="T17" fmla="*/ 7 h 16"/>
                <a:gd name="T18" fmla="*/ 7 w 15"/>
                <a:gd name="T19" fmla="*/ 3 h 16"/>
                <a:gd name="T20" fmla="*/ 4 w 15"/>
                <a:gd name="T21" fmla="*/ 8 h 16"/>
                <a:gd name="T22" fmla="*/ 4 w 15"/>
                <a:gd name="T23" fmla="*/ 16 h 16"/>
                <a:gd name="T24" fmla="*/ 0 w 15"/>
                <a:gd name="T25" fmla="*/ 16 h 16"/>
                <a:gd name="T26" fmla="*/ 0 w 15"/>
                <a:gd name="T27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6">
                  <a:moveTo>
                    <a:pt x="0" y="4"/>
                  </a:moveTo>
                  <a:cubicBezTo>
                    <a:pt x="0" y="3"/>
                    <a:pt x="0" y="1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2"/>
                    <a:pt x="4" y="3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3" y="0"/>
                    <a:pt x="15" y="2"/>
                    <a:pt x="15" y="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5"/>
                    <a:pt x="10" y="3"/>
                    <a:pt x="7" y="3"/>
                  </a:cubicBezTo>
                  <a:cubicBezTo>
                    <a:pt x="5" y="3"/>
                    <a:pt x="4" y="5"/>
                    <a:pt x="4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36D2D8A-4917-4D04-90AE-91ADF7627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2" y="2300"/>
              <a:ext cx="26" cy="48"/>
            </a:xfrm>
            <a:custGeom>
              <a:avLst/>
              <a:gdLst>
                <a:gd name="T0" fmla="*/ 0 w 11"/>
                <a:gd name="T1" fmla="*/ 4 h 20"/>
                <a:gd name="T2" fmla="*/ 3 w 11"/>
                <a:gd name="T3" fmla="*/ 4 h 20"/>
                <a:gd name="T4" fmla="*/ 3 w 11"/>
                <a:gd name="T5" fmla="*/ 0 h 20"/>
                <a:gd name="T6" fmla="*/ 7 w 11"/>
                <a:gd name="T7" fmla="*/ 0 h 20"/>
                <a:gd name="T8" fmla="*/ 7 w 11"/>
                <a:gd name="T9" fmla="*/ 4 h 20"/>
                <a:gd name="T10" fmla="*/ 11 w 11"/>
                <a:gd name="T11" fmla="*/ 4 h 20"/>
                <a:gd name="T12" fmla="*/ 11 w 11"/>
                <a:gd name="T13" fmla="*/ 8 h 20"/>
                <a:gd name="T14" fmla="*/ 7 w 11"/>
                <a:gd name="T15" fmla="*/ 8 h 20"/>
                <a:gd name="T16" fmla="*/ 7 w 11"/>
                <a:gd name="T17" fmla="*/ 15 h 20"/>
                <a:gd name="T18" fmla="*/ 9 w 11"/>
                <a:gd name="T19" fmla="*/ 17 h 20"/>
                <a:gd name="T20" fmla="*/ 10 w 11"/>
                <a:gd name="T21" fmla="*/ 17 h 20"/>
                <a:gd name="T22" fmla="*/ 10 w 11"/>
                <a:gd name="T23" fmla="*/ 20 h 20"/>
                <a:gd name="T24" fmla="*/ 8 w 11"/>
                <a:gd name="T25" fmla="*/ 20 h 20"/>
                <a:gd name="T26" fmla="*/ 3 w 11"/>
                <a:gd name="T27" fmla="*/ 16 h 20"/>
                <a:gd name="T28" fmla="*/ 3 w 11"/>
                <a:gd name="T29" fmla="*/ 8 h 20"/>
                <a:gd name="T30" fmla="*/ 0 w 11"/>
                <a:gd name="T31" fmla="*/ 8 h 20"/>
                <a:gd name="T32" fmla="*/ 0 w 11"/>
                <a:gd name="T3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20">
                  <a:moveTo>
                    <a:pt x="0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8" y="17"/>
                    <a:pt x="9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9" y="20"/>
                    <a:pt x="8" y="20"/>
                  </a:cubicBezTo>
                  <a:cubicBezTo>
                    <a:pt x="4" y="20"/>
                    <a:pt x="3" y="19"/>
                    <a:pt x="3" y="16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2848670-2BE6-491C-BF58-BA5B5BE4D9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84" y="2310"/>
              <a:ext cx="36" cy="41"/>
            </a:xfrm>
            <a:custGeom>
              <a:avLst/>
              <a:gdLst>
                <a:gd name="T0" fmla="*/ 15 w 15"/>
                <a:gd name="T1" fmla="*/ 12 h 17"/>
                <a:gd name="T2" fmla="*/ 15 w 15"/>
                <a:gd name="T3" fmla="*/ 16 h 17"/>
                <a:gd name="T4" fmla="*/ 11 w 15"/>
                <a:gd name="T5" fmla="*/ 16 h 17"/>
                <a:gd name="T6" fmla="*/ 11 w 15"/>
                <a:gd name="T7" fmla="*/ 14 h 17"/>
                <a:gd name="T8" fmla="*/ 6 w 15"/>
                <a:gd name="T9" fmla="*/ 17 h 17"/>
                <a:gd name="T10" fmla="*/ 0 w 15"/>
                <a:gd name="T11" fmla="*/ 11 h 17"/>
                <a:gd name="T12" fmla="*/ 8 w 15"/>
                <a:gd name="T13" fmla="*/ 6 h 17"/>
                <a:gd name="T14" fmla="*/ 11 w 15"/>
                <a:gd name="T15" fmla="*/ 6 h 17"/>
                <a:gd name="T16" fmla="*/ 11 w 15"/>
                <a:gd name="T17" fmla="*/ 6 h 17"/>
                <a:gd name="T18" fmla="*/ 8 w 15"/>
                <a:gd name="T19" fmla="*/ 3 h 17"/>
                <a:gd name="T20" fmla="*/ 5 w 15"/>
                <a:gd name="T21" fmla="*/ 5 h 17"/>
                <a:gd name="T22" fmla="*/ 1 w 15"/>
                <a:gd name="T23" fmla="*/ 5 h 17"/>
                <a:gd name="T24" fmla="*/ 8 w 15"/>
                <a:gd name="T25" fmla="*/ 0 h 17"/>
                <a:gd name="T26" fmla="*/ 15 w 15"/>
                <a:gd name="T27" fmla="*/ 6 h 17"/>
                <a:gd name="T28" fmla="*/ 15 w 15"/>
                <a:gd name="T29" fmla="*/ 12 h 17"/>
                <a:gd name="T30" fmla="*/ 11 w 15"/>
                <a:gd name="T31" fmla="*/ 9 h 17"/>
                <a:gd name="T32" fmla="*/ 8 w 15"/>
                <a:gd name="T33" fmla="*/ 9 h 17"/>
                <a:gd name="T34" fmla="*/ 4 w 15"/>
                <a:gd name="T35" fmla="*/ 11 h 17"/>
                <a:gd name="T36" fmla="*/ 7 w 15"/>
                <a:gd name="T37" fmla="*/ 13 h 17"/>
                <a:gd name="T38" fmla="*/ 11 w 15"/>
                <a:gd name="T3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7">
                  <a:moveTo>
                    <a:pt x="15" y="12"/>
                  </a:moveTo>
                  <a:cubicBezTo>
                    <a:pt x="15" y="14"/>
                    <a:pt x="15" y="16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5"/>
                    <a:pt x="11" y="14"/>
                  </a:cubicBezTo>
                  <a:cubicBezTo>
                    <a:pt x="10" y="16"/>
                    <a:pt x="9" y="17"/>
                    <a:pt x="6" y="17"/>
                  </a:cubicBezTo>
                  <a:cubicBezTo>
                    <a:pt x="2" y="17"/>
                    <a:pt x="0" y="14"/>
                    <a:pt x="0" y="11"/>
                  </a:cubicBezTo>
                  <a:cubicBezTo>
                    <a:pt x="0" y="7"/>
                    <a:pt x="3" y="6"/>
                    <a:pt x="8" y="6"/>
                  </a:cubicBezTo>
                  <a:cubicBezTo>
                    <a:pt x="9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4"/>
                    <a:pt x="11" y="3"/>
                    <a:pt x="8" y="3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2" y="0"/>
                    <a:pt x="8" y="0"/>
                  </a:cubicBezTo>
                  <a:cubicBezTo>
                    <a:pt x="14" y="0"/>
                    <a:pt x="15" y="3"/>
                    <a:pt x="15" y="6"/>
                  </a:cubicBezTo>
                  <a:lnTo>
                    <a:pt x="15" y="12"/>
                  </a:lnTo>
                  <a:close/>
                  <a:moveTo>
                    <a:pt x="11" y="9"/>
                  </a:moveTo>
                  <a:cubicBezTo>
                    <a:pt x="11" y="9"/>
                    <a:pt x="10" y="9"/>
                    <a:pt x="8" y="9"/>
                  </a:cubicBezTo>
                  <a:cubicBezTo>
                    <a:pt x="5" y="9"/>
                    <a:pt x="4" y="10"/>
                    <a:pt x="4" y="11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82C7302B-1EA5-48A9-A6EF-E8E6792775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9" y="2310"/>
              <a:ext cx="36" cy="38"/>
            </a:xfrm>
            <a:custGeom>
              <a:avLst/>
              <a:gdLst>
                <a:gd name="T0" fmla="*/ 0 w 15"/>
                <a:gd name="T1" fmla="*/ 4 h 16"/>
                <a:gd name="T2" fmla="*/ 0 w 15"/>
                <a:gd name="T3" fmla="*/ 0 h 16"/>
                <a:gd name="T4" fmla="*/ 4 w 15"/>
                <a:gd name="T5" fmla="*/ 0 h 16"/>
                <a:gd name="T6" fmla="*/ 4 w 15"/>
                <a:gd name="T7" fmla="*/ 3 h 16"/>
                <a:gd name="T8" fmla="*/ 9 w 15"/>
                <a:gd name="T9" fmla="*/ 0 h 16"/>
                <a:gd name="T10" fmla="*/ 15 w 15"/>
                <a:gd name="T11" fmla="*/ 6 h 16"/>
                <a:gd name="T12" fmla="*/ 15 w 15"/>
                <a:gd name="T13" fmla="*/ 16 h 16"/>
                <a:gd name="T14" fmla="*/ 11 w 15"/>
                <a:gd name="T15" fmla="*/ 16 h 16"/>
                <a:gd name="T16" fmla="*/ 11 w 15"/>
                <a:gd name="T17" fmla="*/ 7 h 16"/>
                <a:gd name="T18" fmla="*/ 8 w 15"/>
                <a:gd name="T19" fmla="*/ 3 h 16"/>
                <a:gd name="T20" fmla="*/ 4 w 15"/>
                <a:gd name="T21" fmla="*/ 8 h 16"/>
                <a:gd name="T22" fmla="*/ 4 w 15"/>
                <a:gd name="T23" fmla="*/ 16 h 16"/>
                <a:gd name="T24" fmla="*/ 0 w 15"/>
                <a:gd name="T25" fmla="*/ 16 h 16"/>
                <a:gd name="T26" fmla="*/ 0 w 15"/>
                <a:gd name="T27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6">
                  <a:moveTo>
                    <a:pt x="0" y="4"/>
                  </a:moveTo>
                  <a:cubicBezTo>
                    <a:pt x="0" y="3"/>
                    <a:pt x="0" y="1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2"/>
                    <a:pt x="4" y="3"/>
                  </a:cubicBezTo>
                  <a:cubicBezTo>
                    <a:pt x="5" y="1"/>
                    <a:pt x="6" y="0"/>
                    <a:pt x="9" y="0"/>
                  </a:cubicBezTo>
                  <a:cubicBezTo>
                    <a:pt x="13" y="0"/>
                    <a:pt x="15" y="2"/>
                    <a:pt x="15" y="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5"/>
                    <a:pt x="10" y="3"/>
                    <a:pt x="8" y="3"/>
                  </a:cubicBezTo>
                  <a:cubicBezTo>
                    <a:pt x="6" y="3"/>
                    <a:pt x="4" y="5"/>
                    <a:pt x="4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C68708B-86E7-407A-9C24-89D903AD19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2" y="2293"/>
              <a:ext cx="40" cy="58"/>
            </a:xfrm>
            <a:custGeom>
              <a:avLst/>
              <a:gdLst>
                <a:gd name="T0" fmla="*/ 17 w 17"/>
                <a:gd name="T1" fmla="*/ 0 h 24"/>
                <a:gd name="T2" fmla="*/ 17 w 17"/>
                <a:gd name="T3" fmla="*/ 19 h 24"/>
                <a:gd name="T4" fmla="*/ 17 w 17"/>
                <a:gd name="T5" fmla="*/ 23 h 24"/>
                <a:gd name="T6" fmla="*/ 13 w 17"/>
                <a:gd name="T7" fmla="*/ 23 h 24"/>
                <a:gd name="T8" fmla="*/ 13 w 17"/>
                <a:gd name="T9" fmla="*/ 21 h 24"/>
                <a:gd name="T10" fmla="*/ 8 w 17"/>
                <a:gd name="T11" fmla="*/ 24 h 24"/>
                <a:gd name="T12" fmla="*/ 0 w 17"/>
                <a:gd name="T13" fmla="*/ 15 h 24"/>
                <a:gd name="T14" fmla="*/ 8 w 17"/>
                <a:gd name="T15" fmla="*/ 7 h 24"/>
                <a:gd name="T16" fmla="*/ 13 w 17"/>
                <a:gd name="T17" fmla="*/ 9 h 24"/>
                <a:gd name="T18" fmla="*/ 13 w 17"/>
                <a:gd name="T19" fmla="*/ 0 h 24"/>
                <a:gd name="T20" fmla="*/ 17 w 17"/>
                <a:gd name="T21" fmla="*/ 0 h 24"/>
                <a:gd name="T22" fmla="*/ 5 w 17"/>
                <a:gd name="T23" fmla="*/ 15 h 24"/>
                <a:gd name="T24" fmla="*/ 9 w 17"/>
                <a:gd name="T25" fmla="*/ 20 h 24"/>
                <a:gd name="T26" fmla="*/ 13 w 17"/>
                <a:gd name="T27" fmla="*/ 15 h 24"/>
                <a:gd name="T28" fmla="*/ 9 w 17"/>
                <a:gd name="T29" fmla="*/ 10 h 24"/>
                <a:gd name="T30" fmla="*/ 5 w 17"/>
                <a:gd name="T31" fmla="*/ 1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4">
                  <a:moveTo>
                    <a:pt x="17" y="0"/>
                  </a:move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7" y="22"/>
                    <a:pt x="17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2"/>
                    <a:pt x="13" y="21"/>
                  </a:cubicBezTo>
                  <a:cubicBezTo>
                    <a:pt x="12" y="22"/>
                    <a:pt x="11" y="24"/>
                    <a:pt x="8" y="24"/>
                  </a:cubicBezTo>
                  <a:cubicBezTo>
                    <a:pt x="4" y="24"/>
                    <a:pt x="0" y="20"/>
                    <a:pt x="0" y="15"/>
                  </a:cubicBezTo>
                  <a:cubicBezTo>
                    <a:pt x="0" y="10"/>
                    <a:pt x="4" y="7"/>
                    <a:pt x="8" y="7"/>
                  </a:cubicBezTo>
                  <a:cubicBezTo>
                    <a:pt x="11" y="7"/>
                    <a:pt x="12" y="8"/>
                    <a:pt x="13" y="9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17" y="0"/>
                  </a:lnTo>
                  <a:close/>
                  <a:moveTo>
                    <a:pt x="5" y="15"/>
                  </a:moveTo>
                  <a:cubicBezTo>
                    <a:pt x="5" y="18"/>
                    <a:pt x="6" y="20"/>
                    <a:pt x="9" y="20"/>
                  </a:cubicBezTo>
                  <a:cubicBezTo>
                    <a:pt x="12" y="20"/>
                    <a:pt x="13" y="18"/>
                    <a:pt x="13" y="15"/>
                  </a:cubicBezTo>
                  <a:cubicBezTo>
                    <a:pt x="13" y="12"/>
                    <a:pt x="12" y="10"/>
                    <a:pt x="9" y="10"/>
                  </a:cubicBezTo>
                  <a:cubicBezTo>
                    <a:pt x="6" y="10"/>
                    <a:pt x="5" y="13"/>
                    <a:pt x="5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C7F7A0E-A2D1-4E8C-89A5-9CCD160D5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3" y="2295"/>
              <a:ext cx="41" cy="53"/>
            </a:xfrm>
            <a:custGeom>
              <a:avLst/>
              <a:gdLst>
                <a:gd name="T0" fmla="*/ 0 w 41"/>
                <a:gd name="T1" fmla="*/ 0 h 53"/>
                <a:gd name="T2" fmla="*/ 12 w 41"/>
                <a:gd name="T3" fmla="*/ 0 h 53"/>
                <a:gd name="T4" fmla="*/ 12 w 41"/>
                <a:gd name="T5" fmla="*/ 44 h 53"/>
                <a:gd name="T6" fmla="*/ 41 w 41"/>
                <a:gd name="T7" fmla="*/ 44 h 53"/>
                <a:gd name="T8" fmla="*/ 38 w 41"/>
                <a:gd name="T9" fmla="*/ 53 h 53"/>
                <a:gd name="T10" fmla="*/ 0 w 41"/>
                <a:gd name="T11" fmla="*/ 53 h 53"/>
                <a:gd name="T12" fmla="*/ 0 w 41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53">
                  <a:moveTo>
                    <a:pt x="0" y="0"/>
                  </a:moveTo>
                  <a:lnTo>
                    <a:pt x="12" y="0"/>
                  </a:lnTo>
                  <a:lnTo>
                    <a:pt x="12" y="44"/>
                  </a:lnTo>
                  <a:lnTo>
                    <a:pt x="41" y="44"/>
                  </a:lnTo>
                  <a:lnTo>
                    <a:pt x="38" y="53"/>
                  </a:lnTo>
                  <a:lnTo>
                    <a:pt x="0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56BB1E6-15A8-4F39-AD1F-9A95FB35E4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6" y="2310"/>
              <a:ext cx="38" cy="41"/>
            </a:xfrm>
            <a:custGeom>
              <a:avLst/>
              <a:gdLst>
                <a:gd name="T0" fmla="*/ 15 w 16"/>
                <a:gd name="T1" fmla="*/ 12 h 17"/>
                <a:gd name="T2" fmla="*/ 16 w 16"/>
                <a:gd name="T3" fmla="*/ 16 h 17"/>
                <a:gd name="T4" fmla="*/ 12 w 16"/>
                <a:gd name="T5" fmla="*/ 16 h 17"/>
                <a:gd name="T6" fmla="*/ 12 w 16"/>
                <a:gd name="T7" fmla="*/ 14 h 17"/>
                <a:gd name="T8" fmla="*/ 6 w 16"/>
                <a:gd name="T9" fmla="*/ 17 h 17"/>
                <a:gd name="T10" fmla="*/ 0 w 16"/>
                <a:gd name="T11" fmla="*/ 11 h 17"/>
                <a:gd name="T12" fmla="*/ 8 w 16"/>
                <a:gd name="T13" fmla="*/ 6 h 17"/>
                <a:gd name="T14" fmla="*/ 11 w 16"/>
                <a:gd name="T15" fmla="*/ 6 h 17"/>
                <a:gd name="T16" fmla="*/ 11 w 16"/>
                <a:gd name="T17" fmla="*/ 6 h 17"/>
                <a:gd name="T18" fmla="*/ 8 w 16"/>
                <a:gd name="T19" fmla="*/ 3 h 17"/>
                <a:gd name="T20" fmla="*/ 5 w 16"/>
                <a:gd name="T21" fmla="*/ 5 h 17"/>
                <a:gd name="T22" fmla="*/ 1 w 16"/>
                <a:gd name="T23" fmla="*/ 5 h 17"/>
                <a:gd name="T24" fmla="*/ 8 w 16"/>
                <a:gd name="T25" fmla="*/ 0 h 17"/>
                <a:gd name="T26" fmla="*/ 15 w 16"/>
                <a:gd name="T27" fmla="*/ 6 h 17"/>
                <a:gd name="T28" fmla="*/ 15 w 16"/>
                <a:gd name="T29" fmla="*/ 12 h 17"/>
                <a:gd name="T30" fmla="*/ 11 w 16"/>
                <a:gd name="T31" fmla="*/ 9 h 17"/>
                <a:gd name="T32" fmla="*/ 8 w 16"/>
                <a:gd name="T33" fmla="*/ 9 h 17"/>
                <a:gd name="T34" fmla="*/ 4 w 16"/>
                <a:gd name="T35" fmla="*/ 11 h 17"/>
                <a:gd name="T36" fmla="*/ 7 w 16"/>
                <a:gd name="T37" fmla="*/ 13 h 17"/>
                <a:gd name="T38" fmla="*/ 11 w 16"/>
                <a:gd name="T3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" h="17">
                  <a:moveTo>
                    <a:pt x="15" y="12"/>
                  </a:moveTo>
                  <a:cubicBezTo>
                    <a:pt x="15" y="14"/>
                    <a:pt x="16" y="16"/>
                    <a:pt x="16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5"/>
                    <a:pt x="12" y="14"/>
                  </a:cubicBezTo>
                  <a:cubicBezTo>
                    <a:pt x="11" y="16"/>
                    <a:pt x="9" y="17"/>
                    <a:pt x="6" y="17"/>
                  </a:cubicBezTo>
                  <a:cubicBezTo>
                    <a:pt x="2" y="17"/>
                    <a:pt x="0" y="14"/>
                    <a:pt x="0" y="11"/>
                  </a:cubicBezTo>
                  <a:cubicBezTo>
                    <a:pt x="0" y="7"/>
                    <a:pt x="4" y="6"/>
                    <a:pt x="8" y="6"/>
                  </a:cubicBezTo>
                  <a:cubicBezTo>
                    <a:pt x="10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4"/>
                    <a:pt x="11" y="3"/>
                    <a:pt x="8" y="3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3" y="0"/>
                    <a:pt x="8" y="0"/>
                  </a:cubicBezTo>
                  <a:cubicBezTo>
                    <a:pt x="14" y="0"/>
                    <a:pt x="15" y="3"/>
                    <a:pt x="15" y="6"/>
                  </a:cubicBezTo>
                  <a:lnTo>
                    <a:pt x="15" y="12"/>
                  </a:lnTo>
                  <a:close/>
                  <a:moveTo>
                    <a:pt x="11" y="9"/>
                  </a:moveTo>
                  <a:cubicBezTo>
                    <a:pt x="11" y="9"/>
                    <a:pt x="10" y="9"/>
                    <a:pt x="8" y="9"/>
                  </a:cubicBezTo>
                  <a:cubicBezTo>
                    <a:pt x="5" y="9"/>
                    <a:pt x="4" y="10"/>
                    <a:pt x="4" y="11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2BAAE41-AAE9-4A13-A69B-209FE7DC18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4" y="2293"/>
              <a:ext cx="38" cy="58"/>
            </a:xfrm>
            <a:custGeom>
              <a:avLst/>
              <a:gdLst>
                <a:gd name="T0" fmla="*/ 0 w 16"/>
                <a:gd name="T1" fmla="*/ 0 h 24"/>
                <a:gd name="T2" fmla="*/ 4 w 16"/>
                <a:gd name="T3" fmla="*/ 0 h 24"/>
                <a:gd name="T4" fmla="*/ 4 w 16"/>
                <a:gd name="T5" fmla="*/ 9 h 24"/>
                <a:gd name="T6" fmla="*/ 9 w 16"/>
                <a:gd name="T7" fmla="*/ 7 h 24"/>
                <a:gd name="T8" fmla="*/ 16 w 16"/>
                <a:gd name="T9" fmla="*/ 15 h 24"/>
                <a:gd name="T10" fmla="*/ 9 w 16"/>
                <a:gd name="T11" fmla="*/ 24 h 24"/>
                <a:gd name="T12" fmla="*/ 4 w 16"/>
                <a:gd name="T13" fmla="*/ 21 h 24"/>
                <a:gd name="T14" fmla="*/ 4 w 16"/>
                <a:gd name="T15" fmla="*/ 23 h 24"/>
                <a:gd name="T16" fmla="*/ 0 w 16"/>
                <a:gd name="T17" fmla="*/ 23 h 24"/>
                <a:gd name="T18" fmla="*/ 0 w 16"/>
                <a:gd name="T19" fmla="*/ 18 h 24"/>
                <a:gd name="T20" fmla="*/ 0 w 16"/>
                <a:gd name="T21" fmla="*/ 0 h 24"/>
                <a:gd name="T22" fmla="*/ 12 w 16"/>
                <a:gd name="T23" fmla="*/ 15 h 24"/>
                <a:gd name="T24" fmla="*/ 8 w 16"/>
                <a:gd name="T25" fmla="*/ 10 h 24"/>
                <a:gd name="T26" fmla="*/ 4 w 16"/>
                <a:gd name="T27" fmla="*/ 15 h 24"/>
                <a:gd name="T28" fmla="*/ 8 w 16"/>
                <a:gd name="T29" fmla="*/ 20 h 24"/>
                <a:gd name="T30" fmla="*/ 12 w 16"/>
                <a:gd name="T31" fmla="*/ 1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2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8"/>
                    <a:pt x="6" y="7"/>
                    <a:pt x="9" y="7"/>
                  </a:cubicBezTo>
                  <a:cubicBezTo>
                    <a:pt x="13" y="7"/>
                    <a:pt x="16" y="10"/>
                    <a:pt x="16" y="15"/>
                  </a:cubicBezTo>
                  <a:cubicBezTo>
                    <a:pt x="16" y="20"/>
                    <a:pt x="13" y="24"/>
                    <a:pt x="9" y="24"/>
                  </a:cubicBezTo>
                  <a:cubicBezTo>
                    <a:pt x="6" y="24"/>
                    <a:pt x="5" y="22"/>
                    <a:pt x="4" y="21"/>
                  </a:cubicBezTo>
                  <a:cubicBezTo>
                    <a:pt x="4" y="22"/>
                    <a:pt x="4" y="23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1"/>
                    <a:pt x="0" y="20"/>
                    <a:pt x="0" y="18"/>
                  </a:cubicBezTo>
                  <a:lnTo>
                    <a:pt x="0" y="0"/>
                  </a:lnTo>
                  <a:close/>
                  <a:moveTo>
                    <a:pt x="12" y="15"/>
                  </a:moveTo>
                  <a:cubicBezTo>
                    <a:pt x="12" y="13"/>
                    <a:pt x="11" y="10"/>
                    <a:pt x="8" y="10"/>
                  </a:cubicBezTo>
                  <a:cubicBezTo>
                    <a:pt x="5" y="10"/>
                    <a:pt x="4" y="12"/>
                    <a:pt x="4" y="15"/>
                  </a:cubicBezTo>
                  <a:cubicBezTo>
                    <a:pt x="4" y="18"/>
                    <a:pt x="5" y="20"/>
                    <a:pt x="8" y="20"/>
                  </a:cubicBezTo>
                  <a:cubicBezTo>
                    <a:pt x="11" y="20"/>
                    <a:pt x="12" y="18"/>
                    <a:pt x="12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7883D184-3C1E-4FAD-91CC-473991EA04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9" y="2310"/>
              <a:ext cx="40" cy="41"/>
            </a:xfrm>
            <a:custGeom>
              <a:avLst/>
              <a:gdLst>
                <a:gd name="T0" fmla="*/ 17 w 17"/>
                <a:gd name="T1" fmla="*/ 8 h 17"/>
                <a:gd name="T2" fmla="*/ 8 w 17"/>
                <a:gd name="T3" fmla="*/ 17 h 17"/>
                <a:gd name="T4" fmla="*/ 0 w 17"/>
                <a:gd name="T5" fmla="*/ 8 h 17"/>
                <a:gd name="T6" fmla="*/ 8 w 17"/>
                <a:gd name="T7" fmla="*/ 0 h 17"/>
                <a:gd name="T8" fmla="*/ 17 w 17"/>
                <a:gd name="T9" fmla="*/ 8 h 17"/>
                <a:gd name="T10" fmla="*/ 4 w 17"/>
                <a:gd name="T11" fmla="*/ 8 h 17"/>
                <a:gd name="T12" fmla="*/ 8 w 17"/>
                <a:gd name="T13" fmla="*/ 13 h 17"/>
                <a:gd name="T14" fmla="*/ 12 w 17"/>
                <a:gd name="T15" fmla="*/ 8 h 17"/>
                <a:gd name="T16" fmla="*/ 8 w 17"/>
                <a:gd name="T17" fmla="*/ 3 h 17"/>
                <a:gd name="T18" fmla="*/ 4 w 17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7">
                  <a:moveTo>
                    <a:pt x="17" y="8"/>
                  </a:moveTo>
                  <a:cubicBezTo>
                    <a:pt x="17" y="13"/>
                    <a:pt x="14" y="17"/>
                    <a:pt x="8" y="17"/>
                  </a:cubicBezTo>
                  <a:cubicBezTo>
                    <a:pt x="3" y="17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7" y="4"/>
                    <a:pt x="17" y="8"/>
                  </a:cubicBezTo>
                  <a:close/>
                  <a:moveTo>
                    <a:pt x="4" y="8"/>
                  </a:moveTo>
                  <a:cubicBezTo>
                    <a:pt x="4" y="11"/>
                    <a:pt x="5" y="13"/>
                    <a:pt x="8" y="13"/>
                  </a:cubicBezTo>
                  <a:cubicBezTo>
                    <a:pt x="11" y="13"/>
                    <a:pt x="12" y="11"/>
                    <a:pt x="12" y="8"/>
                  </a:cubicBezTo>
                  <a:cubicBezTo>
                    <a:pt x="12" y="6"/>
                    <a:pt x="11" y="3"/>
                    <a:pt x="8" y="3"/>
                  </a:cubicBezTo>
                  <a:cubicBezTo>
                    <a:pt x="5" y="3"/>
                    <a:pt x="4" y="6"/>
                    <a:pt x="4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C64394D1-BA5E-423F-BEC0-9D9CEC564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6" y="2310"/>
              <a:ext cx="24" cy="38"/>
            </a:xfrm>
            <a:custGeom>
              <a:avLst/>
              <a:gdLst>
                <a:gd name="T0" fmla="*/ 0 w 10"/>
                <a:gd name="T1" fmla="*/ 5 h 16"/>
                <a:gd name="T2" fmla="*/ 0 w 10"/>
                <a:gd name="T3" fmla="*/ 0 h 16"/>
                <a:gd name="T4" fmla="*/ 4 w 10"/>
                <a:gd name="T5" fmla="*/ 0 h 16"/>
                <a:gd name="T6" fmla="*/ 4 w 10"/>
                <a:gd name="T7" fmla="*/ 4 h 16"/>
                <a:gd name="T8" fmla="*/ 10 w 10"/>
                <a:gd name="T9" fmla="*/ 0 h 16"/>
                <a:gd name="T10" fmla="*/ 10 w 10"/>
                <a:gd name="T11" fmla="*/ 4 h 16"/>
                <a:gd name="T12" fmla="*/ 4 w 10"/>
                <a:gd name="T13" fmla="*/ 10 h 16"/>
                <a:gd name="T14" fmla="*/ 4 w 10"/>
                <a:gd name="T15" fmla="*/ 16 h 16"/>
                <a:gd name="T16" fmla="*/ 0 w 10"/>
                <a:gd name="T17" fmla="*/ 16 h 16"/>
                <a:gd name="T18" fmla="*/ 0 w 10"/>
                <a:gd name="T19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6">
                  <a:moveTo>
                    <a:pt x="0" y="5"/>
                  </a:move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4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7" y="4"/>
                    <a:pt x="4" y="6"/>
                    <a:pt x="4" y="1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70CD5ED-C070-4ED8-9BD2-2E8F99AFA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9" y="2295"/>
              <a:ext cx="40" cy="53"/>
            </a:xfrm>
            <a:custGeom>
              <a:avLst/>
              <a:gdLst>
                <a:gd name="T0" fmla="*/ 38 w 40"/>
                <a:gd name="T1" fmla="*/ 32 h 53"/>
                <a:gd name="T2" fmla="*/ 9 w 40"/>
                <a:gd name="T3" fmla="*/ 32 h 53"/>
                <a:gd name="T4" fmla="*/ 9 w 40"/>
                <a:gd name="T5" fmla="*/ 44 h 53"/>
                <a:gd name="T6" fmla="*/ 40 w 40"/>
                <a:gd name="T7" fmla="*/ 44 h 53"/>
                <a:gd name="T8" fmla="*/ 40 w 40"/>
                <a:gd name="T9" fmla="*/ 53 h 53"/>
                <a:gd name="T10" fmla="*/ 0 w 40"/>
                <a:gd name="T11" fmla="*/ 53 h 53"/>
                <a:gd name="T12" fmla="*/ 0 w 40"/>
                <a:gd name="T13" fmla="*/ 0 h 53"/>
                <a:gd name="T14" fmla="*/ 40 w 40"/>
                <a:gd name="T15" fmla="*/ 0 h 53"/>
                <a:gd name="T16" fmla="*/ 40 w 40"/>
                <a:gd name="T17" fmla="*/ 10 h 53"/>
                <a:gd name="T18" fmla="*/ 9 w 40"/>
                <a:gd name="T19" fmla="*/ 10 h 53"/>
                <a:gd name="T20" fmla="*/ 9 w 40"/>
                <a:gd name="T21" fmla="*/ 22 h 53"/>
                <a:gd name="T22" fmla="*/ 38 w 40"/>
                <a:gd name="T23" fmla="*/ 22 h 53"/>
                <a:gd name="T24" fmla="*/ 38 w 40"/>
                <a:gd name="T25" fmla="*/ 3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53">
                  <a:moveTo>
                    <a:pt x="38" y="32"/>
                  </a:moveTo>
                  <a:lnTo>
                    <a:pt x="9" y="32"/>
                  </a:lnTo>
                  <a:lnTo>
                    <a:pt x="9" y="44"/>
                  </a:lnTo>
                  <a:lnTo>
                    <a:pt x="40" y="44"/>
                  </a:lnTo>
                  <a:lnTo>
                    <a:pt x="40" y="53"/>
                  </a:lnTo>
                  <a:lnTo>
                    <a:pt x="0" y="53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10"/>
                  </a:lnTo>
                  <a:lnTo>
                    <a:pt x="9" y="10"/>
                  </a:lnTo>
                  <a:lnTo>
                    <a:pt x="9" y="22"/>
                  </a:lnTo>
                  <a:lnTo>
                    <a:pt x="38" y="22"/>
                  </a:lnTo>
                  <a:lnTo>
                    <a:pt x="38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74E9EC08-3DAF-47B9-B25C-99925D07AA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24" y="2293"/>
              <a:ext cx="40" cy="58"/>
            </a:xfrm>
            <a:custGeom>
              <a:avLst/>
              <a:gdLst>
                <a:gd name="T0" fmla="*/ 17 w 17"/>
                <a:gd name="T1" fmla="*/ 0 h 24"/>
                <a:gd name="T2" fmla="*/ 17 w 17"/>
                <a:gd name="T3" fmla="*/ 19 h 24"/>
                <a:gd name="T4" fmla="*/ 17 w 17"/>
                <a:gd name="T5" fmla="*/ 23 h 24"/>
                <a:gd name="T6" fmla="*/ 13 w 17"/>
                <a:gd name="T7" fmla="*/ 23 h 24"/>
                <a:gd name="T8" fmla="*/ 13 w 17"/>
                <a:gd name="T9" fmla="*/ 21 h 24"/>
                <a:gd name="T10" fmla="*/ 8 w 17"/>
                <a:gd name="T11" fmla="*/ 24 h 24"/>
                <a:gd name="T12" fmla="*/ 0 w 17"/>
                <a:gd name="T13" fmla="*/ 15 h 24"/>
                <a:gd name="T14" fmla="*/ 8 w 17"/>
                <a:gd name="T15" fmla="*/ 7 h 24"/>
                <a:gd name="T16" fmla="*/ 13 w 17"/>
                <a:gd name="T17" fmla="*/ 9 h 24"/>
                <a:gd name="T18" fmla="*/ 13 w 17"/>
                <a:gd name="T19" fmla="*/ 0 h 24"/>
                <a:gd name="T20" fmla="*/ 17 w 17"/>
                <a:gd name="T21" fmla="*/ 0 h 24"/>
                <a:gd name="T22" fmla="*/ 5 w 17"/>
                <a:gd name="T23" fmla="*/ 15 h 24"/>
                <a:gd name="T24" fmla="*/ 9 w 17"/>
                <a:gd name="T25" fmla="*/ 20 h 24"/>
                <a:gd name="T26" fmla="*/ 13 w 17"/>
                <a:gd name="T27" fmla="*/ 15 h 24"/>
                <a:gd name="T28" fmla="*/ 9 w 17"/>
                <a:gd name="T29" fmla="*/ 10 h 24"/>
                <a:gd name="T30" fmla="*/ 5 w 17"/>
                <a:gd name="T31" fmla="*/ 1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4">
                  <a:moveTo>
                    <a:pt x="17" y="0"/>
                  </a:move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7" y="22"/>
                    <a:pt x="17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2"/>
                    <a:pt x="13" y="21"/>
                  </a:cubicBezTo>
                  <a:cubicBezTo>
                    <a:pt x="12" y="22"/>
                    <a:pt x="11" y="24"/>
                    <a:pt x="8" y="24"/>
                  </a:cubicBezTo>
                  <a:cubicBezTo>
                    <a:pt x="3" y="24"/>
                    <a:pt x="0" y="20"/>
                    <a:pt x="0" y="15"/>
                  </a:cubicBezTo>
                  <a:cubicBezTo>
                    <a:pt x="0" y="10"/>
                    <a:pt x="4" y="7"/>
                    <a:pt x="8" y="7"/>
                  </a:cubicBezTo>
                  <a:cubicBezTo>
                    <a:pt x="11" y="7"/>
                    <a:pt x="12" y="8"/>
                    <a:pt x="13" y="9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17" y="0"/>
                  </a:lnTo>
                  <a:close/>
                  <a:moveTo>
                    <a:pt x="5" y="15"/>
                  </a:moveTo>
                  <a:cubicBezTo>
                    <a:pt x="5" y="18"/>
                    <a:pt x="6" y="20"/>
                    <a:pt x="9" y="20"/>
                  </a:cubicBezTo>
                  <a:cubicBezTo>
                    <a:pt x="12" y="20"/>
                    <a:pt x="13" y="18"/>
                    <a:pt x="13" y="15"/>
                  </a:cubicBezTo>
                  <a:cubicBezTo>
                    <a:pt x="13" y="12"/>
                    <a:pt x="12" y="10"/>
                    <a:pt x="9" y="10"/>
                  </a:cubicBezTo>
                  <a:cubicBezTo>
                    <a:pt x="6" y="10"/>
                    <a:pt x="5" y="13"/>
                    <a:pt x="5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23FBAB7-2650-43EF-AA8C-BFC02B0B5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4" y="2310"/>
              <a:ext cx="35" cy="41"/>
            </a:xfrm>
            <a:custGeom>
              <a:avLst/>
              <a:gdLst>
                <a:gd name="T0" fmla="*/ 15 w 15"/>
                <a:gd name="T1" fmla="*/ 12 h 17"/>
                <a:gd name="T2" fmla="*/ 15 w 15"/>
                <a:gd name="T3" fmla="*/ 16 h 17"/>
                <a:gd name="T4" fmla="*/ 11 w 15"/>
                <a:gd name="T5" fmla="*/ 16 h 17"/>
                <a:gd name="T6" fmla="*/ 11 w 15"/>
                <a:gd name="T7" fmla="*/ 14 h 17"/>
                <a:gd name="T8" fmla="*/ 6 w 15"/>
                <a:gd name="T9" fmla="*/ 17 h 17"/>
                <a:gd name="T10" fmla="*/ 0 w 15"/>
                <a:gd name="T11" fmla="*/ 10 h 17"/>
                <a:gd name="T12" fmla="*/ 0 w 15"/>
                <a:gd name="T13" fmla="*/ 0 h 17"/>
                <a:gd name="T14" fmla="*/ 4 w 15"/>
                <a:gd name="T15" fmla="*/ 0 h 17"/>
                <a:gd name="T16" fmla="*/ 4 w 15"/>
                <a:gd name="T17" fmla="*/ 9 h 17"/>
                <a:gd name="T18" fmla="*/ 7 w 15"/>
                <a:gd name="T19" fmla="*/ 13 h 17"/>
                <a:gd name="T20" fmla="*/ 11 w 15"/>
                <a:gd name="T21" fmla="*/ 8 h 17"/>
                <a:gd name="T22" fmla="*/ 11 w 15"/>
                <a:gd name="T23" fmla="*/ 0 h 17"/>
                <a:gd name="T24" fmla="*/ 15 w 15"/>
                <a:gd name="T25" fmla="*/ 0 h 17"/>
                <a:gd name="T26" fmla="*/ 15 w 15"/>
                <a:gd name="T2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7">
                  <a:moveTo>
                    <a:pt x="15" y="12"/>
                  </a:moveTo>
                  <a:cubicBezTo>
                    <a:pt x="15" y="13"/>
                    <a:pt x="15" y="15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5"/>
                    <a:pt x="11" y="14"/>
                  </a:cubicBezTo>
                  <a:cubicBezTo>
                    <a:pt x="10" y="15"/>
                    <a:pt x="9" y="17"/>
                    <a:pt x="6" y="17"/>
                  </a:cubicBezTo>
                  <a:cubicBezTo>
                    <a:pt x="3" y="17"/>
                    <a:pt x="0" y="15"/>
                    <a:pt x="0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8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15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D30C4A1C-055E-45A9-8E90-92C823870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9" y="2310"/>
              <a:ext cx="38" cy="41"/>
            </a:xfrm>
            <a:custGeom>
              <a:avLst/>
              <a:gdLst>
                <a:gd name="T0" fmla="*/ 16 w 16"/>
                <a:gd name="T1" fmla="*/ 11 h 17"/>
                <a:gd name="T2" fmla="*/ 8 w 16"/>
                <a:gd name="T3" fmla="*/ 17 h 17"/>
                <a:gd name="T4" fmla="*/ 0 w 16"/>
                <a:gd name="T5" fmla="*/ 8 h 17"/>
                <a:gd name="T6" fmla="*/ 8 w 16"/>
                <a:gd name="T7" fmla="*/ 0 h 17"/>
                <a:gd name="T8" fmla="*/ 15 w 16"/>
                <a:gd name="T9" fmla="*/ 6 h 17"/>
                <a:gd name="T10" fmla="*/ 11 w 16"/>
                <a:gd name="T11" fmla="*/ 6 h 17"/>
                <a:gd name="T12" fmla="*/ 8 w 16"/>
                <a:gd name="T13" fmla="*/ 3 h 17"/>
                <a:gd name="T14" fmla="*/ 4 w 16"/>
                <a:gd name="T15" fmla="*/ 8 h 17"/>
                <a:gd name="T16" fmla="*/ 8 w 16"/>
                <a:gd name="T17" fmla="*/ 13 h 17"/>
                <a:gd name="T18" fmla="*/ 11 w 16"/>
                <a:gd name="T19" fmla="*/ 11 h 17"/>
                <a:gd name="T20" fmla="*/ 16 w 16"/>
                <a:gd name="T21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7">
                  <a:moveTo>
                    <a:pt x="16" y="11"/>
                  </a:moveTo>
                  <a:cubicBezTo>
                    <a:pt x="15" y="14"/>
                    <a:pt x="12" y="17"/>
                    <a:pt x="8" y="17"/>
                  </a:cubicBezTo>
                  <a:cubicBezTo>
                    <a:pt x="2" y="17"/>
                    <a:pt x="0" y="13"/>
                    <a:pt x="0" y="8"/>
                  </a:cubicBezTo>
                  <a:cubicBezTo>
                    <a:pt x="0" y="4"/>
                    <a:pt x="2" y="0"/>
                    <a:pt x="8" y="0"/>
                  </a:cubicBezTo>
                  <a:cubicBezTo>
                    <a:pt x="13" y="0"/>
                    <a:pt x="15" y="4"/>
                    <a:pt x="15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0" y="3"/>
                    <a:pt x="8" y="3"/>
                  </a:cubicBezTo>
                  <a:cubicBezTo>
                    <a:pt x="5" y="3"/>
                    <a:pt x="4" y="5"/>
                    <a:pt x="4" y="8"/>
                  </a:cubicBezTo>
                  <a:cubicBezTo>
                    <a:pt x="4" y="11"/>
                    <a:pt x="5" y="13"/>
                    <a:pt x="8" y="13"/>
                  </a:cubicBezTo>
                  <a:cubicBezTo>
                    <a:pt x="10" y="13"/>
                    <a:pt x="11" y="12"/>
                    <a:pt x="11" y="11"/>
                  </a:cubicBezTo>
                  <a:lnTo>
                    <a:pt x="16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AD3BB1FF-C7FF-4146-8879-EFFD4E30CD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62" y="2310"/>
              <a:ext cx="35" cy="41"/>
            </a:xfrm>
            <a:custGeom>
              <a:avLst/>
              <a:gdLst>
                <a:gd name="T0" fmla="*/ 15 w 15"/>
                <a:gd name="T1" fmla="*/ 12 h 17"/>
                <a:gd name="T2" fmla="*/ 15 w 15"/>
                <a:gd name="T3" fmla="*/ 16 h 17"/>
                <a:gd name="T4" fmla="*/ 11 w 15"/>
                <a:gd name="T5" fmla="*/ 16 h 17"/>
                <a:gd name="T6" fmla="*/ 11 w 15"/>
                <a:gd name="T7" fmla="*/ 14 h 17"/>
                <a:gd name="T8" fmla="*/ 6 w 15"/>
                <a:gd name="T9" fmla="*/ 17 h 17"/>
                <a:gd name="T10" fmla="*/ 0 w 15"/>
                <a:gd name="T11" fmla="*/ 11 h 17"/>
                <a:gd name="T12" fmla="*/ 8 w 15"/>
                <a:gd name="T13" fmla="*/ 6 h 17"/>
                <a:gd name="T14" fmla="*/ 11 w 15"/>
                <a:gd name="T15" fmla="*/ 6 h 17"/>
                <a:gd name="T16" fmla="*/ 11 w 15"/>
                <a:gd name="T17" fmla="*/ 6 h 17"/>
                <a:gd name="T18" fmla="*/ 8 w 15"/>
                <a:gd name="T19" fmla="*/ 3 h 17"/>
                <a:gd name="T20" fmla="*/ 5 w 15"/>
                <a:gd name="T21" fmla="*/ 5 h 17"/>
                <a:gd name="T22" fmla="*/ 1 w 15"/>
                <a:gd name="T23" fmla="*/ 5 h 17"/>
                <a:gd name="T24" fmla="*/ 8 w 15"/>
                <a:gd name="T25" fmla="*/ 0 h 17"/>
                <a:gd name="T26" fmla="*/ 15 w 15"/>
                <a:gd name="T27" fmla="*/ 6 h 17"/>
                <a:gd name="T28" fmla="*/ 15 w 15"/>
                <a:gd name="T29" fmla="*/ 12 h 17"/>
                <a:gd name="T30" fmla="*/ 11 w 15"/>
                <a:gd name="T31" fmla="*/ 9 h 17"/>
                <a:gd name="T32" fmla="*/ 8 w 15"/>
                <a:gd name="T33" fmla="*/ 9 h 17"/>
                <a:gd name="T34" fmla="*/ 4 w 15"/>
                <a:gd name="T35" fmla="*/ 11 h 17"/>
                <a:gd name="T36" fmla="*/ 7 w 15"/>
                <a:gd name="T37" fmla="*/ 13 h 17"/>
                <a:gd name="T38" fmla="*/ 11 w 15"/>
                <a:gd name="T3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7">
                  <a:moveTo>
                    <a:pt x="15" y="12"/>
                  </a:moveTo>
                  <a:cubicBezTo>
                    <a:pt x="15" y="14"/>
                    <a:pt x="15" y="16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5"/>
                    <a:pt x="11" y="14"/>
                  </a:cubicBezTo>
                  <a:cubicBezTo>
                    <a:pt x="10" y="16"/>
                    <a:pt x="9" y="17"/>
                    <a:pt x="6" y="17"/>
                  </a:cubicBezTo>
                  <a:cubicBezTo>
                    <a:pt x="1" y="17"/>
                    <a:pt x="0" y="14"/>
                    <a:pt x="0" y="11"/>
                  </a:cubicBezTo>
                  <a:cubicBezTo>
                    <a:pt x="0" y="7"/>
                    <a:pt x="3" y="6"/>
                    <a:pt x="8" y="6"/>
                  </a:cubicBezTo>
                  <a:cubicBezTo>
                    <a:pt x="9" y="6"/>
                    <a:pt x="10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4"/>
                    <a:pt x="10" y="3"/>
                    <a:pt x="8" y="3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2" y="0"/>
                    <a:pt x="8" y="0"/>
                  </a:cubicBezTo>
                  <a:cubicBezTo>
                    <a:pt x="14" y="0"/>
                    <a:pt x="15" y="3"/>
                    <a:pt x="15" y="6"/>
                  </a:cubicBezTo>
                  <a:lnTo>
                    <a:pt x="15" y="12"/>
                  </a:lnTo>
                  <a:close/>
                  <a:moveTo>
                    <a:pt x="11" y="9"/>
                  </a:moveTo>
                  <a:cubicBezTo>
                    <a:pt x="11" y="9"/>
                    <a:pt x="10" y="9"/>
                    <a:pt x="8" y="9"/>
                  </a:cubicBezTo>
                  <a:cubicBezTo>
                    <a:pt x="5" y="9"/>
                    <a:pt x="4" y="10"/>
                    <a:pt x="4" y="11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2F2BDD5-EFA0-4D48-BBC5-C3632646A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4" y="2300"/>
              <a:ext cx="24" cy="48"/>
            </a:xfrm>
            <a:custGeom>
              <a:avLst/>
              <a:gdLst>
                <a:gd name="T0" fmla="*/ 0 w 10"/>
                <a:gd name="T1" fmla="*/ 4 h 20"/>
                <a:gd name="T2" fmla="*/ 2 w 10"/>
                <a:gd name="T3" fmla="*/ 4 h 20"/>
                <a:gd name="T4" fmla="*/ 2 w 10"/>
                <a:gd name="T5" fmla="*/ 0 h 20"/>
                <a:gd name="T6" fmla="*/ 7 w 10"/>
                <a:gd name="T7" fmla="*/ 0 h 20"/>
                <a:gd name="T8" fmla="*/ 7 w 10"/>
                <a:gd name="T9" fmla="*/ 4 h 20"/>
                <a:gd name="T10" fmla="*/ 10 w 10"/>
                <a:gd name="T11" fmla="*/ 4 h 20"/>
                <a:gd name="T12" fmla="*/ 10 w 10"/>
                <a:gd name="T13" fmla="*/ 8 h 20"/>
                <a:gd name="T14" fmla="*/ 7 w 10"/>
                <a:gd name="T15" fmla="*/ 8 h 20"/>
                <a:gd name="T16" fmla="*/ 7 w 10"/>
                <a:gd name="T17" fmla="*/ 15 h 20"/>
                <a:gd name="T18" fmla="*/ 8 w 10"/>
                <a:gd name="T19" fmla="*/ 17 h 20"/>
                <a:gd name="T20" fmla="*/ 10 w 10"/>
                <a:gd name="T21" fmla="*/ 17 h 20"/>
                <a:gd name="T22" fmla="*/ 10 w 10"/>
                <a:gd name="T23" fmla="*/ 20 h 20"/>
                <a:gd name="T24" fmla="*/ 7 w 10"/>
                <a:gd name="T25" fmla="*/ 20 h 20"/>
                <a:gd name="T26" fmla="*/ 2 w 10"/>
                <a:gd name="T27" fmla="*/ 16 h 20"/>
                <a:gd name="T28" fmla="*/ 2 w 10"/>
                <a:gd name="T29" fmla="*/ 8 h 20"/>
                <a:gd name="T30" fmla="*/ 0 w 10"/>
                <a:gd name="T31" fmla="*/ 8 h 20"/>
                <a:gd name="T32" fmla="*/ 0 w 10"/>
                <a:gd name="T3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20">
                  <a:moveTo>
                    <a:pt x="0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17"/>
                    <a:pt x="8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9" y="20"/>
                    <a:pt x="8" y="20"/>
                    <a:pt x="7" y="20"/>
                  </a:cubicBezTo>
                  <a:cubicBezTo>
                    <a:pt x="3" y="20"/>
                    <a:pt x="2" y="19"/>
                    <a:pt x="2" y="16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63A39E3-D4E1-40F4-A577-F177D6DA82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35" y="2293"/>
              <a:ext cx="10" cy="55"/>
            </a:xfrm>
            <a:custGeom>
              <a:avLst/>
              <a:gdLst>
                <a:gd name="T0" fmla="*/ 0 w 10"/>
                <a:gd name="T1" fmla="*/ 0 h 55"/>
                <a:gd name="T2" fmla="*/ 10 w 10"/>
                <a:gd name="T3" fmla="*/ 0 h 55"/>
                <a:gd name="T4" fmla="*/ 10 w 10"/>
                <a:gd name="T5" fmla="*/ 9 h 55"/>
                <a:gd name="T6" fmla="*/ 0 w 10"/>
                <a:gd name="T7" fmla="*/ 9 h 55"/>
                <a:gd name="T8" fmla="*/ 0 w 10"/>
                <a:gd name="T9" fmla="*/ 0 h 55"/>
                <a:gd name="T10" fmla="*/ 0 w 10"/>
                <a:gd name="T11" fmla="*/ 17 h 55"/>
                <a:gd name="T12" fmla="*/ 10 w 10"/>
                <a:gd name="T13" fmla="*/ 17 h 55"/>
                <a:gd name="T14" fmla="*/ 10 w 10"/>
                <a:gd name="T15" fmla="*/ 55 h 55"/>
                <a:gd name="T16" fmla="*/ 0 w 10"/>
                <a:gd name="T17" fmla="*/ 55 h 55"/>
                <a:gd name="T18" fmla="*/ 0 w 10"/>
                <a:gd name="T19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55">
                  <a:moveTo>
                    <a:pt x="0" y="0"/>
                  </a:moveTo>
                  <a:lnTo>
                    <a:pt x="10" y="0"/>
                  </a:lnTo>
                  <a:lnTo>
                    <a:pt x="10" y="9"/>
                  </a:lnTo>
                  <a:lnTo>
                    <a:pt x="0" y="9"/>
                  </a:lnTo>
                  <a:lnTo>
                    <a:pt x="0" y="0"/>
                  </a:lnTo>
                  <a:close/>
                  <a:moveTo>
                    <a:pt x="0" y="17"/>
                  </a:moveTo>
                  <a:lnTo>
                    <a:pt x="10" y="17"/>
                  </a:lnTo>
                  <a:lnTo>
                    <a:pt x="10" y="55"/>
                  </a:lnTo>
                  <a:lnTo>
                    <a:pt x="0" y="55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00F0C24B-8EAB-42E1-8F30-1CD48574B5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4" y="2310"/>
              <a:ext cx="38" cy="41"/>
            </a:xfrm>
            <a:custGeom>
              <a:avLst/>
              <a:gdLst>
                <a:gd name="T0" fmla="*/ 16 w 16"/>
                <a:gd name="T1" fmla="*/ 8 h 17"/>
                <a:gd name="T2" fmla="*/ 8 w 16"/>
                <a:gd name="T3" fmla="*/ 17 h 17"/>
                <a:gd name="T4" fmla="*/ 0 w 16"/>
                <a:gd name="T5" fmla="*/ 8 h 17"/>
                <a:gd name="T6" fmla="*/ 8 w 16"/>
                <a:gd name="T7" fmla="*/ 0 h 17"/>
                <a:gd name="T8" fmla="*/ 16 w 16"/>
                <a:gd name="T9" fmla="*/ 8 h 17"/>
                <a:gd name="T10" fmla="*/ 4 w 16"/>
                <a:gd name="T11" fmla="*/ 8 h 17"/>
                <a:gd name="T12" fmla="*/ 8 w 16"/>
                <a:gd name="T13" fmla="*/ 13 h 17"/>
                <a:gd name="T14" fmla="*/ 12 w 16"/>
                <a:gd name="T15" fmla="*/ 8 h 17"/>
                <a:gd name="T16" fmla="*/ 8 w 16"/>
                <a:gd name="T17" fmla="*/ 3 h 17"/>
                <a:gd name="T18" fmla="*/ 4 w 16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7">
                  <a:moveTo>
                    <a:pt x="16" y="8"/>
                  </a:moveTo>
                  <a:cubicBezTo>
                    <a:pt x="16" y="13"/>
                    <a:pt x="13" y="17"/>
                    <a:pt x="8" y="17"/>
                  </a:cubicBezTo>
                  <a:cubicBezTo>
                    <a:pt x="2" y="17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6" y="4"/>
                    <a:pt x="16" y="8"/>
                  </a:cubicBezTo>
                  <a:close/>
                  <a:moveTo>
                    <a:pt x="4" y="8"/>
                  </a:moveTo>
                  <a:cubicBezTo>
                    <a:pt x="4" y="11"/>
                    <a:pt x="5" y="13"/>
                    <a:pt x="8" y="13"/>
                  </a:cubicBezTo>
                  <a:cubicBezTo>
                    <a:pt x="11" y="13"/>
                    <a:pt x="12" y="11"/>
                    <a:pt x="12" y="8"/>
                  </a:cubicBezTo>
                  <a:cubicBezTo>
                    <a:pt x="12" y="6"/>
                    <a:pt x="11" y="3"/>
                    <a:pt x="8" y="3"/>
                  </a:cubicBezTo>
                  <a:cubicBezTo>
                    <a:pt x="5" y="3"/>
                    <a:pt x="4" y="6"/>
                    <a:pt x="4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5B487FDD-08C8-4C9D-A86F-2DDDCD5D6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2" y="2310"/>
              <a:ext cx="35" cy="38"/>
            </a:xfrm>
            <a:custGeom>
              <a:avLst/>
              <a:gdLst>
                <a:gd name="T0" fmla="*/ 0 w 15"/>
                <a:gd name="T1" fmla="*/ 4 h 16"/>
                <a:gd name="T2" fmla="*/ 0 w 15"/>
                <a:gd name="T3" fmla="*/ 0 h 16"/>
                <a:gd name="T4" fmla="*/ 4 w 15"/>
                <a:gd name="T5" fmla="*/ 0 h 16"/>
                <a:gd name="T6" fmla="*/ 4 w 15"/>
                <a:gd name="T7" fmla="*/ 3 h 16"/>
                <a:gd name="T8" fmla="*/ 9 w 15"/>
                <a:gd name="T9" fmla="*/ 0 h 16"/>
                <a:gd name="T10" fmla="*/ 15 w 15"/>
                <a:gd name="T11" fmla="*/ 6 h 16"/>
                <a:gd name="T12" fmla="*/ 15 w 15"/>
                <a:gd name="T13" fmla="*/ 16 h 16"/>
                <a:gd name="T14" fmla="*/ 11 w 15"/>
                <a:gd name="T15" fmla="*/ 16 h 16"/>
                <a:gd name="T16" fmla="*/ 11 w 15"/>
                <a:gd name="T17" fmla="*/ 7 h 16"/>
                <a:gd name="T18" fmla="*/ 8 w 15"/>
                <a:gd name="T19" fmla="*/ 3 h 16"/>
                <a:gd name="T20" fmla="*/ 4 w 15"/>
                <a:gd name="T21" fmla="*/ 8 h 16"/>
                <a:gd name="T22" fmla="*/ 4 w 15"/>
                <a:gd name="T23" fmla="*/ 16 h 16"/>
                <a:gd name="T24" fmla="*/ 0 w 15"/>
                <a:gd name="T25" fmla="*/ 16 h 16"/>
                <a:gd name="T26" fmla="*/ 0 w 15"/>
                <a:gd name="T27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6">
                  <a:moveTo>
                    <a:pt x="0" y="4"/>
                  </a:moveTo>
                  <a:cubicBezTo>
                    <a:pt x="0" y="3"/>
                    <a:pt x="0" y="1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2"/>
                    <a:pt x="4" y="3"/>
                  </a:cubicBezTo>
                  <a:cubicBezTo>
                    <a:pt x="5" y="1"/>
                    <a:pt x="6" y="0"/>
                    <a:pt x="9" y="0"/>
                  </a:cubicBezTo>
                  <a:cubicBezTo>
                    <a:pt x="13" y="0"/>
                    <a:pt x="15" y="2"/>
                    <a:pt x="15" y="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5"/>
                    <a:pt x="10" y="3"/>
                    <a:pt x="8" y="3"/>
                  </a:cubicBezTo>
                  <a:cubicBezTo>
                    <a:pt x="5" y="3"/>
                    <a:pt x="4" y="5"/>
                    <a:pt x="4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8FB4BA76-2A86-41E6-BAE9-12D1686DF8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5" y="2310"/>
              <a:ext cx="38" cy="41"/>
            </a:xfrm>
            <a:custGeom>
              <a:avLst/>
              <a:gdLst>
                <a:gd name="T0" fmla="*/ 16 w 16"/>
                <a:gd name="T1" fmla="*/ 12 h 17"/>
                <a:gd name="T2" fmla="*/ 16 w 16"/>
                <a:gd name="T3" fmla="*/ 16 h 17"/>
                <a:gd name="T4" fmla="*/ 12 w 16"/>
                <a:gd name="T5" fmla="*/ 16 h 17"/>
                <a:gd name="T6" fmla="*/ 12 w 16"/>
                <a:gd name="T7" fmla="*/ 14 h 17"/>
                <a:gd name="T8" fmla="*/ 6 w 16"/>
                <a:gd name="T9" fmla="*/ 17 h 17"/>
                <a:gd name="T10" fmla="*/ 0 w 16"/>
                <a:gd name="T11" fmla="*/ 11 h 17"/>
                <a:gd name="T12" fmla="*/ 8 w 16"/>
                <a:gd name="T13" fmla="*/ 6 h 17"/>
                <a:gd name="T14" fmla="*/ 12 w 16"/>
                <a:gd name="T15" fmla="*/ 6 h 17"/>
                <a:gd name="T16" fmla="*/ 12 w 16"/>
                <a:gd name="T17" fmla="*/ 6 h 17"/>
                <a:gd name="T18" fmla="*/ 8 w 16"/>
                <a:gd name="T19" fmla="*/ 3 h 17"/>
                <a:gd name="T20" fmla="*/ 5 w 16"/>
                <a:gd name="T21" fmla="*/ 5 h 17"/>
                <a:gd name="T22" fmla="*/ 1 w 16"/>
                <a:gd name="T23" fmla="*/ 5 h 17"/>
                <a:gd name="T24" fmla="*/ 8 w 16"/>
                <a:gd name="T25" fmla="*/ 0 h 17"/>
                <a:gd name="T26" fmla="*/ 16 w 16"/>
                <a:gd name="T27" fmla="*/ 6 h 17"/>
                <a:gd name="T28" fmla="*/ 16 w 16"/>
                <a:gd name="T29" fmla="*/ 12 h 17"/>
                <a:gd name="T30" fmla="*/ 12 w 16"/>
                <a:gd name="T31" fmla="*/ 9 h 17"/>
                <a:gd name="T32" fmla="*/ 8 w 16"/>
                <a:gd name="T33" fmla="*/ 9 h 17"/>
                <a:gd name="T34" fmla="*/ 4 w 16"/>
                <a:gd name="T35" fmla="*/ 11 h 17"/>
                <a:gd name="T36" fmla="*/ 7 w 16"/>
                <a:gd name="T37" fmla="*/ 13 h 17"/>
                <a:gd name="T38" fmla="*/ 12 w 16"/>
                <a:gd name="T3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" h="17">
                  <a:moveTo>
                    <a:pt x="16" y="12"/>
                  </a:moveTo>
                  <a:cubicBezTo>
                    <a:pt x="16" y="14"/>
                    <a:pt x="16" y="16"/>
                    <a:pt x="16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5"/>
                    <a:pt x="12" y="14"/>
                  </a:cubicBezTo>
                  <a:cubicBezTo>
                    <a:pt x="11" y="16"/>
                    <a:pt x="9" y="17"/>
                    <a:pt x="6" y="17"/>
                  </a:cubicBezTo>
                  <a:cubicBezTo>
                    <a:pt x="2" y="17"/>
                    <a:pt x="0" y="14"/>
                    <a:pt x="0" y="11"/>
                  </a:cubicBezTo>
                  <a:cubicBezTo>
                    <a:pt x="0" y="7"/>
                    <a:pt x="4" y="6"/>
                    <a:pt x="8" y="6"/>
                  </a:cubicBezTo>
                  <a:cubicBezTo>
                    <a:pt x="10" y="6"/>
                    <a:pt x="11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4"/>
                    <a:pt x="11" y="3"/>
                    <a:pt x="8" y="3"/>
                  </a:cubicBezTo>
                  <a:cubicBezTo>
                    <a:pt x="6" y="3"/>
                    <a:pt x="6" y="4"/>
                    <a:pt x="5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3" y="0"/>
                    <a:pt x="8" y="0"/>
                  </a:cubicBezTo>
                  <a:cubicBezTo>
                    <a:pt x="15" y="0"/>
                    <a:pt x="16" y="3"/>
                    <a:pt x="16" y="6"/>
                  </a:cubicBezTo>
                  <a:lnTo>
                    <a:pt x="16" y="12"/>
                  </a:lnTo>
                  <a:close/>
                  <a:moveTo>
                    <a:pt x="12" y="9"/>
                  </a:moveTo>
                  <a:cubicBezTo>
                    <a:pt x="11" y="9"/>
                    <a:pt x="10" y="9"/>
                    <a:pt x="8" y="9"/>
                  </a:cubicBezTo>
                  <a:cubicBezTo>
                    <a:pt x="6" y="9"/>
                    <a:pt x="4" y="10"/>
                    <a:pt x="4" y="11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2" y="12"/>
                    <a:pt x="1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9A70613-1433-4D63-A1ED-8A0E66EBD9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2" y="2293"/>
              <a:ext cx="10" cy="5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22DBF15-B5AC-48DA-A13A-33DA287E18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3" y="2295"/>
              <a:ext cx="11" cy="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F6A6FF0E-2EA2-4839-B026-DD02116C6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" y="2310"/>
              <a:ext cx="38" cy="38"/>
            </a:xfrm>
            <a:custGeom>
              <a:avLst/>
              <a:gdLst>
                <a:gd name="T0" fmla="*/ 0 w 16"/>
                <a:gd name="T1" fmla="*/ 4 h 16"/>
                <a:gd name="T2" fmla="*/ 0 w 16"/>
                <a:gd name="T3" fmla="*/ 0 h 16"/>
                <a:gd name="T4" fmla="*/ 5 w 16"/>
                <a:gd name="T5" fmla="*/ 0 h 16"/>
                <a:gd name="T6" fmla="*/ 5 w 16"/>
                <a:gd name="T7" fmla="*/ 3 h 16"/>
                <a:gd name="T8" fmla="*/ 10 w 16"/>
                <a:gd name="T9" fmla="*/ 0 h 16"/>
                <a:gd name="T10" fmla="*/ 16 w 16"/>
                <a:gd name="T11" fmla="*/ 6 h 16"/>
                <a:gd name="T12" fmla="*/ 16 w 16"/>
                <a:gd name="T13" fmla="*/ 16 h 16"/>
                <a:gd name="T14" fmla="*/ 11 w 16"/>
                <a:gd name="T15" fmla="*/ 16 h 16"/>
                <a:gd name="T16" fmla="*/ 11 w 16"/>
                <a:gd name="T17" fmla="*/ 7 h 16"/>
                <a:gd name="T18" fmla="*/ 8 w 16"/>
                <a:gd name="T19" fmla="*/ 3 h 16"/>
                <a:gd name="T20" fmla="*/ 5 w 16"/>
                <a:gd name="T21" fmla="*/ 8 h 16"/>
                <a:gd name="T22" fmla="*/ 5 w 16"/>
                <a:gd name="T23" fmla="*/ 16 h 16"/>
                <a:gd name="T24" fmla="*/ 0 w 16"/>
                <a:gd name="T25" fmla="*/ 16 h 16"/>
                <a:gd name="T26" fmla="*/ 0 w 16"/>
                <a:gd name="T27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6">
                  <a:moveTo>
                    <a:pt x="0" y="4"/>
                  </a:moveTo>
                  <a:cubicBezTo>
                    <a:pt x="0" y="3"/>
                    <a:pt x="0" y="1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2"/>
                    <a:pt x="5" y="3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3" y="0"/>
                    <a:pt x="16" y="2"/>
                    <a:pt x="16" y="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5"/>
                    <a:pt x="11" y="3"/>
                    <a:pt x="8" y="3"/>
                  </a:cubicBezTo>
                  <a:cubicBezTo>
                    <a:pt x="6" y="3"/>
                    <a:pt x="5" y="5"/>
                    <a:pt x="5" y="8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B92518C9-8D09-497B-A200-24DAA8107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9" y="2310"/>
              <a:ext cx="36" cy="41"/>
            </a:xfrm>
            <a:custGeom>
              <a:avLst/>
              <a:gdLst>
                <a:gd name="T0" fmla="*/ 4 w 15"/>
                <a:gd name="T1" fmla="*/ 11 h 17"/>
                <a:gd name="T2" fmla="*/ 8 w 15"/>
                <a:gd name="T3" fmla="*/ 14 h 17"/>
                <a:gd name="T4" fmla="*/ 11 w 15"/>
                <a:gd name="T5" fmla="*/ 12 h 17"/>
                <a:gd name="T6" fmla="*/ 7 w 15"/>
                <a:gd name="T7" fmla="*/ 10 h 17"/>
                <a:gd name="T8" fmla="*/ 0 w 15"/>
                <a:gd name="T9" fmla="*/ 5 h 17"/>
                <a:gd name="T10" fmla="*/ 7 w 15"/>
                <a:gd name="T11" fmla="*/ 0 h 17"/>
                <a:gd name="T12" fmla="*/ 14 w 15"/>
                <a:gd name="T13" fmla="*/ 5 h 17"/>
                <a:gd name="T14" fmla="*/ 10 w 15"/>
                <a:gd name="T15" fmla="*/ 5 h 17"/>
                <a:gd name="T16" fmla="*/ 7 w 15"/>
                <a:gd name="T17" fmla="*/ 3 h 17"/>
                <a:gd name="T18" fmla="*/ 4 w 15"/>
                <a:gd name="T19" fmla="*/ 4 h 17"/>
                <a:gd name="T20" fmla="*/ 8 w 15"/>
                <a:gd name="T21" fmla="*/ 6 h 17"/>
                <a:gd name="T22" fmla="*/ 15 w 15"/>
                <a:gd name="T23" fmla="*/ 11 h 17"/>
                <a:gd name="T24" fmla="*/ 7 w 15"/>
                <a:gd name="T25" fmla="*/ 17 h 17"/>
                <a:gd name="T26" fmla="*/ 0 w 15"/>
                <a:gd name="T27" fmla="*/ 11 h 17"/>
                <a:gd name="T28" fmla="*/ 4 w 15"/>
                <a:gd name="T2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7">
                  <a:moveTo>
                    <a:pt x="4" y="11"/>
                  </a:moveTo>
                  <a:cubicBezTo>
                    <a:pt x="4" y="13"/>
                    <a:pt x="5" y="14"/>
                    <a:pt x="8" y="14"/>
                  </a:cubicBezTo>
                  <a:cubicBezTo>
                    <a:pt x="10" y="14"/>
                    <a:pt x="11" y="13"/>
                    <a:pt x="11" y="12"/>
                  </a:cubicBezTo>
                  <a:cubicBezTo>
                    <a:pt x="11" y="11"/>
                    <a:pt x="10" y="10"/>
                    <a:pt x="7" y="10"/>
                  </a:cubicBezTo>
                  <a:cubicBezTo>
                    <a:pt x="1" y="9"/>
                    <a:pt x="0" y="7"/>
                    <a:pt x="0" y="5"/>
                  </a:cubicBezTo>
                  <a:cubicBezTo>
                    <a:pt x="0" y="3"/>
                    <a:pt x="2" y="0"/>
                    <a:pt x="7" y="0"/>
                  </a:cubicBezTo>
                  <a:cubicBezTo>
                    <a:pt x="12" y="0"/>
                    <a:pt x="14" y="3"/>
                    <a:pt x="14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4"/>
                    <a:pt x="9" y="3"/>
                    <a:pt x="7" y="3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4" y="5"/>
                    <a:pt x="5" y="6"/>
                    <a:pt x="8" y="6"/>
                  </a:cubicBezTo>
                  <a:cubicBezTo>
                    <a:pt x="14" y="7"/>
                    <a:pt x="15" y="9"/>
                    <a:pt x="15" y="11"/>
                  </a:cubicBezTo>
                  <a:cubicBezTo>
                    <a:pt x="15" y="14"/>
                    <a:pt x="13" y="17"/>
                    <a:pt x="7" y="17"/>
                  </a:cubicBezTo>
                  <a:cubicBezTo>
                    <a:pt x="3" y="17"/>
                    <a:pt x="0" y="15"/>
                    <a:pt x="0" y="11"/>
                  </a:cubicBezTo>
                  <a:lnTo>
                    <a:pt x="4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D39EF9CC-D741-4326-BC0C-BB86F1532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" y="2300"/>
              <a:ext cx="26" cy="48"/>
            </a:xfrm>
            <a:custGeom>
              <a:avLst/>
              <a:gdLst>
                <a:gd name="T0" fmla="*/ 0 w 11"/>
                <a:gd name="T1" fmla="*/ 4 h 20"/>
                <a:gd name="T2" fmla="*/ 3 w 11"/>
                <a:gd name="T3" fmla="*/ 4 h 20"/>
                <a:gd name="T4" fmla="*/ 3 w 11"/>
                <a:gd name="T5" fmla="*/ 0 h 20"/>
                <a:gd name="T6" fmla="*/ 7 w 11"/>
                <a:gd name="T7" fmla="*/ 0 h 20"/>
                <a:gd name="T8" fmla="*/ 7 w 11"/>
                <a:gd name="T9" fmla="*/ 4 h 20"/>
                <a:gd name="T10" fmla="*/ 11 w 11"/>
                <a:gd name="T11" fmla="*/ 4 h 20"/>
                <a:gd name="T12" fmla="*/ 11 w 11"/>
                <a:gd name="T13" fmla="*/ 8 h 20"/>
                <a:gd name="T14" fmla="*/ 7 w 11"/>
                <a:gd name="T15" fmla="*/ 8 h 20"/>
                <a:gd name="T16" fmla="*/ 7 w 11"/>
                <a:gd name="T17" fmla="*/ 15 h 20"/>
                <a:gd name="T18" fmla="*/ 9 w 11"/>
                <a:gd name="T19" fmla="*/ 17 h 20"/>
                <a:gd name="T20" fmla="*/ 10 w 11"/>
                <a:gd name="T21" fmla="*/ 17 h 20"/>
                <a:gd name="T22" fmla="*/ 10 w 11"/>
                <a:gd name="T23" fmla="*/ 20 h 20"/>
                <a:gd name="T24" fmla="*/ 8 w 11"/>
                <a:gd name="T25" fmla="*/ 20 h 20"/>
                <a:gd name="T26" fmla="*/ 3 w 11"/>
                <a:gd name="T27" fmla="*/ 16 h 20"/>
                <a:gd name="T28" fmla="*/ 3 w 11"/>
                <a:gd name="T29" fmla="*/ 8 h 20"/>
                <a:gd name="T30" fmla="*/ 0 w 11"/>
                <a:gd name="T31" fmla="*/ 8 h 20"/>
                <a:gd name="T32" fmla="*/ 0 w 11"/>
                <a:gd name="T3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20">
                  <a:moveTo>
                    <a:pt x="0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8" y="17"/>
                    <a:pt x="9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9" y="20"/>
                    <a:pt x="8" y="20"/>
                  </a:cubicBezTo>
                  <a:cubicBezTo>
                    <a:pt x="4" y="20"/>
                    <a:pt x="3" y="19"/>
                    <a:pt x="3" y="16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96CC77C0-931D-453C-B843-64941B9A37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70" y="2293"/>
              <a:ext cx="10" cy="55"/>
            </a:xfrm>
            <a:custGeom>
              <a:avLst/>
              <a:gdLst>
                <a:gd name="T0" fmla="*/ 0 w 10"/>
                <a:gd name="T1" fmla="*/ 0 h 55"/>
                <a:gd name="T2" fmla="*/ 10 w 10"/>
                <a:gd name="T3" fmla="*/ 0 h 55"/>
                <a:gd name="T4" fmla="*/ 10 w 10"/>
                <a:gd name="T5" fmla="*/ 9 h 55"/>
                <a:gd name="T6" fmla="*/ 0 w 10"/>
                <a:gd name="T7" fmla="*/ 9 h 55"/>
                <a:gd name="T8" fmla="*/ 0 w 10"/>
                <a:gd name="T9" fmla="*/ 0 h 55"/>
                <a:gd name="T10" fmla="*/ 0 w 10"/>
                <a:gd name="T11" fmla="*/ 17 h 55"/>
                <a:gd name="T12" fmla="*/ 10 w 10"/>
                <a:gd name="T13" fmla="*/ 17 h 55"/>
                <a:gd name="T14" fmla="*/ 10 w 10"/>
                <a:gd name="T15" fmla="*/ 55 h 55"/>
                <a:gd name="T16" fmla="*/ 0 w 10"/>
                <a:gd name="T17" fmla="*/ 55 h 55"/>
                <a:gd name="T18" fmla="*/ 0 w 10"/>
                <a:gd name="T19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55">
                  <a:moveTo>
                    <a:pt x="0" y="0"/>
                  </a:moveTo>
                  <a:lnTo>
                    <a:pt x="10" y="0"/>
                  </a:lnTo>
                  <a:lnTo>
                    <a:pt x="10" y="9"/>
                  </a:lnTo>
                  <a:lnTo>
                    <a:pt x="0" y="9"/>
                  </a:lnTo>
                  <a:lnTo>
                    <a:pt x="0" y="0"/>
                  </a:lnTo>
                  <a:close/>
                  <a:moveTo>
                    <a:pt x="0" y="17"/>
                  </a:moveTo>
                  <a:lnTo>
                    <a:pt x="10" y="17"/>
                  </a:lnTo>
                  <a:lnTo>
                    <a:pt x="10" y="55"/>
                  </a:lnTo>
                  <a:lnTo>
                    <a:pt x="0" y="55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AEB5CF1-06F6-4207-82DB-7980150F7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" y="2300"/>
              <a:ext cx="24" cy="48"/>
            </a:xfrm>
            <a:custGeom>
              <a:avLst/>
              <a:gdLst>
                <a:gd name="T0" fmla="*/ 0 w 10"/>
                <a:gd name="T1" fmla="*/ 4 h 20"/>
                <a:gd name="T2" fmla="*/ 2 w 10"/>
                <a:gd name="T3" fmla="*/ 4 h 20"/>
                <a:gd name="T4" fmla="*/ 2 w 10"/>
                <a:gd name="T5" fmla="*/ 0 h 20"/>
                <a:gd name="T6" fmla="*/ 7 w 10"/>
                <a:gd name="T7" fmla="*/ 0 h 20"/>
                <a:gd name="T8" fmla="*/ 7 w 10"/>
                <a:gd name="T9" fmla="*/ 4 h 20"/>
                <a:gd name="T10" fmla="*/ 10 w 10"/>
                <a:gd name="T11" fmla="*/ 4 h 20"/>
                <a:gd name="T12" fmla="*/ 10 w 10"/>
                <a:gd name="T13" fmla="*/ 8 h 20"/>
                <a:gd name="T14" fmla="*/ 7 w 10"/>
                <a:gd name="T15" fmla="*/ 8 h 20"/>
                <a:gd name="T16" fmla="*/ 7 w 10"/>
                <a:gd name="T17" fmla="*/ 15 h 20"/>
                <a:gd name="T18" fmla="*/ 8 w 10"/>
                <a:gd name="T19" fmla="*/ 17 h 20"/>
                <a:gd name="T20" fmla="*/ 10 w 10"/>
                <a:gd name="T21" fmla="*/ 17 h 20"/>
                <a:gd name="T22" fmla="*/ 10 w 10"/>
                <a:gd name="T23" fmla="*/ 20 h 20"/>
                <a:gd name="T24" fmla="*/ 7 w 10"/>
                <a:gd name="T25" fmla="*/ 20 h 20"/>
                <a:gd name="T26" fmla="*/ 2 w 10"/>
                <a:gd name="T27" fmla="*/ 16 h 20"/>
                <a:gd name="T28" fmla="*/ 2 w 10"/>
                <a:gd name="T29" fmla="*/ 8 h 20"/>
                <a:gd name="T30" fmla="*/ 0 w 10"/>
                <a:gd name="T31" fmla="*/ 8 h 20"/>
                <a:gd name="T32" fmla="*/ 0 w 10"/>
                <a:gd name="T3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20">
                  <a:moveTo>
                    <a:pt x="0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17"/>
                    <a:pt x="8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9" y="20"/>
                    <a:pt x="8" y="20"/>
                    <a:pt x="7" y="20"/>
                  </a:cubicBezTo>
                  <a:cubicBezTo>
                    <a:pt x="3" y="20"/>
                    <a:pt x="2" y="19"/>
                    <a:pt x="2" y="16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D69CF2B4-006B-4379-B4EF-689A64E5D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8" y="2310"/>
              <a:ext cx="36" cy="41"/>
            </a:xfrm>
            <a:custGeom>
              <a:avLst/>
              <a:gdLst>
                <a:gd name="T0" fmla="*/ 15 w 15"/>
                <a:gd name="T1" fmla="*/ 12 h 17"/>
                <a:gd name="T2" fmla="*/ 15 w 15"/>
                <a:gd name="T3" fmla="*/ 16 h 17"/>
                <a:gd name="T4" fmla="*/ 11 w 15"/>
                <a:gd name="T5" fmla="*/ 16 h 17"/>
                <a:gd name="T6" fmla="*/ 11 w 15"/>
                <a:gd name="T7" fmla="*/ 14 h 17"/>
                <a:gd name="T8" fmla="*/ 6 w 15"/>
                <a:gd name="T9" fmla="*/ 17 h 17"/>
                <a:gd name="T10" fmla="*/ 0 w 15"/>
                <a:gd name="T11" fmla="*/ 10 h 17"/>
                <a:gd name="T12" fmla="*/ 0 w 15"/>
                <a:gd name="T13" fmla="*/ 0 h 17"/>
                <a:gd name="T14" fmla="*/ 4 w 15"/>
                <a:gd name="T15" fmla="*/ 0 h 17"/>
                <a:gd name="T16" fmla="*/ 4 w 15"/>
                <a:gd name="T17" fmla="*/ 9 h 17"/>
                <a:gd name="T18" fmla="*/ 7 w 15"/>
                <a:gd name="T19" fmla="*/ 13 h 17"/>
                <a:gd name="T20" fmla="*/ 11 w 15"/>
                <a:gd name="T21" fmla="*/ 8 h 17"/>
                <a:gd name="T22" fmla="*/ 11 w 15"/>
                <a:gd name="T23" fmla="*/ 0 h 17"/>
                <a:gd name="T24" fmla="*/ 15 w 15"/>
                <a:gd name="T25" fmla="*/ 0 h 17"/>
                <a:gd name="T26" fmla="*/ 15 w 15"/>
                <a:gd name="T2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7">
                  <a:moveTo>
                    <a:pt x="15" y="12"/>
                  </a:moveTo>
                  <a:cubicBezTo>
                    <a:pt x="15" y="13"/>
                    <a:pt x="15" y="15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5"/>
                    <a:pt x="11" y="14"/>
                  </a:cubicBezTo>
                  <a:cubicBezTo>
                    <a:pt x="10" y="15"/>
                    <a:pt x="9" y="17"/>
                    <a:pt x="6" y="17"/>
                  </a:cubicBezTo>
                  <a:cubicBezTo>
                    <a:pt x="3" y="17"/>
                    <a:pt x="0" y="15"/>
                    <a:pt x="0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8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15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6693D151-9D91-43CA-B8B2-3212E19C7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1" y="2300"/>
              <a:ext cx="24" cy="48"/>
            </a:xfrm>
            <a:custGeom>
              <a:avLst/>
              <a:gdLst>
                <a:gd name="T0" fmla="*/ 0 w 10"/>
                <a:gd name="T1" fmla="*/ 4 h 20"/>
                <a:gd name="T2" fmla="*/ 2 w 10"/>
                <a:gd name="T3" fmla="*/ 4 h 20"/>
                <a:gd name="T4" fmla="*/ 2 w 10"/>
                <a:gd name="T5" fmla="*/ 0 h 20"/>
                <a:gd name="T6" fmla="*/ 7 w 10"/>
                <a:gd name="T7" fmla="*/ 0 h 20"/>
                <a:gd name="T8" fmla="*/ 7 w 10"/>
                <a:gd name="T9" fmla="*/ 4 h 20"/>
                <a:gd name="T10" fmla="*/ 10 w 10"/>
                <a:gd name="T11" fmla="*/ 4 h 20"/>
                <a:gd name="T12" fmla="*/ 10 w 10"/>
                <a:gd name="T13" fmla="*/ 8 h 20"/>
                <a:gd name="T14" fmla="*/ 7 w 10"/>
                <a:gd name="T15" fmla="*/ 8 h 20"/>
                <a:gd name="T16" fmla="*/ 7 w 10"/>
                <a:gd name="T17" fmla="*/ 15 h 20"/>
                <a:gd name="T18" fmla="*/ 8 w 10"/>
                <a:gd name="T19" fmla="*/ 17 h 20"/>
                <a:gd name="T20" fmla="*/ 10 w 10"/>
                <a:gd name="T21" fmla="*/ 17 h 20"/>
                <a:gd name="T22" fmla="*/ 10 w 10"/>
                <a:gd name="T23" fmla="*/ 20 h 20"/>
                <a:gd name="T24" fmla="*/ 7 w 10"/>
                <a:gd name="T25" fmla="*/ 20 h 20"/>
                <a:gd name="T26" fmla="*/ 2 w 10"/>
                <a:gd name="T27" fmla="*/ 16 h 20"/>
                <a:gd name="T28" fmla="*/ 2 w 10"/>
                <a:gd name="T29" fmla="*/ 8 h 20"/>
                <a:gd name="T30" fmla="*/ 0 w 10"/>
                <a:gd name="T31" fmla="*/ 8 h 20"/>
                <a:gd name="T32" fmla="*/ 0 w 10"/>
                <a:gd name="T3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20">
                  <a:moveTo>
                    <a:pt x="0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17"/>
                    <a:pt x="8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9" y="20"/>
                    <a:pt x="8" y="20"/>
                    <a:pt x="7" y="20"/>
                  </a:cubicBezTo>
                  <a:cubicBezTo>
                    <a:pt x="3" y="20"/>
                    <a:pt x="2" y="19"/>
                    <a:pt x="2" y="16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404E0F1-7282-40E6-960F-9447EB571A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9" y="2310"/>
              <a:ext cx="38" cy="41"/>
            </a:xfrm>
            <a:custGeom>
              <a:avLst/>
              <a:gdLst>
                <a:gd name="T0" fmla="*/ 4 w 16"/>
                <a:gd name="T1" fmla="*/ 9 h 17"/>
                <a:gd name="T2" fmla="*/ 8 w 16"/>
                <a:gd name="T3" fmla="*/ 13 h 17"/>
                <a:gd name="T4" fmla="*/ 12 w 16"/>
                <a:gd name="T5" fmla="*/ 11 h 17"/>
                <a:gd name="T6" fmla="*/ 16 w 16"/>
                <a:gd name="T7" fmla="*/ 11 h 17"/>
                <a:gd name="T8" fmla="*/ 8 w 16"/>
                <a:gd name="T9" fmla="*/ 17 h 17"/>
                <a:gd name="T10" fmla="*/ 0 w 16"/>
                <a:gd name="T11" fmla="*/ 8 h 17"/>
                <a:gd name="T12" fmla="*/ 8 w 16"/>
                <a:gd name="T13" fmla="*/ 0 h 17"/>
                <a:gd name="T14" fmla="*/ 16 w 16"/>
                <a:gd name="T15" fmla="*/ 8 h 17"/>
                <a:gd name="T16" fmla="*/ 16 w 16"/>
                <a:gd name="T17" fmla="*/ 9 h 17"/>
                <a:gd name="T18" fmla="*/ 4 w 16"/>
                <a:gd name="T19" fmla="*/ 9 h 17"/>
                <a:gd name="T20" fmla="*/ 12 w 16"/>
                <a:gd name="T21" fmla="*/ 7 h 17"/>
                <a:gd name="T22" fmla="*/ 8 w 16"/>
                <a:gd name="T23" fmla="*/ 3 h 17"/>
                <a:gd name="T24" fmla="*/ 4 w 16"/>
                <a:gd name="T25" fmla="*/ 7 h 17"/>
                <a:gd name="T26" fmla="*/ 12 w 16"/>
                <a:gd name="T27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7">
                  <a:moveTo>
                    <a:pt x="4" y="9"/>
                  </a:moveTo>
                  <a:cubicBezTo>
                    <a:pt x="4" y="12"/>
                    <a:pt x="6" y="13"/>
                    <a:pt x="8" y="13"/>
                  </a:cubicBezTo>
                  <a:cubicBezTo>
                    <a:pt x="10" y="13"/>
                    <a:pt x="11" y="13"/>
                    <a:pt x="12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4"/>
                    <a:pt x="13" y="17"/>
                    <a:pt x="8" y="17"/>
                  </a:cubicBezTo>
                  <a:cubicBezTo>
                    <a:pt x="2" y="17"/>
                    <a:pt x="0" y="12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6" y="4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lnTo>
                    <a:pt x="4" y="9"/>
                  </a:lnTo>
                  <a:close/>
                  <a:moveTo>
                    <a:pt x="12" y="7"/>
                  </a:moveTo>
                  <a:cubicBezTo>
                    <a:pt x="12" y="5"/>
                    <a:pt x="11" y="3"/>
                    <a:pt x="8" y="3"/>
                  </a:cubicBezTo>
                  <a:cubicBezTo>
                    <a:pt x="6" y="3"/>
                    <a:pt x="5" y="5"/>
                    <a:pt x="4" y="7"/>
                  </a:cubicBezTo>
                  <a:lnTo>
                    <a:pt x="12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07F01B36-EA75-46B1-ADFB-90FE797AB1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1" y="1971"/>
              <a:ext cx="180" cy="165"/>
            </a:xfrm>
            <a:custGeom>
              <a:avLst/>
              <a:gdLst>
                <a:gd name="T0" fmla="*/ 60 w 76"/>
                <a:gd name="T1" fmla="*/ 54 h 68"/>
                <a:gd name="T2" fmla="*/ 60 w 76"/>
                <a:gd name="T3" fmla="*/ 35 h 68"/>
                <a:gd name="T4" fmla="*/ 62 w 76"/>
                <a:gd name="T5" fmla="*/ 24 h 68"/>
                <a:gd name="T6" fmla="*/ 38 w 76"/>
                <a:gd name="T7" fmla="*/ 0 h 68"/>
                <a:gd name="T8" fmla="*/ 14 w 76"/>
                <a:gd name="T9" fmla="*/ 24 h 68"/>
                <a:gd name="T10" fmla="*/ 17 w 76"/>
                <a:gd name="T11" fmla="*/ 35 h 68"/>
                <a:gd name="T12" fmla="*/ 17 w 76"/>
                <a:gd name="T13" fmla="*/ 54 h 68"/>
                <a:gd name="T14" fmla="*/ 0 w 76"/>
                <a:gd name="T15" fmla="*/ 54 h 68"/>
                <a:gd name="T16" fmla="*/ 0 w 76"/>
                <a:gd name="T17" fmla="*/ 68 h 68"/>
                <a:gd name="T18" fmla="*/ 76 w 76"/>
                <a:gd name="T19" fmla="*/ 68 h 68"/>
                <a:gd name="T20" fmla="*/ 76 w 76"/>
                <a:gd name="T21" fmla="*/ 54 h 68"/>
                <a:gd name="T22" fmla="*/ 60 w 76"/>
                <a:gd name="T23" fmla="*/ 54 h 68"/>
                <a:gd name="T24" fmla="*/ 46 w 76"/>
                <a:gd name="T25" fmla="*/ 54 h 68"/>
                <a:gd name="T26" fmla="*/ 30 w 76"/>
                <a:gd name="T27" fmla="*/ 54 h 68"/>
                <a:gd name="T28" fmla="*/ 30 w 76"/>
                <a:gd name="T29" fmla="*/ 47 h 68"/>
                <a:gd name="T30" fmla="*/ 46 w 76"/>
                <a:gd name="T31" fmla="*/ 47 h 68"/>
                <a:gd name="T32" fmla="*/ 46 w 76"/>
                <a:gd name="T33" fmla="*/ 54 h 68"/>
                <a:gd name="T34" fmla="*/ 40 w 76"/>
                <a:gd name="T35" fmla="*/ 35 h 68"/>
                <a:gd name="T36" fmla="*/ 40 w 76"/>
                <a:gd name="T37" fmla="*/ 35 h 68"/>
                <a:gd name="T38" fmla="*/ 38 w 76"/>
                <a:gd name="T39" fmla="*/ 35 h 68"/>
                <a:gd name="T40" fmla="*/ 36 w 76"/>
                <a:gd name="T41" fmla="*/ 35 h 68"/>
                <a:gd name="T42" fmla="*/ 36 w 76"/>
                <a:gd name="T43" fmla="*/ 35 h 68"/>
                <a:gd name="T44" fmla="*/ 28 w 76"/>
                <a:gd name="T45" fmla="*/ 28 h 68"/>
                <a:gd name="T46" fmla="*/ 28 w 76"/>
                <a:gd name="T47" fmla="*/ 27 h 68"/>
                <a:gd name="T48" fmla="*/ 28 w 76"/>
                <a:gd name="T49" fmla="*/ 26 h 68"/>
                <a:gd name="T50" fmla="*/ 27 w 76"/>
                <a:gd name="T51" fmla="*/ 24 h 68"/>
                <a:gd name="T52" fmla="*/ 27 w 76"/>
                <a:gd name="T53" fmla="*/ 24 h 68"/>
                <a:gd name="T54" fmla="*/ 38 w 76"/>
                <a:gd name="T55" fmla="*/ 14 h 68"/>
                <a:gd name="T56" fmla="*/ 49 w 76"/>
                <a:gd name="T57" fmla="*/ 24 h 68"/>
                <a:gd name="T58" fmla="*/ 49 w 76"/>
                <a:gd name="T59" fmla="*/ 24 h 68"/>
                <a:gd name="T60" fmla="*/ 49 w 76"/>
                <a:gd name="T61" fmla="*/ 26 h 68"/>
                <a:gd name="T62" fmla="*/ 48 w 76"/>
                <a:gd name="T63" fmla="*/ 27 h 68"/>
                <a:gd name="T64" fmla="*/ 48 w 76"/>
                <a:gd name="T65" fmla="*/ 28 h 68"/>
                <a:gd name="T66" fmla="*/ 40 w 76"/>
                <a:gd name="T67" fmla="*/ 3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" h="68">
                  <a:moveTo>
                    <a:pt x="60" y="54"/>
                  </a:moveTo>
                  <a:cubicBezTo>
                    <a:pt x="60" y="35"/>
                    <a:pt x="60" y="35"/>
                    <a:pt x="60" y="35"/>
                  </a:cubicBezTo>
                  <a:cubicBezTo>
                    <a:pt x="61" y="32"/>
                    <a:pt x="62" y="28"/>
                    <a:pt x="62" y="24"/>
                  </a:cubicBezTo>
                  <a:cubicBezTo>
                    <a:pt x="62" y="11"/>
                    <a:pt x="51" y="0"/>
                    <a:pt x="38" y="0"/>
                  </a:cubicBezTo>
                  <a:cubicBezTo>
                    <a:pt x="25" y="0"/>
                    <a:pt x="14" y="11"/>
                    <a:pt x="14" y="24"/>
                  </a:cubicBezTo>
                  <a:cubicBezTo>
                    <a:pt x="14" y="28"/>
                    <a:pt x="15" y="32"/>
                    <a:pt x="17" y="35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6" y="54"/>
                    <a:pt x="76" y="54"/>
                    <a:pt x="76" y="54"/>
                  </a:cubicBezTo>
                  <a:lnTo>
                    <a:pt x="60" y="54"/>
                  </a:lnTo>
                  <a:close/>
                  <a:moveTo>
                    <a:pt x="46" y="54"/>
                  </a:moveTo>
                  <a:cubicBezTo>
                    <a:pt x="30" y="54"/>
                    <a:pt x="30" y="54"/>
                    <a:pt x="30" y="54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35" y="49"/>
                    <a:pt x="41" y="49"/>
                    <a:pt x="46" y="47"/>
                  </a:cubicBezTo>
                  <a:lnTo>
                    <a:pt x="46" y="54"/>
                  </a:lnTo>
                  <a:close/>
                  <a:moveTo>
                    <a:pt x="40" y="35"/>
                  </a:moveTo>
                  <a:cubicBezTo>
                    <a:pt x="40" y="35"/>
                    <a:pt x="40" y="35"/>
                    <a:pt x="40" y="35"/>
                  </a:cubicBezTo>
                  <a:cubicBezTo>
                    <a:pt x="40" y="35"/>
                    <a:pt x="39" y="35"/>
                    <a:pt x="38" y="35"/>
                  </a:cubicBezTo>
                  <a:cubicBezTo>
                    <a:pt x="37" y="35"/>
                    <a:pt x="37" y="35"/>
                    <a:pt x="36" y="35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2" y="34"/>
                    <a:pt x="29" y="31"/>
                    <a:pt x="28" y="28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6"/>
                    <a:pt x="28" y="26"/>
                  </a:cubicBezTo>
                  <a:cubicBezTo>
                    <a:pt x="27" y="26"/>
                    <a:pt x="27" y="25"/>
                    <a:pt x="27" y="24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7" y="18"/>
                    <a:pt x="32" y="14"/>
                    <a:pt x="38" y="14"/>
                  </a:cubicBezTo>
                  <a:cubicBezTo>
                    <a:pt x="44" y="14"/>
                    <a:pt x="49" y="18"/>
                    <a:pt x="49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9" y="25"/>
                    <a:pt x="49" y="26"/>
                    <a:pt x="49" y="26"/>
                  </a:cubicBezTo>
                  <a:cubicBezTo>
                    <a:pt x="49" y="26"/>
                    <a:pt x="48" y="27"/>
                    <a:pt x="48" y="27"/>
                  </a:cubicBezTo>
                  <a:cubicBezTo>
                    <a:pt x="48" y="27"/>
                    <a:pt x="48" y="27"/>
                    <a:pt x="48" y="28"/>
                  </a:cubicBezTo>
                  <a:cubicBezTo>
                    <a:pt x="47" y="31"/>
                    <a:pt x="44" y="34"/>
                    <a:pt x="40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5173988C-A30C-47EF-94BA-09F9B22A2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1" y="1957"/>
              <a:ext cx="188" cy="408"/>
            </a:xfrm>
            <a:custGeom>
              <a:avLst/>
              <a:gdLst>
                <a:gd name="T0" fmla="*/ 31 w 79"/>
                <a:gd name="T1" fmla="*/ 84 h 169"/>
                <a:gd name="T2" fmla="*/ 73 w 79"/>
                <a:gd name="T3" fmla="*/ 0 h 169"/>
                <a:gd name="T4" fmla="*/ 41 w 79"/>
                <a:gd name="T5" fmla="*/ 0 h 169"/>
                <a:gd name="T6" fmla="*/ 2 w 79"/>
                <a:gd name="T7" fmla="*/ 78 h 169"/>
                <a:gd name="T8" fmla="*/ 2 w 79"/>
                <a:gd name="T9" fmla="*/ 91 h 169"/>
                <a:gd name="T10" fmla="*/ 47 w 79"/>
                <a:gd name="T11" fmla="*/ 169 h 169"/>
                <a:gd name="T12" fmla="*/ 47 w 79"/>
                <a:gd name="T13" fmla="*/ 169 h 169"/>
                <a:gd name="T14" fmla="*/ 79 w 79"/>
                <a:gd name="T15" fmla="*/ 169 h 169"/>
                <a:gd name="T16" fmla="*/ 79 w 79"/>
                <a:gd name="T17" fmla="*/ 169 h 169"/>
                <a:gd name="T18" fmla="*/ 31 w 79"/>
                <a:gd name="T19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" h="169">
                  <a:moveTo>
                    <a:pt x="31" y="84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0" y="82"/>
                    <a:pt x="0" y="87"/>
                    <a:pt x="2" y="91"/>
                  </a:cubicBezTo>
                  <a:cubicBezTo>
                    <a:pt x="47" y="169"/>
                    <a:pt x="47" y="169"/>
                    <a:pt x="47" y="169"/>
                  </a:cubicBezTo>
                  <a:cubicBezTo>
                    <a:pt x="47" y="169"/>
                    <a:pt x="47" y="169"/>
                    <a:pt x="47" y="169"/>
                  </a:cubicBezTo>
                  <a:cubicBezTo>
                    <a:pt x="79" y="169"/>
                    <a:pt x="79" y="169"/>
                    <a:pt x="79" y="169"/>
                  </a:cubicBezTo>
                  <a:cubicBezTo>
                    <a:pt x="79" y="169"/>
                    <a:pt x="79" y="169"/>
                    <a:pt x="79" y="169"/>
                  </a:cubicBezTo>
                  <a:lnTo>
                    <a:pt x="31" y="84"/>
                  </a:lnTo>
                  <a:close/>
                </a:path>
              </a:pathLst>
            </a:custGeom>
            <a:solidFill>
              <a:srgbClr val="62C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EB734B98-83B4-4117-AA9A-DD949B8B1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" y="1957"/>
              <a:ext cx="67" cy="408"/>
            </a:xfrm>
            <a:custGeom>
              <a:avLst/>
              <a:gdLst>
                <a:gd name="T0" fmla="*/ 67 w 67"/>
                <a:gd name="T1" fmla="*/ 408 h 408"/>
                <a:gd name="T2" fmla="*/ 67 w 67"/>
                <a:gd name="T3" fmla="*/ 0 h 408"/>
                <a:gd name="T4" fmla="*/ 0 w 67"/>
                <a:gd name="T5" fmla="*/ 0 h 408"/>
                <a:gd name="T6" fmla="*/ 0 w 67"/>
                <a:gd name="T7" fmla="*/ 408 h 408"/>
                <a:gd name="T8" fmla="*/ 0 w 67"/>
                <a:gd name="T9" fmla="*/ 408 h 408"/>
                <a:gd name="T10" fmla="*/ 67 w 67"/>
                <a:gd name="T11" fmla="*/ 408 h 408"/>
                <a:gd name="T12" fmla="*/ 67 w 67"/>
                <a:gd name="T13" fmla="*/ 408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408">
                  <a:moveTo>
                    <a:pt x="67" y="408"/>
                  </a:moveTo>
                  <a:lnTo>
                    <a:pt x="67" y="0"/>
                  </a:lnTo>
                  <a:lnTo>
                    <a:pt x="0" y="0"/>
                  </a:lnTo>
                  <a:lnTo>
                    <a:pt x="0" y="408"/>
                  </a:lnTo>
                  <a:lnTo>
                    <a:pt x="0" y="408"/>
                  </a:lnTo>
                  <a:lnTo>
                    <a:pt x="67" y="408"/>
                  </a:lnTo>
                  <a:lnTo>
                    <a:pt x="67" y="408"/>
                  </a:lnTo>
                  <a:close/>
                </a:path>
              </a:pathLst>
            </a:custGeom>
            <a:solidFill>
              <a:srgbClr val="9070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2FEC3A2E-DB0F-4187-AE01-4E635AAA12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2" y="1957"/>
              <a:ext cx="181" cy="408"/>
            </a:xfrm>
            <a:custGeom>
              <a:avLst/>
              <a:gdLst>
                <a:gd name="T0" fmla="*/ 181 w 181"/>
                <a:gd name="T1" fmla="*/ 341 h 408"/>
                <a:gd name="T2" fmla="*/ 69 w 181"/>
                <a:gd name="T3" fmla="*/ 341 h 408"/>
                <a:gd name="T4" fmla="*/ 69 w 181"/>
                <a:gd name="T5" fmla="*/ 0 h 408"/>
                <a:gd name="T6" fmla="*/ 0 w 181"/>
                <a:gd name="T7" fmla="*/ 0 h 408"/>
                <a:gd name="T8" fmla="*/ 0 w 181"/>
                <a:gd name="T9" fmla="*/ 408 h 408"/>
                <a:gd name="T10" fmla="*/ 0 w 181"/>
                <a:gd name="T11" fmla="*/ 408 h 408"/>
                <a:gd name="T12" fmla="*/ 19 w 181"/>
                <a:gd name="T13" fmla="*/ 408 h 408"/>
                <a:gd name="T14" fmla="*/ 69 w 181"/>
                <a:gd name="T15" fmla="*/ 408 h 408"/>
                <a:gd name="T16" fmla="*/ 181 w 181"/>
                <a:gd name="T17" fmla="*/ 408 h 408"/>
                <a:gd name="T18" fmla="*/ 181 w 181"/>
                <a:gd name="T19" fmla="*/ 408 h 408"/>
                <a:gd name="T20" fmla="*/ 181 w 181"/>
                <a:gd name="T21" fmla="*/ 341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1" h="408">
                  <a:moveTo>
                    <a:pt x="181" y="341"/>
                  </a:moveTo>
                  <a:lnTo>
                    <a:pt x="69" y="341"/>
                  </a:lnTo>
                  <a:lnTo>
                    <a:pt x="69" y="0"/>
                  </a:lnTo>
                  <a:lnTo>
                    <a:pt x="0" y="0"/>
                  </a:lnTo>
                  <a:lnTo>
                    <a:pt x="0" y="408"/>
                  </a:lnTo>
                  <a:lnTo>
                    <a:pt x="0" y="408"/>
                  </a:lnTo>
                  <a:lnTo>
                    <a:pt x="19" y="408"/>
                  </a:lnTo>
                  <a:lnTo>
                    <a:pt x="69" y="408"/>
                  </a:lnTo>
                  <a:lnTo>
                    <a:pt x="181" y="408"/>
                  </a:lnTo>
                  <a:lnTo>
                    <a:pt x="181" y="408"/>
                  </a:lnTo>
                  <a:lnTo>
                    <a:pt x="181" y="341"/>
                  </a:lnTo>
                  <a:close/>
                </a:path>
              </a:pathLst>
            </a:custGeom>
            <a:solidFill>
              <a:srgbClr val="D70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DAA37FE2-C0E1-48B1-B5F9-258B88D8E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5" y="1957"/>
              <a:ext cx="67" cy="408"/>
            </a:xfrm>
            <a:custGeom>
              <a:avLst/>
              <a:gdLst>
                <a:gd name="T0" fmla="*/ 0 w 67"/>
                <a:gd name="T1" fmla="*/ 408 h 408"/>
                <a:gd name="T2" fmla="*/ 0 w 67"/>
                <a:gd name="T3" fmla="*/ 408 h 408"/>
                <a:gd name="T4" fmla="*/ 67 w 67"/>
                <a:gd name="T5" fmla="*/ 408 h 408"/>
                <a:gd name="T6" fmla="*/ 67 w 67"/>
                <a:gd name="T7" fmla="*/ 408 h 408"/>
                <a:gd name="T8" fmla="*/ 67 w 67"/>
                <a:gd name="T9" fmla="*/ 0 h 408"/>
                <a:gd name="T10" fmla="*/ 0 w 67"/>
                <a:gd name="T11" fmla="*/ 0 h 408"/>
                <a:gd name="T12" fmla="*/ 0 w 67"/>
                <a:gd name="T13" fmla="*/ 408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408">
                  <a:moveTo>
                    <a:pt x="0" y="408"/>
                  </a:moveTo>
                  <a:lnTo>
                    <a:pt x="0" y="408"/>
                  </a:lnTo>
                  <a:lnTo>
                    <a:pt x="67" y="408"/>
                  </a:lnTo>
                  <a:lnTo>
                    <a:pt x="67" y="408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408"/>
                  </a:lnTo>
                  <a:close/>
                </a:path>
              </a:pathLst>
            </a:custGeom>
            <a:solidFill>
              <a:srgbClr val="0047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65767E02-097B-438F-9E16-16295ADAC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7" y="1954"/>
              <a:ext cx="195" cy="411"/>
            </a:xfrm>
            <a:custGeom>
              <a:avLst/>
              <a:gdLst>
                <a:gd name="T0" fmla="*/ 82 w 82"/>
                <a:gd name="T1" fmla="*/ 142 h 170"/>
                <a:gd name="T2" fmla="*/ 49 w 82"/>
                <a:gd name="T3" fmla="*/ 142 h 170"/>
                <a:gd name="T4" fmla="*/ 46 w 82"/>
                <a:gd name="T5" fmla="*/ 139 h 170"/>
                <a:gd name="T6" fmla="*/ 46 w 82"/>
                <a:gd name="T7" fmla="*/ 106 h 170"/>
                <a:gd name="T8" fmla="*/ 42 w 82"/>
                <a:gd name="T9" fmla="*/ 96 h 170"/>
                <a:gd name="T10" fmla="*/ 33 w 82"/>
                <a:gd name="T11" fmla="*/ 87 h 170"/>
                <a:gd name="T12" fmla="*/ 43 w 82"/>
                <a:gd name="T13" fmla="*/ 74 h 170"/>
                <a:gd name="T14" fmla="*/ 45 w 82"/>
                <a:gd name="T15" fmla="*/ 65 h 170"/>
                <a:gd name="T16" fmla="*/ 45 w 82"/>
                <a:gd name="T17" fmla="*/ 32 h 170"/>
                <a:gd name="T18" fmla="*/ 49 w 82"/>
                <a:gd name="T19" fmla="*/ 29 h 170"/>
                <a:gd name="T20" fmla="*/ 82 w 82"/>
                <a:gd name="T21" fmla="*/ 29 h 170"/>
                <a:gd name="T22" fmla="*/ 82 w 82"/>
                <a:gd name="T23" fmla="*/ 1 h 170"/>
                <a:gd name="T24" fmla="*/ 82 w 82"/>
                <a:gd name="T25" fmla="*/ 0 h 170"/>
                <a:gd name="T26" fmla="*/ 49 w 82"/>
                <a:gd name="T27" fmla="*/ 0 h 170"/>
                <a:gd name="T28" fmla="*/ 41 w 82"/>
                <a:gd name="T29" fmla="*/ 1 h 170"/>
                <a:gd name="T30" fmla="*/ 17 w 82"/>
                <a:gd name="T31" fmla="*/ 32 h 170"/>
                <a:gd name="T32" fmla="*/ 17 w 82"/>
                <a:gd name="T33" fmla="*/ 61 h 170"/>
                <a:gd name="T34" fmla="*/ 4 w 82"/>
                <a:gd name="T35" fmla="*/ 80 h 170"/>
                <a:gd name="T36" fmla="*/ 5 w 82"/>
                <a:gd name="T37" fmla="*/ 98 h 170"/>
                <a:gd name="T38" fmla="*/ 18 w 82"/>
                <a:gd name="T39" fmla="*/ 111 h 170"/>
                <a:gd name="T40" fmla="*/ 18 w 82"/>
                <a:gd name="T41" fmla="*/ 139 h 170"/>
                <a:gd name="T42" fmla="*/ 45 w 82"/>
                <a:gd name="T43" fmla="*/ 170 h 170"/>
                <a:gd name="T44" fmla="*/ 47 w 82"/>
                <a:gd name="T45" fmla="*/ 170 h 170"/>
                <a:gd name="T46" fmla="*/ 49 w 82"/>
                <a:gd name="T47" fmla="*/ 170 h 170"/>
                <a:gd name="T48" fmla="*/ 82 w 82"/>
                <a:gd name="T49" fmla="*/ 170 h 170"/>
                <a:gd name="T50" fmla="*/ 82 w 82"/>
                <a:gd name="T51" fmla="*/ 170 h 170"/>
                <a:gd name="T52" fmla="*/ 82 w 82"/>
                <a:gd name="T53" fmla="*/ 170 h 170"/>
                <a:gd name="T54" fmla="*/ 82 w 82"/>
                <a:gd name="T55" fmla="*/ 14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2" h="170">
                  <a:moveTo>
                    <a:pt x="82" y="142"/>
                  </a:moveTo>
                  <a:cubicBezTo>
                    <a:pt x="49" y="142"/>
                    <a:pt x="49" y="142"/>
                    <a:pt x="49" y="142"/>
                  </a:cubicBezTo>
                  <a:cubicBezTo>
                    <a:pt x="47" y="142"/>
                    <a:pt x="46" y="140"/>
                    <a:pt x="46" y="139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2"/>
                    <a:pt x="45" y="99"/>
                    <a:pt x="42" y="96"/>
                  </a:cubicBezTo>
                  <a:cubicBezTo>
                    <a:pt x="33" y="87"/>
                    <a:pt x="33" y="87"/>
                    <a:pt x="33" y="87"/>
                  </a:cubicBezTo>
                  <a:cubicBezTo>
                    <a:pt x="43" y="74"/>
                    <a:pt x="43" y="74"/>
                    <a:pt x="43" y="74"/>
                  </a:cubicBezTo>
                  <a:cubicBezTo>
                    <a:pt x="44" y="71"/>
                    <a:pt x="45" y="68"/>
                    <a:pt x="45" y="65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0"/>
                    <a:pt x="47" y="29"/>
                    <a:pt x="49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2" y="1"/>
                    <a:pt x="82" y="1"/>
                    <a:pt x="82" y="1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6" y="0"/>
                    <a:pt x="43" y="1"/>
                    <a:pt x="41" y="1"/>
                  </a:cubicBezTo>
                  <a:cubicBezTo>
                    <a:pt x="27" y="5"/>
                    <a:pt x="17" y="17"/>
                    <a:pt x="17" y="32"/>
                  </a:cubicBezTo>
                  <a:cubicBezTo>
                    <a:pt x="17" y="61"/>
                    <a:pt x="17" y="61"/>
                    <a:pt x="17" y="61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0" y="85"/>
                    <a:pt x="0" y="93"/>
                    <a:pt x="5" y="98"/>
                  </a:cubicBezTo>
                  <a:cubicBezTo>
                    <a:pt x="18" y="111"/>
                    <a:pt x="18" y="111"/>
                    <a:pt x="18" y="111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18" y="155"/>
                    <a:pt x="30" y="168"/>
                    <a:pt x="45" y="170"/>
                  </a:cubicBezTo>
                  <a:cubicBezTo>
                    <a:pt x="46" y="170"/>
                    <a:pt x="46" y="170"/>
                    <a:pt x="47" y="170"/>
                  </a:cubicBezTo>
                  <a:cubicBezTo>
                    <a:pt x="48" y="170"/>
                    <a:pt x="49" y="170"/>
                    <a:pt x="49" y="170"/>
                  </a:cubicBezTo>
                  <a:cubicBezTo>
                    <a:pt x="82" y="170"/>
                    <a:pt x="82" y="170"/>
                    <a:pt x="82" y="170"/>
                  </a:cubicBezTo>
                  <a:cubicBezTo>
                    <a:pt x="82" y="170"/>
                    <a:pt x="82" y="170"/>
                    <a:pt x="82" y="170"/>
                  </a:cubicBezTo>
                  <a:cubicBezTo>
                    <a:pt x="82" y="170"/>
                    <a:pt x="82" y="170"/>
                    <a:pt x="82" y="170"/>
                  </a:cubicBezTo>
                  <a:lnTo>
                    <a:pt x="82" y="142"/>
                  </a:lnTo>
                  <a:close/>
                </a:path>
              </a:pathLst>
            </a:custGeom>
            <a:solidFill>
              <a:srgbClr val="ED9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</p:grpSp>
      <p:sp>
        <p:nvSpPr>
          <p:cNvPr id="857" name="TextBox 856">
            <a:extLst>
              <a:ext uri="{FF2B5EF4-FFF2-40B4-BE49-F238E27FC236}">
                <a16:creationId xmlns:a16="http://schemas.microsoft.com/office/drawing/2014/main" id="{2506F4B0-17D0-4380-B35E-1A7B435E5ABF}"/>
              </a:ext>
            </a:extLst>
          </p:cNvPr>
          <p:cNvSpPr txBox="1"/>
          <p:nvPr/>
        </p:nvSpPr>
        <p:spPr>
          <a:xfrm>
            <a:off x="2772917" y="2692246"/>
            <a:ext cx="436016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200" b="1" i="0" u="none" strike="noStrike" kern="1200" cap="none" spc="-400" normalizeH="0" baseline="0" noProof="0" dirty="0">
                <a:ln>
                  <a:noFill/>
                </a:ln>
                <a:gradFill>
                  <a:gsLst>
                    <a:gs pos="100000">
                      <a:prstClr val="black"/>
                    </a:gs>
                    <a:gs pos="0">
                      <a:srgbClr val="404042"/>
                    </a:gs>
                  </a:gsLst>
                  <a:lin ang="5400000" scaled="0"/>
                </a:gradFill>
                <a:effectLst/>
                <a:uLnTx/>
                <a:uFillTx/>
                <a:latin typeface="맑은 고딕"/>
                <a:ea typeface="맑은 고딕"/>
                <a:cs typeface="+mn-cs"/>
              </a:rPr>
              <a:t>감사합니다</a:t>
            </a:r>
          </a:p>
        </p:txBody>
      </p:sp>
      <p:sp>
        <p:nvSpPr>
          <p:cNvPr id="858" name="TextBox 857">
            <a:extLst>
              <a:ext uri="{FF2B5EF4-FFF2-40B4-BE49-F238E27FC236}">
                <a16:creationId xmlns:a16="http://schemas.microsoft.com/office/drawing/2014/main" id="{5A6A1CD6-1902-4B95-A6D3-757ACD0799D5}"/>
              </a:ext>
            </a:extLst>
          </p:cNvPr>
          <p:cNvSpPr txBox="1"/>
          <p:nvPr/>
        </p:nvSpPr>
        <p:spPr>
          <a:xfrm>
            <a:off x="3046027" y="1078577"/>
            <a:ext cx="4087058" cy="931024"/>
          </a:xfrm>
          <a:prstGeom prst="rect">
            <a:avLst/>
          </a:prstGeom>
          <a:noFill/>
          <a:ln w="28575">
            <a:solidFill>
              <a:srgbClr val="404040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00" b="1" i="0" u="none" strike="noStrike" kern="1200" cap="none" spc="-120" normalizeH="0" baseline="0" noProof="0" dirty="0">
              <a:ln>
                <a:noFill/>
              </a:ln>
              <a:gradFill>
                <a:gsLst>
                  <a:gs pos="100000">
                    <a:prstClr val="white">
                      <a:lumMod val="50000"/>
                    </a:prstClr>
                  </a:gs>
                  <a:gs pos="100000">
                    <a:prstClr val="white"/>
                  </a:gs>
                </a:gsLst>
                <a:lin ang="5400000" scaled="0"/>
              </a:gradFill>
              <a:effectLst/>
              <a:uLnTx/>
              <a:uFillTx/>
              <a:latin typeface="맑은 고딕"/>
              <a:ea typeface="맑은 고딕"/>
              <a:cs typeface="+mn-cs"/>
            </a:endParaRPr>
          </a:p>
          <a:p>
            <a:pPr marL="0" marR="0" lvl="0" indent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-120" normalizeH="0" baseline="0" noProof="0" dirty="0">
                <a:ln>
                  <a:noFill/>
                </a:ln>
                <a:effectLst/>
                <a:uLnTx/>
                <a:uFillTx/>
                <a:latin typeface="맑은 고딕"/>
                <a:ea typeface="맑은 고딕"/>
                <a:cs typeface="+mn-cs"/>
              </a:rPr>
              <a:t>  이 강의안은 고용노동부 위탁사업의 일환으로     </a:t>
            </a:r>
            <a:endParaRPr kumimoji="0" lang="en-US" altLang="ko-KR" sz="1600" b="1" i="0" u="none" strike="noStrike" kern="1200" cap="none" spc="-120" normalizeH="0" baseline="0" noProof="0" dirty="0">
              <a:ln>
                <a:noFill/>
              </a:ln>
              <a:effectLst/>
              <a:uLnTx/>
              <a:uFillTx/>
              <a:latin typeface="맑은 고딕"/>
              <a:ea typeface="맑은 고딕"/>
              <a:cs typeface="+mn-cs"/>
            </a:endParaRPr>
          </a:p>
          <a:p>
            <a:pPr marL="0" marR="0" lvl="0" indent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b="1" spc="-120" dirty="0">
                <a:latin typeface="맑은 고딕"/>
                <a:ea typeface="맑은 고딕"/>
              </a:rPr>
              <a:t>                                          </a:t>
            </a:r>
            <a:r>
              <a:rPr kumimoji="0" lang="ko-KR" altLang="en-US" sz="1600" b="1" i="0" u="none" strike="noStrike" kern="1200" cap="none" spc="-120" normalizeH="0" baseline="0" noProof="0" dirty="0">
                <a:ln>
                  <a:noFill/>
                </a:ln>
                <a:effectLst/>
                <a:uLnTx/>
                <a:uFillTx/>
                <a:latin typeface="맑은 고딕"/>
                <a:ea typeface="맑은 고딕"/>
                <a:cs typeface="+mn-cs"/>
              </a:rPr>
              <a:t>에서 </a:t>
            </a:r>
            <a:r>
              <a:rPr lang="en-US" altLang="ko-KR" sz="1600" b="1" spc="-120" dirty="0">
                <a:latin typeface="맑은 고딕"/>
                <a:ea typeface="맑은 고딕"/>
              </a:rPr>
              <a:t> </a:t>
            </a:r>
            <a:r>
              <a:rPr lang="ko-KR" altLang="en-US" sz="1600" b="1" spc="-120" dirty="0">
                <a:latin typeface="맑은 고딕"/>
                <a:ea typeface="맑은 고딕"/>
              </a:rPr>
              <a:t>개발되었음</a:t>
            </a:r>
            <a:endParaRPr kumimoji="0" lang="en-US" altLang="ko-KR" sz="1600" b="1" i="0" u="none" strike="noStrike" kern="1200" cap="none" spc="-120" normalizeH="0" baseline="0" noProof="0" dirty="0">
              <a:ln>
                <a:noFill/>
              </a:ln>
              <a:effectLst/>
              <a:uLnTx/>
              <a:uFillTx/>
              <a:latin typeface="맑은 고딕"/>
              <a:ea typeface="맑은 고딕"/>
              <a:cs typeface="+mn-cs"/>
            </a:endParaRP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00" b="1" i="0" u="none" strike="noStrike" kern="1200" cap="none" spc="-120" normalizeH="0" baseline="0" noProof="0" dirty="0">
              <a:ln>
                <a:noFill/>
              </a:ln>
              <a:gradFill>
                <a:gsLst>
                  <a:gs pos="100000">
                    <a:prstClr val="white">
                      <a:lumMod val="50000"/>
                    </a:prstClr>
                  </a:gs>
                  <a:gs pos="100000">
                    <a:prstClr val="white"/>
                  </a:gs>
                </a:gsLst>
                <a:lin ang="5400000" scaled="0"/>
              </a:gra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pic>
        <p:nvPicPr>
          <p:cNvPr id="80" name="그림 79">
            <a:extLst>
              <a:ext uri="{FF2B5EF4-FFF2-40B4-BE49-F238E27FC236}">
                <a16:creationId xmlns:a16="http://schemas.microsoft.com/office/drawing/2014/main" id="{C20A48C8-A045-42CE-B30D-7C401373A9E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214" y="4127442"/>
            <a:ext cx="2685797" cy="698923"/>
          </a:xfrm>
          <a:prstGeom prst="rect">
            <a:avLst/>
          </a:prstGeom>
        </p:spPr>
      </p:pic>
      <p:grpSp>
        <p:nvGrpSpPr>
          <p:cNvPr id="82" name="Group 9">
            <a:extLst>
              <a:ext uri="{FF2B5EF4-FFF2-40B4-BE49-F238E27FC236}">
                <a16:creationId xmlns:a16="http://schemas.microsoft.com/office/drawing/2014/main" id="{953586F4-E370-40A3-9D8C-64D7580473B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409240" y="1613063"/>
            <a:ext cx="1964280" cy="285674"/>
            <a:chOff x="1708" y="1954"/>
            <a:chExt cx="2826" cy="411"/>
          </a:xfrm>
        </p:grpSpPr>
        <p:sp>
          <p:nvSpPr>
            <p:cNvPr id="83" name="Freeform 10">
              <a:extLst>
                <a:ext uri="{FF2B5EF4-FFF2-40B4-BE49-F238E27FC236}">
                  <a16:creationId xmlns:a16="http://schemas.microsoft.com/office/drawing/2014/main" id="{40400545-49E7-47B2-84B0-834CF60E6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1" y="1959"/>
              <a:ext cx="117" cy="66"/>
            </a:xfrm>
            <a:custGeom>
              <a:avLst/>
              <a:gdLst>
                <a:gd name="T0" fmla="*/ 117 w 117"/>
                <a:gd name="T1" fmla="*/ 32 h 66"/>
                <a:gd name="T2" fmla="*/ 31 w 117"/>
                <a:gd name="T3" fmla="*/ 32 h 66"/>
                <a:gd name="T4" fmla="*/ 31 w 117"/>
                <a:gd name="T5" fmla="*/ 0 h 66"/>
                <a:gd name="T6" fmla="*/ 0 w 117"/>
                <a:gd name="T7" fmla="*/ 0 h 66"/>
                <a:gd name="T8" fmla="*/ 0 w 117"/>
                <a:gd name="T9" fmla="*/ 66 h 66"/>
                <a:gd name="T10" fmla="*/ 117 w 117"/>
                <a:gd name="T11" fmla="*/ 66 h 66"/>
                <a:gd name="T12" fmla="*/ 117 w 117"/>
                <a:gd name="T13" fmla="*/ 3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66">
                  <a:moveTo>
                    <a:pt x="117" y="32"/>
                  </a:moveTo>
                  <a:lnTo>
                    <a:pt x="31" y="32"/>
                  </a:lnTo>
                  <a:lnTo>
                    <a:pt x="31" y="0"/>
                  </a:lnTo>
                  <a:lnTo>
                    <a:pt x="0" y="0"/>
                  </a:lnTo>
                  <a:lnTo>
                    <a:pt x="0" y="66"/>
                  </a:lnTo>
                  <a:lnTo>
                    <a:pt x="117" y="66"/>
                  </a:lnTo>
                  <a:lnTo>
                    <a:pt x="117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84" name="Freeform 11">
              <a:extLst>
                <a:ext uri="{FF2B5EF4-FFF2-40B4-BE49-F238E27FC236}">
                  <a16:creationId xmlns:a16="http://schemas.microsoft.com/office/drawing/2014/main" id="{F7BA91BD-55E1-4608-B3BB-57924A009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" y="1991"/>
              <a:ext cx="74" cy="159"/>
            </a:xfrm>
            <a:custGeom>
              <a:avLst/>
              <a:gdLst>
                <a:gd name="T0" fmla="*/ 31 w 74"/>
                <a:gd name="T1" fmla="*/ 0 h 159"/>
                <a:gd name="T2" fmla="*/ 0 w 74"/>
                <a:gd name="T3" fmla="*/ 0 h 159"/>
                <a:gd name="T4" fmla="*/ 0 w 74"/>
                <a:gd name="T5" fmla="*/ 159 h 159"/>
                <a:gd name="T6" fmla="*/ 31 w 74"/>
                <a:gd name="T7" fmla="*/ 159 h 159"/>
                <a:gd name="T8" fmla="*/ 31 w 74"/>
                <a:gd name="T9" fmla="*/ 101 h 159"/>
                <a:gd name="T10" fmla="*/ 74 w 74"/>
                <a:gd name="T11" fmla="*/ 101 h 159"/>
                <a:gd name="T12" fmla="*/ 74 w 74"/>
                <a:gd name="T13" fmla="*/ 67 h 159"/>
                <a:gd name="T14" fmla="*/ 31 w 74"/>
                <a:gd name="T15" fmla="*/ 67 h 159"/>
                <a:gd name="T16" fmla="*/ 31 w 74"/>
                <a:gd name="T17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159">
                  <a:moveTo>
                    <a:pt x="31" y="0"/>
                  </a:moveTo>
                  <a:lnTo>
                    <a:pt x="0" y="0"/>
                  </a:lnTo>
                  <a:lnTo>
                    <a:pt x="0" y="159"/>
                  </a:lnTo>
                  <a:lnTo>
                    <a:pt x="31" y="159"/>
                  </a:lnTo>
                  <a:lnTo>
                    <a:pt x="31" y="101"/>
                  </a:lnTo>
                  <a:lnTo>
                    <a:pt x="74" y="101"/>
                  </a:lnTo>
                  <a:lnTo>
                    <a:pt x="74" y="67"/>
                  </a:lnTo>
                  <a:lnTo>
                    <a:pt x="31" y="67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85" name="Freeform 12">
              <a:extLst>
                <a:ext uri="{FF2B5EF4-FFF2-40B4-BE49-F238E27FC236}">
                  <a16:creationId xmlns:a16="http://schemas.microsoft.com/office/drawing/2014/main" id="{9538696A-A10A-44D2-AEBA-4EADE1B5FB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61" y="2037"/>
              <a:ext cx="102" cy="104"/>
            </a:xfrm>
            <a:custGeom>
              <a:avLst/>
              <a:gdLst>
                <a:gd name="T0" fmla="*/ 21 w 43"/>
                <a:gd name="T1" fmla="*/ 43 h 43"/>
                <a:gd name="T2" fmla="*/ 43 w 43"/>
                <a:gd name="T3" fmla="*/ 22 h 43"/>
                <a:gd name="T4" fmla="*/ 21 w 43"/>
                <a:gd name="T5" fmla="*/ 0 h 43"/>
                <a:gd name="T6" fmla="*/ 0 w 43"/>
                <a:gd name="T7" fmla="*/ 22 h 43"/>
                <a:gd name="T8" fmla="*/ 21 w 43"/>
                <a:gd name="T9" fmla="*/ 43 h 43"/>
                <a:gd name="T10" fmla="*/ 21 w 43"/>
                <a:gd name="T11" fmla="*/ 13 h 43"/>
                <a:gd name="T12" fmla="*/ 30 w 43"/>
                <a:gd name="T13" fmla="*/ 22 h 43"/>
                <a:gd name="T14" fmla="*/ 21 w 43"/>
                <a:gd name="T15" fmla="*/ 30 h 43"/>
                <a:gd name="T16" fmla="*/ 13 w 43"/>
                <a:gd name="T17" fmla="*/ 22 h 43"/>
                <a:gd name="T18" fmla="*/ 21 w 43"/>
                <a:gd name="T1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3">
                  <a:moveTo>
                    <a:pt x="21" y="43"/>
                  </a:moveTo>
                  <a:cubicBezTo>
                    <a:pt x="33" y="43"/>
                    <a:pt x="43" y="34"/>
                    <a:pt x="43" y="22"/>
                  </a:cubicBezTo>
                  <a:cubicBezTo>
                    <a:pt x="43" y="10"/>
                    <a:pt x="33" y="0"/>
                    <a:pt x="21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3"/>
                    <a:pt x="21" y="43"/>
                  </a:cubicBezTo>
                  <a:close/>
                  <a:moveTo>
                    <a:pt x="21" y="13"/>
                  </a:moveTo>
                  <a:cubicBezTo>
                    <a:pt x="26" y="13"/>
                    <a:pt x="30" y="17"/>
                    <a:pt x="30" y="22"/>
                  </a:cubicBezTo>
                  <a:cubicBezTo>
                    <a:pt x="30" y="26"/>
                    <a:pt x="26" y="30"/>
                    <a:pt x="21" y="30"/>
                  </a:cubicBezTo>
                  <a:cubicBezTo>
                    <a:pt x="17" y="30"/>
                    <a:pt x="13" y="26"/>
                    <a:pt x="13" y="22"/>
                  </a:cubicBezTo>
                  <a:cubicBezTo>
                    <a:pt x="13" y="17"/>
                    <a:pt x="17" y="13"/>
                    <a:pt x="21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86" name="Freeform 13">
              <a:extLst>
                <a:ext uri="{FF2B5EF4-FFF2-40B4-BE49-F238E27FC236}">
                  <a16:creationId xmlns:a16="http://schemas.microsoft.com/office/drawing/2014/main" id="{509670D6-9151-4B37-BB5B-A7F2E0E61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" y="2153"/>
              <a:ext cx="169" cy="70"/>
            </a:xfrm>
            <a:custGeom>
              <a:avLst/>
              <a:gdLst>
                <a:gd name="T0" fmla="*/ 34 w 169"/>
                <a:gd name="T1" fmla="*/ 0 h 70"/>
                <a:gd name="T2" fmla="*/ 0 w 169"/>
                <a:gd name="T3" fmla="*/ 0 h 70"/>
                <a:gd name="T4" fmla="*/ 0 w 169"/>
                <a:gd name="T5" fmla="*/ 70 h 70"/>
                <a:gd name="T6" fmla="*/ 169 w 169"/>
                <a:gd name="T7" fmla="*/ 70 h 70"/>
                <a:gd name="T8" fmla="*/ 169 w 169"/>
                <a:gd name="T9" fmla="*/ 38 h 70"/>
                <a:gd name="T10" fmla="*/ 34 w 169"/>
                <a:gd name="T11" fmla="*/ 38 h 70"/>
                <a:gd name="T12" fmla="*/ 34 w 169"/>
                <a:gd name="T1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70">
                  <a:moveTo>
                    <a:pt x="34" y="0"/>
                  </a:moveTo>
                  <a:lnTo>
                    <a:pt x="0" y="0"/>
                  </a:lnTo>
                  <a:lnTo>
                    <a:pt x="0" y="70"/>
                  </a:lnTo>
                  <a:lnTo>
                    <a:pt x="169" y="70"/>
                  </a:lnTo>
                  <a:lnTo>
                    <a:pt x="169" y="38"/>
                  </a:lnTo>
                  <a:lnTo>
                    <a:pt x="34" y="3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87" name="Freeform 14">
              <a:extLst>
                <a:ext uri="{FF2B5EF4-FFF2-40B4-BE49-F238E27FC236}">
                  <a16:creationId xmlns:a16="http://schemas.microsoft.com/office/drawing/2014/main" id="{EEBE6771-C909-41D5-BFFA-25C65DB45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7" y="2104"/>
              <a:ext cx="197" cy="107"/>
            </a:xfrm>
            <a:custGeom>
              <a:avLst/>
              <a:gdLst>
                <a:gd name="T0" fmla="*/ 107 w 197"/>
                <a:gd name="T1" fmla="*/ 0 h 107"/>
                <a:gd name="T2" fmla="*/ 73 w 197"/>
                <a:gd name="T3" fmla="*/ 0 h 107"/>
                <a:gd name="T4" fmla="*/ 73 w 197"/>
                <a:gd name="T5" fmla="*/ 75 h 107"/>
                <a:gd name="T6" fmla="*/ 0 w 197"/>
                <a:gd name="T7" fmla="*/ 75 h 107"/>
                <a:gd name="T8" fmla="*/ 0 w 197"/>
                <a:gd name="T9" fmla="*/ 107 h 107"/>
                <a:gd name="T10" fmla="*/ 197 w 197"/>
                <a:gd name="T11" fmla="*/ 107 h 107"/>
                <a:gd name="T12" fmla="*/ 197 w 197"/>
                <a:gd name="T13" fmla="*/ 75 h 107"/>
                <a:gd name="T14" fmla="*/ 107 w 197"/>
                <a:gd name="T15" fmla="*/ 75 h 107"/>
                <a:gd name="T16" fmla="*/ 107 w 197"/>
                <a:gd name="T1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" h="107">
                  <a:moveTo>
                    <a:pt x="107" y="0"/>
                  </a:moveTo>
                  <a:lnTo>
                    <a:pt x="73" y="0"/>
                  </a:lnTo>
                  <a:lnTo>
                    <a:pt x="73" y="75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197" y="107"/>
                  </a:lnTo>
                  <a:lnTo>
                    <a:pt x="197" y="75"/>
                  </a:lnTo>
                  <a:lnTo>
                    <a:pt x="107" y="75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88" name="Freeform 15">
              <a:extLst>
                <a:ext uri="{FF2B5EF4-FFF2-40B4-BE49-F238E27FC236}">
                  <a16:creationId xmlns:a16="http://schemas.microsoft.com/office/drawing/2014/main" id="{15C58F07-35E1-430F-ADF7-05932E744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9" y="2000"/>
              <a:ext cx="173" cy="141"/>
            </a:xfrm>
            <a:custGeom>
              <a:avLst/>
              <a:gdLst>
                <a:gd name="T0" fmla="*/ 142 w 173"/>
                <a:gd name="T1" fmla="*/ 141 h 141"/>
                <a:gd name="T2" fmla="*/ 173 w 173"/>
                <a:gd name="T3" fmla="*/ 141 h 141"/>
                <a:gd name="T4" fmla="*/ 173 w 173"/>
                <a:gd name="T5" fmla="*/ 0 h 141"/>
                <a:gd name="T6" fmla="*/ 0 w 173"/>
                <a:gd name="T7" fmla="*/ 0 h 141"/>
                <a:gd name="T8" fmla="*/ 0 w 173"/>
                <a:gd name="T9" fmla="*/ 32 h 141"/>
                <a:gd name="T10" fmla="*/ 142 w 173"/>
                <a:gd name="T11" fmla="*/ 32 h 141"/>
                <a:gd name="T12" fmla="*/ 142 w 173"/>
                <a:gd name="T13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" h="141">
                  <a:moveTo>
                    <a:pt x="142" y="141"/>
                  </a:moveTo>
                  <a:lnTo>
                    <a:pt x="173" y="141"/>
                  </a:lnTo>
                  <a:lnTo>
                    <a:pt x="173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142" y="32"/>
                  </a:lnTo>
                  <a:lnTo>
                    <a:pt x="142" y="1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89" name="Freeform 16">
              <a:extLst>
                <a:ext uri="{FF2B5EF4-FFF2-40B4-BE49-F238E27FC236}">
                  <a16:creationId xmlns:a16="http://schemas.microsoft.com/office/drawing/2014/main" id="{D65F1889-EBD7-454B-9C4A-C28C461DE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" y="2083"/>
              <a:ext cx="185" cy="135"/>
            </a:xfrm>
            <a:custGeom>
              <a:avLst/>
              <a:gdLst>
                <a:gd name="T0" fmla="*/ 0 w 185"/>
                <a:gd name="T1" fmla="*/ 33 h 135"/>
                <a:gd name="T2" fmla="*/ 71 w 185"/>
                <a:gd name="T3" fmla="*/ 33 h 135"/>
                <a:gd name="T4" fmla="*/ 71 w 185"/>
                <a:gd name="T5" fmla="*/ 50 h 135"/>
                <a:gd name="T6" fmla="*/ 0 w 185"/>
                <a:gd name="T7" fmla="*/ 50 h 135"/>
                <a:gd name="T8" fmla="*/ 0 w 185"/>
                <a:gd name="T9" fmla="*/ 84 h 135"/>
                <a:gd name="T10" fmla="*/ 152 w 185"/>
                <a:gd name="T11" fmla="*/ 84 h 135"/>
                <a:gd name="T12" fmla="*/ 152 w 185"/>
                <a:gd name="T13" fmla="*/ 135 h 135"/>
                <a:gd name="T14" fmla="*/ 185 w 185"/>
                <a:gd name="T15" fmla="*/ 135 h 135"/>
                <a:gd name="T16" fmla="*/ 185 w 185"/>
                <a:gd name="T17" fmla="*/ 50 h 135"/>
                <a:gd name="T18" fmla="*/ 102 w 185"/>
                <a:gd name="T19" fmla="*/ 50 h 135"/>
                <a:gd name="T20" fmla="*/ 102 w 185"/>
                <a:gd name="T21" fmla="*/ 33 h 135"/>
                <a:gd name="T22" fmla="*/ 185 w 185"/>
                <a:gd name="T23" fmla="*/ 33 h 135"/>
                <a:gd name="T24" fmla="*/ 185 w 185"/>
                <a:gd name="T25" fmla="*/ 0 h 135"/>
                <a:gd name="T26" fmla="*/ 0 w 185"/>
                <a:gd name="T27" fmla="*/ 0 h 135"/>
                <a:gd name="T28" fmla="*/ 0 w 185"/>
                <a:gd name="T29" fmla="*/ 3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" h="135">
                  <a:moveTo>
                    <a:pt x="0" y="33"/>
                  </a:moveTo>
                  <a:lnTo>
                    <a:pt x="71" y="33"/>
                  </a:lnTo>
                  <a:lnTo>
                    <a:pt x="71" y="50"/>
                  </a:lnTo>
                  <a:lnTo>
                    <a:pt x="0" y="50"/>
                  </a:lnTo>
                  <a:lnTo>
                    <a:pt x="0" y="84"/>
                  </a:lnTo>
                  <a:lnTo>
                    <a:pt x="152" y="84"/>
                  </a:lnTo>
                  <a:lnTo>
                    <a:pt x="152" y="135"/>
                  </a:lnTo>
                  <a:lnTo>
                    <a:pt x="185" y="135"/>
                  </a:lnTo>
                  <a:lnTo>
                    <a:pt x="185" y="50"/>
                  </a:lnTo>
                  <a:lnTo>
                    <a:pt x="102" y="50"/>
                  </a:lnTo>
                  <a:lnTo>
                    <a:pt x="102" y="33"/>
                  </a:lnTo>
                  <a:lnTo>
                    <a:pt x="185" y="33"/>
                  </a:lnTo>
                  <a:lnTo>
                    <a:pt x="185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90" name="Freeform 17">
              <a:extLst>
                <a:ext uri="{FF2B5EF4-FFF2-40B4-BE49-F238E27FC236}">
                  <a16:creationId xmlns:a16="http://schemas.microsoft.com/office/drawing/2014/main" id="{AE5E355D-BE60-4E85-9883-60D9C308B8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" y="2000"/>
              <a:ext cx="185" cy="73"/>
            </a:xfrm>
            <a:custGeom>
              <a:avLst/>
              <a:gdLst>
                <a:gd name="T0" fmla="*/ 0 w 185"/>
                <a:gd name="T1" fmla="*/ 32 h 73"/>
                <a:gd name="T2" fmla="*/ 152 w 185"/>
                <a:gd name="T3" fmla="*/ 32 h 73"/>
                <a:gd name="T4" fmla="*/ 152 w 185"/>
                <a:gd name="T5" fmla="*/ 73 h 73"/>
                <a:gd name="T6" fmla="*/ 185 w 185"/>
                <a:gd name="T7" fmla="*/ 73 h 73"/>
                <a:gd name="T8" fmla="*/ 185 w 185"/>
                <a:gd name="T9" fmla="*/ 0 h 73"/>
                <a:gd name="T10" fmla="*/ 0 w 185"/>
                <a:gd name="T11" fmla="*/ 0 h 73"/>
                <a:gd name="T12" fmla="*/ 0 w 185"/>
                <a:gd name="T13" fmla="*/ 3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73">
                  <a:moveTo>
                    <a:pt x="0" y="32"/>
                  </a:moveTo>
                  <a:lnTo>
                    <a:pt x="152" y="32"/>
                  </a:lnTo>
                  <a:lnTo>
                    <a:pt x="152" y="73"/>
                  </a:lnTo>
                  <a:lnTo>
                    <a:pt x="185" y="73"/>
                  </a:lnTo>
                  <a:lnTo>
                    <a:pt x="185" y="0"/>
                  </a:lnTo>
                  <a:lnTo>
                    <a:pt x="0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91" name="Freeform 18">
              <a:extLst>
                <a:ext uri="{FF2B5EF4-FFF2-40B4-BE49-F238E27FC236}">
                  <a16:creationId xmlns:a16="http://schemas.microsoft.com/office/drawing/2014/main" id="{4394933E-E495-4F9F-8DEE-4229E02426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7" y="2104"/>
              <a:ext cx="200" cy="107"/>
            </a:xfrm>
            <a:custGeom>
              <a:avLst/>
              <a:gdLst>
                <a:gd name="T0" fmla="*/ 133 w 200"/>
                <a:gd name="T1" fmla="*/ 0 h 107"/>
                <a:gd name="T2" fmla="*/ 102 w 200"/>
                <a:gd name="T3" fmla="*/ 0 h 107"/>
                <a:gd name="T4" fmla="*/ 102 w 200"/>
                <a:gd name="T5" fmla="*/ 75 h 107"/>
                <a:gd name="T6" fmla="*/ 71 w 200"/>
                <a:gd name="T7" fmla="*/ 75 h 107"/>
                <a:gd name="T8" fmla="*/ 71 w 200"/>
                <a:gd name="T9" fmla="*/ 0 h 107"/>
                <a:gd name="T10" fmla="*/ 40 w 200"/>
                <a:gd name="T11" fmla="*/ 0 h 107"/>
                <a:gd name="T12" fmla="*/ 40 w 200"/>
                <a:gd name="T13" fmla="*/ 75 h 107"/>
                <a:gd name="T14" fmla="*/ 0 w 200"/>
                <a:gd name="T15" fmla="*/ 75 h 107"/>
                <a:gd name="T16" fmla="*/ 0 w 200"/>
                <a:gd name="T17" fmla="*/ 107 h 107"/>
                <a:gd name="T18" fmla="*/ 200 w 200"/>
                <a:gd name="T19" fmla="*/ 107 h 107"/>
                <a:gd name="T20" fmla="*/ 200 w 200"/>
                <a:gd name="T21" fmla="*/ 75 h 107"/>
                <a:gd name="T22" fmla="*/ 133 w 200"/>
                <a:gd name="T23" fmla="*/ 75 h 107"/>
                <a:gd name="T24" fmla="*/ 133 w 200"/>
                <a:gd name="T25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" h="107">
                  <a:moveTo>
                    <a:pt x="133" y="0"/>
                  </a:moveTo>
                  <a:lnTo>
                    <a:pt x="102" y="0"/>
                  </a:lnTo>
                  <a:lnTo>
                    <a:pt x="102" y="75"/>
                  </a:lnTo>
                  <a:lnTo>
                    <a:pt x="71" y="75"/>
                  </a:lnTo>
                  <a:lnTo>
                    <a:pt x="71" y="0"/>
                  </a:lnTo>
                  <a:lnTo>
                    <a:pt x="40" y="0"/>
                  </a:lnTo>
                  <a:lnTo>
                    <a:pt x="40" y="75"/>
                  </a:lnTo>
                  <a:lnTo>
                    <a:pt x="0" y="75"/>
                  </a:lnTo>
                  <a:lnTo>
                    <a:pt x="0" y="107"/>
                  </a:lnTo>
                  <a:lnTo>
                    <a:pt x="200" y="107"/>
                  </a:lnTo>
                  <a:lnTo>
                    <a:pt x="200" y="75"/>
                  </a:lnTo>
                  <a:lnTo>
                    <a:pt x="133" y="75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92" name="Freeform 19">
              <a:extLst>
                <a:ext uri="{FF2B5EF4-FFF2-40B4-BE49-F238E27FC236}">
                  <a16:creationId xmlns:a16="http://schemas.microsoft.com/office/drawing/2014/main" id="{94E0A99E-074F-4312-B80E-E1A157421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1" y="2000"/>
              <a:ext cx="164" cy="141"/>
            </a:xfrm>
            <a:custGeom>
              <a:avLst/>
              <a:gdLst>
                <a:gd name="T0" fmla="*/ 133 w 164"/>
                <a:gd name="T1" fmla="*/ 141 h 141"/>
                <a:gd name="T2" fmla="*/ 164 w 164"/>
                <a:gd name="T3" fmla="*/ 141 h 141"/>
                <a:gd name="T4" fmla="*/ 164 w 164"/>
                <a:gd name="T5" fmla="*/ 0 h 141"/>
                <a:gd name="T6" fmla="*/ 0 w 164"/>
                <a:gd name="T7" fmla="*/ 0 h 141"/>
                <a:gd name="T8" fmla="*/ 0 w 164"/>
                <a:gd name="T9" fmla="*/ 32 h 141"/>
                <a:gd name="T10" fmla="*/ 133 w 164"/>
                <a:gd name="T11" fmla="*/ 32 h 141"/>
                <a:gd name="T12" fmla="*/ 133 w 164"/>
                <a:gd name="T13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" h="141">
                  <a:moveTo>
                    <a:pt x="133" y="141"/>
                  </a:moveTo>
                  <a:lnTo>
                    <a:pt x="164" y="141"/>
                  </a:lnTo>
                  <a:lnTo>
                    <a:pt x="164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133" y="32"/>
                  </a:lnTo>
                  <a:lnTo>
                    <a:pt x="133" y="1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93" name="Freeform 20">
              <a:extLst>
                <a:ext uri="{FF2B5EF4-FFF2-40B4-BE49-F238E27FC236}">
                  <a16:creationId xmlns:a16="http://schemas.microsoft.com/office/drawing/2014/main" id="{5B8225D0-AD0C-4F98-856B-69AC68B26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1" y="2000"/>
              <a:ext cx="197" cy="211"/>
            </a:xfrm>
            <a:custGeom>
              <a:avLst/>
              <a:gdLst>
                <a:gd name="T0" fmla="*/ 114 w 197"/>
                <a:gd name="T1" fmla="*/ 124 h 211"/>
                <a:gd name="T2" fmla="*/ 185 w 197"/>
                <a:gd name="T3" fmla="*/ 124 h 211"/>
                <a:gd name="T4" fmla="*/ 185 w 197"/>
                <a:gd name="T5" fmla="*/ 92 h 211"/>
                <a:gd name="T6" fmla="*/ 45 w 197"/>
                <a:gd name="T7" fmla="*/ 92 h 211"/>
                <a:gd name="T8" fmla="*/ 45 w 197"/>
                <a:gd name="T9" fmla="*/ 0 h 211"/>
                <a:gd name="T10" fmla="*/ 12 w 197"/>
                <a:gd name="T11" fmla="*/ 0 h 211"/>
                <a:gd name="T12" fmla="*/ 12 w 197"/>
                <a:gd name="T13" fmla="*/ 124 h 211"/>
                <a:gd name="T14" fmla="*/ 83 w 197"/>
                <a:gd name="T15" fmla="*/ 124 h 211"/>
                <a:gd name="T16" fmla="*/ 83 w 197"/>
                <a:gd name="T17" fmla="*/ 179 h 211"/>
                <a:gd name="T18" fmla="*/ 0 w 197"/>
                <a:gd name="T19" fmla="*/ 179 h 211"/>
                <a:gd name="T20" fmla="*/ 0 w 197"/>
                <a:gd name="T21" fmla="*/ 211 h 211"/>
                <a:gd name="T22" fmla="*/ 197 w 197"/>
                <a:gd name="T23" fmla="*/ 211 h 211"/>
                <a:gd name="T24" fmla="*/ 197 w 197"/>
                <a:gd name="T25" fmla="*/ 179 h 211"/>
                <a:gd name="T26" fmla="*/ 114 w 197"/>
                <a:gd name="T27" fmla="*/ 179 h 211"/>
                <a:gd name="T28" fmla="*/ 114 w 197"/>
                <a:gd name="T29" fmla="*/ 12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7" h="211">
                  <a:moveTo>
                    <a:pt x="114" y="124"/>
                  </a:moveTo>
                  <a:lnTo>
                    <a:pt x="185" y="124"/>
                  </a:lnTo>
                  <a:lnTo>
                    <a:pt x="185" y="92"/>
                  </a:lnTo>
                  <a:lnTo>
                    <a:pt x="45" y="92"/>
                  </a:lnTo>
                  <a:lnTo>
                    <a:pt x="45" y="0"/>
                  </a:lnTo>
                  <a:lnTo>
                    <a:pt x="12" y="0"/>
                  </a:lnTo>
                  <a:lnTo>
                    <a:pt x="12" y="124"/>
                  </a:lnTo>
                  <a:lnTo>
                    <a:pt x="83" y="124"/>
                  </a:lnTo>
                  <a:lnTo>
                    <a:pt x="83" y="179"/>
                  </a:lnTo>
                  <a:lnTo>
                    <a:pt x="0" y="179"/>
                  </a:lnTo>
                  <a:lnTo>
                    <a:pt x="0" y="211"/>
                  </a:lnTo>
                  <a:lnTo>
                    <a:pt x="197" y="211"/>
                  </a:lnTo>
                  <a:lnTo>
                    <a:pt x="197" y="179"/>
                  </a:lnTo>
                  <a:lnTo>
                    <a:pt x="114" y="179"/>
                  </a:lnTo>
                  <a:lnTo>
                    <a:pt x="114" y="1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94" name="Freeform 21">
              <a:extLst>
                <a:ext uri="{FF2B5EF4-FFF2-40B4-BE49-F238E27FC236}">
                  <a16:creationId xmlns:a16="http://schemas.microsoft.com/office/drawing/2014/main" id="{80A743E5-330C-4EF3-8274-A99D85F85A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16" y="2099"/>
              <a:ext cx="197" cy="141"/>
            </a:xfrm>
            <a:custGeom>
              <a:avLst/>
              <a:gdLst>
                <a:gd name="T0" fmla="*/ 0 w 197"/>
                <a:gd name="T1" fmla="*/ 34 h 141"/>
                <a:gd name="T2" fmla="*/ 48 w 197"/>
                <a:gd name="T3" fmla="*/ 34 h 141"/>
                <a:gd name="T4" fmla="*/ 48 w 197"/>
                <a:gd name="T5" fmla="*/ 56 h 141"/>
                <a:gd name="T6" fmla="*/ 10 w 197"/>
                <a:gd name="T7" fmla="*/ 56 h 141"/>
                <a:gd name="T8" fmla="*/ 10 w 197"/>
                <a:gd name="T9" fmla="*/ 90 h 141"/>
                <a:gd name="T10" fmla="*/ 159 w 197"/>
                <a:gd name="T11" fmla="*/ 90 h 141"/>
                <a:gd name="T12" fmla="*/ 159 w 197"/>
                <a:gd name="T13" fmla="*/ 141 h 141"/>
                <a:gd name="T14" fmla="*/ 190 w 197"/>
                <a:gd name="T15" fmla="*/ 141 h 141"/>
                <a:gd name="T16" fmla="*/ 190 w 197"/>
                <a:gd name="T17" fmla="*/ 56 h 141"/>
                <a:gd name="T18" fmla="*/ 150 w 197"/>
                <a:gd name="T19" fmla="*/ 56 h 141"/>
                <a:gd name="T20" fmla="*/ 150 w 197"/>
                <a:gd name="T21" fmla="*/ 34 h 141"/>
                <a:gd name="T22" fmla="*/ 197 w 197"/>
                <a:gd name="T23" fmla="*/ 34 h 141"/>
                <a:gd name="T24" fmla="*/ 197 w 197"/>
                <a:gd name="T25" fmla="*/ 0 h 141"/>
                <a:gd name="T26" fmla="*/ 0 w 197"/>
                <a:gd name="T27" fmla="*/ 0 h 141"/>
                <a:gd name="T28" fmla="*/ 0 w 197"/>
                <a:gd name="T29" fmla="*/ 34 h 141"/>
                <a:gd name="T30" fmla="*/ 81 w 197"/>
                <a:gd name="T31" fmla="*/ 34 h 141"/>
                <a:gd name="T32" fmla="*/ 119 w 197"/>
                <a:gd name="T33" fmla="*/ 34 h 141"/>
                <a:gd name="T34" fmla="*/ 119 w 197"/>
                <a:gd name="T35" fmla="*/ 56 h 141"/>
                <a:gd name="T36" fmla="*/ 81 w 197"/>
                <a:gd name="T37" fmla="*/ 56 h 141"/>
                <a:gd name="T38" fmla="*/ 81 w 197"/>
                <a:gd name="T39" fmla="*/ 3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7" h="141">
                  <a:moveTo>
                    <a:pt x="0" y="34"/>
                  </a:moveTo>
                  <a:lnTo>
                    <a:pt x="48" y="34"/>
                  </a:lnTo>
                  <a:lnTo>
                    <a:pt x="48" y="56"/>
                  </a:lnTo>
                  <a:lnTo>
                    <a:pt x="10" y="56"/>
                  </a:lnTo>
                  <a:lnTo>
                    <a:pt x="10" y="90"/>
                  </a:lnTo>
                  <a:lnTo>
                    <a:pt x="159" y="90"/>
                  </a:lnTo>
                  <a:lnTo>
                    <a:pt x="159" y="141"/>
                  </a:lnTo>
                  <a:lnTo>
                    <a:pt x="190" y="141"/>
                  </a:lnTo>
                  <a:lnTo>
                    <a:pt x="190" y="56"/>
                  </a:lnTo>
                  <a:lnTo>
                    <a:pt x="150" y="56"/>
                  </a:lnTo>
                  <a:lnTo>
                    <a:pt x="150" y="34"/>
                  </a:lnTo>
                  <a:lnTo>
                    <a:pt x="197" y="34"/>
                  </a:lnTo>
                  <a:lnTo>
                    <a:pt x="197" y="0"/>
                  </a:lnTo>
                  <a:lnTo>
                    <a:pt x="0" y="0"/>
                  </a:lnTo>
                  <a:lnTo>
                    <a:pt x="0" y="34"/>
                  </a:lnTo>
                  <a:close/>
                  <a:moveTo>
                    <a:pt x="81" y="34"/>
                  </a:moveTo>
                  <a:lnTo>
                    <a:pt x="119" y="34"/>
                  </a:lnTo>
                  <a:lnTo>
                    <a:pt x="119" y="56"/>
                  </a:lnTo>
                  <a:lnTo>
                    <a:pt x="81" y="56"/>
                  </a:lnTo>
                  <a:lnTo>
                    <a:pt x="81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95" name="Freeform 22">
              <a:extLst>
                <a:ext uri="{FF2B5EF4-FFF2-40B4-BE49-F238E27FC236}">
                  <a16:creationId xmlns:a16="http://schemas.microsoft.com/office/drawing/2014/main" id="{15C4C189-79E8-4616-9CD7-59C5AFB1B9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9" y="1976"/>
              <a:ext cx="114" cy="116"/>
            </a:xfrm>
            <a:custGeom>
              <a:avLst/>
              <a:gdLst>
                <a:gd name="T0" fmla="*/ 24 w 48"/>
                <a:gd name="T1" fmla="*/ 48 h 48"/>
                <a:gd name="T2" fmla="*/ 48 w 48"/>
                <a:gd name="T3" fmla="*/ 24 h 48"/>
                <a:gd name="T4" fmla="*/ 24 w 48"/>
                <a:gd name="T5" fmla="*/ 0 h 48"/>
                <a:gd name="T6" fmla="*/ 0 w 48"/>
                <a:gd name="T7" fmla="*/ 24 h 48"/>
                <a:gd name="T8" fmla="*/ 24 w 48"/>
                <a:gd name="T9" fmla="*/ 48 h 48"/>
                <a:gd name="T10" fmla="*/ 24 w 48"/>
                <a:gd name="T11" fmla="*/ 13 h 48"/>
                <a:gd name="T12" fmla="*/ 35 w 48"/>
                <a:gd name="T13" fmla="*/ 24 h 48"/>
                <a:gd name="T14" fmla="*/ 24 w 48"/>
                <a:gd name="T15" fmla="*/ 34 h 48"/>
                <a:gd name="T16" fmla="*/ 13 w 48"/>
                <a:gd name="T17" fmla="*/ 24 h 48"/>
                <a:gd name="T18" fmla="*/ 24 w 48"/>
                <a:gd name="T19" fmla="*/ 1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37" y="48"/>
                    <a:pt x="48" y="37"/>
                    <a:pt x="48" y="24"/>
                  </a:cubicBezTo>
                  <a:cubicBezTo>
                    <a:pt x="48" y="10"/>
                    <a:pt x="37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lose/>
                  <a:moveTo>
                    <a:pt x="24" y="13"/>
                  </a:moveTo>
                  <a:cubicBezTo>
                    <a:pt x="30" y="13"/>
                    <a:pt x="35" y="18"/>
                    <a:pt x="35" y="24"/>
                  </a:cubicBezTo>
                  <a:cubicBezTo>
                    <a:pt x="35" y="30"/>
                    <a:pt x="30" y="34"/>
                    <a:pt x="24" y="34"/>
                  </a:cubicBezTo>
                  <a:cubicBezTo>
                    <a:pt x="18" y="34"/>
                    <a:pt x="13" y="30"/>
                    <a:pt x="13" y="24"/>
                  </a:cubicBezTo>
                  <a:cubicBezTo>
                    <a:pt x="13" y="18"/>
                    <a:pt x="18" y="13"/>
                    <a:pt x="24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96" name="Freeform 23">
              <a:extLst>
                <a:ext uri="{FF2B5EF4-FFF2-40B4-BE49-F238E27FC236}">
                  <a16:creationId xmlns:a16="http://schemas.microsoft.com/office/drawing/2014/main" id="{AB85582B-A39F-41E1-B235-5DBC0C8CA8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4" y="2141"/>
              <a:ext cx="114" cy="116"/>
            </a:xfrm>
            <a:custGeom>
              <a:avLst/>
              <a:gdLst>
                <a:gd name="T0" fmla="*/ 24 w 48"/>
                <a:gd name="T1" fmla="*/ 0 h 48"/>
                <a:gd name="T2" fmla="*/ 0 w 48"/>
                <a:gd name="T3" fmla="*/ 24 h 48"/>
                <a:gd name="T4" fmla="*/ 24 w 48"/>
                <a:gd name="T5" fmla="*/ 48 h 48"/>
                <a:gd name="T6" fmla="*/ 48 w 48"/>
                <a:gd name="T7" fmla="*/ 24 h 48"/>
                <a:gd name="T8" fmla="*/ 24 w 48"/>
                <a:gd name="T9" fmla="*/ 0 h 48"/>
                <a:gd name="T10" fmla="*/ 24 w 48"/>
                <a:gd name="T11" fmla="*/ 35 h 48"/>
                <a:gd name="T12" fmla="*/ 13 w 48"/>
                <a:gd name="T13" fmla="*/ 24 h 48"/>
                <a:gd name="T14" fmla="*/ 24 w 48"/>
                <a:gd name="T15" fmla="*/ 13 h 48"/>
                <a:gd name="T16" fmla="*/ 35 w 48"/>
                <a:gd name="T17" fmla="*/ 24 h 48"/>
                <a:gd name="T18" fmla="*/ 24 w 48"/>
                <a:gd name="T19" fmla="*/ 3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8"/>
                    <a:pt x="24" y="48"/>
                  </a:cubicBezTo>
                  <a:cubicBezTo>
                    <a:pt x="37" y="48"/>
                    <a:pt x="48" y="38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lose/>
                  <a:moveTo>
                    <a:pt x="24" y="35"/>
                  </a:moveTo>
                  <a:cubicBezTo>
                    <a:pt x="18" y="35"/>
                    <a:pt x="13" y="30"/>
                    <a:pt x="13" y="24"/>
                  </a:cubicBezTo>
                  <a:cubicBezTo>
                    <a:pt x="13" y="18"/>
                    <a:pt x="18" y="13"/>
                    <a:pt x="24" y="13"/>
                  </a:cubicBezTo>
                  <a:cubicBezTo>
                    <a:pt x="30" y="13"/>
                    <a:pt x="35" y="18"/>
                    <a:pt x="35" y="24"/>
                  </a:cubicBezTo>
                  <a:cubicBezTo>
                    <a:pt x="35" y="30"/>
                    <a:pt x="30" y="35"/>
                    <a:pt x="24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97" name="Freeform 24">
              <a:extLst>
                <a:ext uri="{FF2B5EF4-FFF2-40B4-BE49-F238E27FC236}">
                  <a16:creationId xmlns:a16="http://schemas.microsoft.com/office/drawing/2014/main" id="{B8EA669F-2E40-4274-AFB3-D5959BDCA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2" y="2000"/>
              <a:ext cx="183" cy="133"/>
            </a:xfrm>
            <a:custGeom>
              <a:avLst/>
              <a:gdLst>
                <a:gd name="T0" fmla="*/ 0 w 183"/>
                <a:gd name="T1" fmla="*/ 85 h 133"/>
                <a:gd name="T2" fmla="*/ 76 w 183"/>
                <a:gd name="T3" fmla="*/ 85 h 133"/>
                <a:gd name="T4" fmla="*/ 76 w 183"/>
                <a:gd name="T5" fmla="*/ 102 h 133"/>
                <a:gd name="T6" fmla="*/ 0 w 183"/>
                <a:gd name="T7" fmla="*/ 102 h 133"/>
                <a:gd name="T8" fmla="*/ 0 w 183"/>
                <a:gd name="T9" fmla="*/ 133 h 133"/>
                <a:gd name="T10" fmla="*/ 183 w 183"/>
                <a:gd name="T11" fmla="*/ 133 h 133"/>
                <a:gd name="T12" fmla="*/ 183 w 183"/>
                <a:gd name="T13" fmla="*/ 102 h 133"/>
                <a:gd name="T14" fmla="*/ 107 w 183"/>
                <a:gd name="T15" fmla="*/ 102 h 133"/>
                <a:gd name="T16" fmla="*/ 107 w 183"/>
                <a:gd name="T17" fmla="*/ 85 h 133"/>
                <a:gd name="T18" fmla="*/ 183 w 183"/>
                <a:gd name="T19" fmla="*/ 85 h 133"/>
                <a:gd name="T20" fmla="*/ 183 w 183"/>
                <a:gd name="T21" fmla="*/ 51 h 133"/>
                <a:gd name="T22" fmla="*/ 33 w 183"/>
                <a:gd name="T23" fmla="*/ 51 h 133"/>
                <a:gd name="T24" fmla="*/ 33 w 183"/>
                <a:gd name="T25" fmla="*/ 32 h 133"/>
                <a:gd name="T26" fmla="*/ 183 w 183"/>
                <a:gd name="T27" fmla="*/ 32 h 133"/>
                <a:gd name="T28" fmla="*/ 183 w 183"/>
                <a:gd name="T29" fmla="*/ 0 h 133"/>
                <a:gd name="T30" fmla="*/ 0 w 183"/>
                <a:gd name="T31" fmla="*/ 0 h 133"/>
                <a:gd name="T32" fmla="*/ 0 w 183"/>
                <a:gd name="T33" fmla="*/ 8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3" h="133">
                  <a:moveTo>
                    <a:pt x="0" y="85"/>
                  </a:moveTo>
                  <a:lnTo>
                    <a:pt x="76" y="85"/>
                  </a:lnTo>
                  <a:lnTo>
                    <a:pt x="76" y="102"/>
                  </a:lnTo>
                  <a:lnTo>
                    <a:pt x="0" y="102"/>
                  </a:lnTo>
                  <a:lnTo>
                    <a:pt x="0" y="133"/>
                  </a:lnTo>
                  <a:lnTo>
                    <a:pt x="183" y="133"/>
                  </a:lnTo>
                  <a:lnTo>
                    <a:pt x="183" y="102"/>
                  </a:lnTo>
                  <a:lnTo>
                    <a:pt x="107" y="102"/>
                  </a:lnTo>
                  <a:lnTo>
                    <a:pt x="107" y="85"/>
                  </a:lnTo>
                  <a:lnTo>
                    <a:pt x="183" y="85"/>
                  </a:lnTo>
                  <a:lnTo>
                    <a:pt x="183" y="51"/>
                  </a:lnTo>
                  <a:lnTo>
                    <a:pt x="33" y="51"/>
                  </a:lnTo>
                  <a:lnTo>
                    <a:pt x="33" y="32"/>
                  </a:lnTo>
                  <a:lnTo>
                    <a:pt x="183" y="32"/>
                  </a:lnTo>
                  <a:lnTo>
                    <a:pt x="183" y="0"/>
                  </a:lnTo>
                  <a:lnTo>
                    <a:pt x="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98" name="Freeform 25">
              <a:extLst>
                <a:ext uri="{FF2B5EF4-FFF2-40B4-BE49-F238E27FC236}">
                  <a16:creationId xmlns:a16="http://schemas.microsoft.com/office/drawing/2014/main" id="{B6F1CBEF-4D89-40FA-9E20-7F9E1E0692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45" y="2141"/>
              <a:ext cx="117" cy="116"/>
            </a:xfrm>
            <a:custGeom>
              <a:avLst/>
              <a:gdLst>
                <a:gd name="T0" fmla="*/ 25 w 49"/>
                <a:gd name="T1" fmla="*/ 0 h 48"/>
                <a:gd name="T2" fmla="*/ 0 w 49"/>
                <a:gd name="T3" fmla="*/ 24 h 48"/>
                <a:gd name="T4" fmla="*/ 25 w 49"/>
                <a:gd name="T5" fmla="*/ 48 h 48"/>
                <a:gd name="T6" fmla="*/ 49 w 49"/>
                <a:gd name="T7" fmla="*/ 24 h 48"/>
                <a:gd name="T8" fmla="*/ 25 w 49"/>
                <a:gd name="T9" fmla="*/ 0 h 48"/>
                <a:gd name="T10" fmla="*/ 25 w 49"/>
                <a:gd name="T11" fmla="*/ 35 h 48"/>
                <a:gd name="T12" fmla="*/ 14 w 49"/>
                <a:gd name="T13" fmla="*/ 24 h 48"/>
                <a:gd name="T14" fmla="*/ 25 w 49"/>
                <a:gd name="T15" fmla="*/ 13 h 48"/>
                <a:gd name="T16" fmla="*/ 35 w 49"/>
                <a:gd name="T17" fmla="*/ 24 h 48"/>
                <a:gd name="T18" fmla="*/ 25 w 49"/>
                <a:gd name="T19" fmla="*/ 3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48">
                  <a:moveTo>
                    <a:pt x="25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8"/>
                    <a:pt x="11" y="48"/>
                    <a:pt x="25" y="48"/>
                  </a:cubicBezTo>
                  <a:cubicBezTo>
                    <a:pt x="38" y="48"/>
                    <a:pt x="49" y="38"/>
                    <a:pt x="49" y="24"/>
                  </a:cubicBezTo>
                  <a:cubicBezTo>
                    <a:pt x="49" y="11"/>
                    <a:pt x="38" y="0"/>
                    <a:pt x="25" y="0"/>
                  </a:cubicBezTo>
                  <a:close/>
                  <a:moveTo>
                    <a:pt x="25" y="35"/>
                  </a:moveTo>
                  <a:cubicBezTo>
                    <a:pt x="19" y="35"/>
                    <a:pt x="14" y="30"/>
                    <a:pt x="14" y="24"/>
                  </a:cubicBezTo>
                  <a:cubicBezTo>
                    <a:pt x="14" y="18"/>
                    <a:pt x="19" y="13"/>
                    <a:pt x="25" y="13"/>
                  </a:cubicBezTo>
                  <a:cubicBezTo>
                    <a:pt x="30" y="13"/>
                    <a:pt x="35" y="18"/>
                    <a:pt x="35" y="24"/>
                  </a:cubicBezTo>
                  <a:cubicBezTo>
                    <a:pt x="35" y="30"/>
                    <a:pt x="30" y="35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99" name="Freeform 26">
              <a:extLst>
                <a:ext uri="{FF2B5EF4-FFF2-40B4-BE49-F238E27FC236}">
                  <a16:creationId xmlns:a16="http://schemas.microsoft.com/office/drawing/2014/main" id="{640B5DA8-C465-45FC-9AF8-DB6DE3754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" y="2095"/>
              <a:ext cx="148" cy="79"/>
            </a:xfrm>
            <a:custGeom>
              <a:avLst/>
              <a:gdLst>
                <a:gd name="T0" fmla="*/ 57 w 148"/>
                <a:gd name="T1" fmla="*/ 79 h 79"/>
                <a:gd name="T2" fmla="*/ 91 w 148"/>
                <a:gd name="T3" fmla="*/ 79 h 79"/>
                <a:gd name="T4" fmla="*/ 91 w 148"/>
                <a:gd name="T5" fmla="*/ 31 h 79"/>
                <a:gd name="T6" fmla="*/ 148 w 148"/>
                <a:gd name="T7" fmla="*/ 31 h 79"/>
                <a:gd name="T8" fmla="*/ 148 w 148"/>
                <a:gd name="T9" fmla="*/ 0 h 79"/>
                <a:gd name="T10" fmla="*/ 0 w 148"/>
                <a:gd name="T11" fmla="*/ 0 h 79"/>
                <a:gd name="T12" fmla="*/ 0 w 148"/>
                <a:gd name="T13" fmla="*/ 31 h 79"/>
                <a:gd name="T14" fmla="*/ 57 w 148"/>
                <a:gd name="T15" fmla="*/ 31 h 79"/>
                <a:gd name="T16" fmla="*/ 57 w 148"/>
                <a:gd name="T1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79">
                  <a:moveTo>
                    <a:pt x="57" y="79"/>
                  </a:moveTo>
                  <a:lnTo>
                    <a:pt x="91" y="79"/>
                  </a:lnTo>
                  <a:lnTo>
                    <a:pt x="91" y="31"/>
                  </a:lnTo>
                  <a:lnTo>
                    <a:pt x="148" y="31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31"/>
                  </a:lnTo>
                  <a:lnTo>
                    <a:pt x="57" y="31"/>
                  </a:lnTo>
                  <a:lnTo>
                    <a:pt x="57" y="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00" name="Freeform 27">
              <a:extLst>
                <a:ext uri="{FF2B5EF4-FFF2-40B4-BE49-F238E27FC236}">
                  <a16:creationId xmlns:a16="http://schemas.microsoft.com/office/drawing/2014/main" id="{E8B95CB3-1FCC-4896-9001-57406D78A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1" y="1979"/>
              <a:ext cx="76" cy="203"/>
            </a:xfrm>
            <a:custGeom>
              <a:avLst/>
              <a:gdLst>
                <a:gd name="T0" fmla="*/ 0 w 76"/>
                <a:gd name="T1" fmla="*/ 188 h 203"/>
                <a:gd name="T2" fmla="*/ 45 w 76"/>
                <a:gd name="T3" fmla="*/ 188 h 203"/>
                <a:gd name="T4" fmla="*/ 45 w 76"/>
                <a:gd name="T5" fmla="*/ 203 h 203"/>
                <a:gd name="T6" fmla="*/ 76 w 76"/>
                <a:gd name="T7" fmla="*/ 203 h 203"/>
                <a:gd name="T8" fmla="*/ 76 w 76"/>
                <a:gd name="T9" fmla="*/ 0 h 203"/>
                <a:gd name="T10" fmla="*/ 45 w 76"/>
                <a:gd name="T11" fmla="*/ 0 h 203"/>
                <a:gd name="T12" fmla="*/ 45 w 76"/>
                <a:gd name="T13" fmla="*/ 154 h 203"/>
                <a:gd name="T14" fmla="*/ 0 w 76"/>
                <a:gd name="T15" fmla="*/ 154 h 203"/>
                <a:gd name="T16" fmla="*/ 0 w 76"/>
                <a:gd name="T17" fmla="*/ 188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203">
                  <a:moveTo>
                    <a:pt x="0" y="188"/>
                  </a:moveTo>
                  <a:lnTo>
                    <a:pt x="45" y="188"/>
                  </a:lnTo>
                  <a:lnTo>
                    <a:pt x="45" y="203"/>
                  </a:lnTo>
                  <a:lnTo>
                    <a:pt x="76" y="203"/>
                  </a:lnTo>
                  <a:lnTo>
                    <a:pt x="76" y="0"/>
                  </a:lnTo>
                  <a:lnTo>
                    <a:pt x="45" y="0"/>
                  </a:lnTo>
                  <a:lnTo>
                    <a:pt x="45" y="154"/>
                  </a:lnTo>
                  <a:lnTo>
                    <a:pt x="0" y="154"/>
                  </a:lnTo>
                  <a:lnTo>
                    <a:pt x="0" y="1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01" name="Freeform 28">
              <a:extLst>
                <a:ext uri="{FF2B5EF4-FFF2-40B4-BE49-F238E27FC236}">
                  <a16:creationId xmlns:a16="http://schemas.microsoft.com/office/drawing/2014/main" id="{FC431A29-1B6C-4CB2-A4C6-965BF40CB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" y="2155"/>
              <a:ext cx="202" cy="85"/>
            </a:xfrm>
            <a:custGeom>
              <a:avLst/>
              <a:gdLst>
                <a:gd name="T0" fmla="*/ 34 w 202"/>
                <a:gd name="T1" fmla="*/ 51 h 85"/>
                <a:gd name="T2" fmla="*/ 34 w 202"/>
                <a:gd name="T3" fmla="*/ 0 h 85"/>
                <a:gd name="T4" fmla="*/ 0 w 202"/>
                <a:gd name="T5" fmla="*/ 0 h 85"/>
                <a:gd name="T6" fmla="*/ 0 w 202"/>
                <a:gd name="T7" fmla="*/ 85 h 85"/>
                <a:gd name="T8" fmla="*/ 202 w 202"/>
                <a:gd name="T9" fmla="*/ 85 h 85"/>
                <a:gd name="T10" fmla="*/ 202 w 202"/>
                <a:gd name="T11" fmla="*/ 51 h 85"/>
                <a:gd name="T12" fmla="*/ 34 w 202"/>
                <a:gd name="T13" fmla="*/ 5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2" h="85">
                  <a:moveTo>
                    <a:pt x="34" y="51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85"/>
                  </a:lnTo>
                  <a:lnTo>
                    <a:pt x="202" y="85"/>
                  </a:lnTo>
                  <a:lnTo>
                    <a:pt x="202" y="51"/>
                  </a:lnTo>
                  <a:lnTo>
                    <a:pt x="34" y="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02" name="Freeform 29">
              <a:extLst>
                <a:ext uri="{FF2B5EF4-FFF2-40B4-BE49-F238E27FC236}">
                  <a16:creationId xmlns:a16="http://schemas.microsoft.com/office/drawing/2014/main" id="{FB8AABEC-54AE-4036-8A4E-598CDB3125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1" y="1976"/>
              <a:ext cx="110" cy="111"/>
            </a:xfrm>
            <a:custGeom>
              <a:avLst/>
              <a:gdLst>
                <a:gd name="T0" fmla="*/ 23 w 46"/>
                <a:gd name="T1" fmla="*/ 46 h 46"/>
                <a:gd name="T2" fmla="*/ 46 w 46"/>
                <a:gd name="T3" fmla="*/ 23 h 46"/>
                <a:gd name="T4" fmla="*/ 23 w 46"/>
                <a:gd name="T5" fmla="*/ 0 h 46"/>
                <a:gd name="T6" fmla="*/ 0 w 46"/>
                <a:gd name="T7" fmla="*/ 23 h 46"/>
                <a:gd name="T8" fmla="*/ 23 w 46"/>
                <a:gd name="T9" fmla="*/ 46 h 46"/>
                <a:gd name="T10" fmla="*/ 23 w 46"/>
                <a:gd name="T11" fmla="*/ 13 h 46"/>
                <a:gd name="T12" fmla="*/ 33 w 46"/>
                <a:gd name="T13" fmla="*/ 23 h 46"/>
                <a:gd name="T14" fmla="*/ 23 w 46"/>
                <a:gd name="T15" fmla="*/ 33 h 46"/>
                <a:gd name="T16" fmla="*/ 13 w 46"/>
                <a:gd name="T17" fmla="*/ 23 h 46"/>
                <a:gd name="T18" fmla="*/ 23 w 46"/>
                <a:gd name="T19" fmla="*/ 1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46"/>
                  </a:move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lose/>
                  <a:moveTo>
                    <a:pt x="23" y="13"/>
                  </a:moveTo>
                  <a:cubicBezTo>
                    <a:pt x="28" y="13"/>
                    <a:pt x="33" y="18"/>
                    <a:pt x="33" y="23"/>
                  </a:cubicBezTo>
                  <a:cubicBezTo>
                    <a:pt x="33" y="28"/>
                    <a:pt x="28" y="33"/>
                    <a:pt x="23" y="33"/>
                  </a:cubicBezTo>
                  <a:cubicBezTo>
                    <a:pt x="18" y="33"/>
                    <a:pt x="13" y="28"/>
                    <a:pt x="13" y="23"/>
                  </a:cubicBezTo>
                  <a:cubicBezTo>
                    <a:pt x="13" y="18"/>
                    <a:pt x="18" y="13"/>
                    <a:pt x="23" y="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03" name="Freeform 30">
              <a:extLst>
                <a:ext uri="{FF2B5EF4-FFF2-40B4-BE49-F238E27FC236}">
                  <a16:creationId xmlns:a16="http://schemas.microsoft.com/office/drawing/2014/main" id="{158D7376-EBD8-4AA9-989E-F70F70E93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" y="2295"/>
              <a:ext cx="50" cy="53"/>
            </a:xfrm>
            <a:custGeom>
              <a:avLst/>
              <a:gdLst>
                <a:gd name="T0" fmla="*/ 0 w 21"/>
                <a:gd name="T1" fmla="*/ 0 h 22"/>
                <a:gd name="T2" fmla="*/ 5 w 21"/>
                <a:gd name="T3" fmla="*/ 0 h 22"/>
                <a:gd name="T4" fmla="*/ 5 w 21"/>
                <a:gd name="T5" fmla="*/ 10 h 22"/>
                <a:gd name="T6" fmla="*/ 15 w 21"/>
                <a:gd name="T7" fmla="*/ 0 h 22"/>
                <a:gd name="T8" fmla="*/ 21 w 21"/>
                <a:gd name="T9" fmla="*/ 0 h 22"/>
                <a:gd name="T10" fmla="*/ 11 w 21"/>
                <a:gd name="T11" fmla="*/ 10 h 22"/>
                <a:gd name="T12" fmla="*/ 21 w 21"/>
                <a:gd name="T13" fmla="*/ 22 h 22"/>
                <a:gd name="T14" fmla="*/ 16 w 21"/>
                <a:gd name="T15" fmla="*/ 22 h 22"/>
                <a:gd name="T16" fmla="*/ 8 w 21"/>
                <a:gd name="T17" fmla="*/ 12 h 22"/>
                <a:gd name="T18" fmla="*/ 5 w 21"/>
                <a:gd name="T19" fmla="*/ 15 h 22"/>
                <a:gd name="T20" fmla="*/ 5 w 21"/>
                <a:gd name="T21" fmla="*/ 22 h 22"/>
                <a:gd name="T22" fmla="*/ 0 w 21"/>
                <a:gd name="T23" fmla="*/ 22 h 22"/>
                <a:gd name="T24" fmla="*/ 0 w 21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22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8" y="7"/>
                    <a:pt x="11" y="4"/>
                    <a:pt x="15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0" y="22"/>
                    <a:pt x="0" y="22"/>
                    <a:pt x="0" y="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04" name="Freeform 31">
              <a:extLst>
                <a:ext uri="{FF2B5EF4-FFF2-40B4-BE49-F238E27FC236}">
                  <a16:creationId xmlns:a16="http://schemas.microsoft.com/office/drawing/2014/main" id="{F567E5C4-03C5-4E6C-AE30-2BF5B81E44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21" y="2310"/>
              <a:ext cx="38" cy="41"/>
            </a:xfrm>
            <a:custGeom>
              <a:avLst/>
              <a:gdLst>
                <a:gd name="T0" fmla="*/ 16 w 16"/>
                <a:gd name="T1" fmla="*/ 8 h 17"/>
                <a:gd name="T2" fmla="*/ 8 w 16"/>
                <a:gd name="T3" fmla="*/ 17 h 17"/>
                <a:gd name="T4" fmla="*/ 0 w 16"/>
                <a:gd name="T5" fmla="*/ 8 h 17"/>
                <a:gd name="T6" fmla="*/ 8 w 16"/>
                <a:gd name="T7" fmla="*/ 0 h 17"/>
                <a:gd name="T8" fmla="*/ 16 w 16"/>
                <a:gd name="T9" fmla="*/ 8 h 17"/>
                <a:gd name="T10" fmla="*/ 4 w 16"/>
                <a:gd name="T11" fmla="*/ 8 h 17"/>
                <a:gd name="T12" fmla="*/ 8 w 16"/>
                <a:gd name="T13" fmla="*/ 13 h 17"/>
                <a:gd name="T14" fmla="*/ 12 w 16"/>
                <a:gd name="T15" fmla="*/ 8 h 17"/>
                <a:gd name="T16" fmla="*/ 8 w 16"/>
                <a:gd name="T17" fmla="*/ 3 h 17"/>
                <a:gd name="T18" fmla="*/ 4 w 16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7">
                  <a:moveTo>
                    <a:pt x="16" y="8"/>
                  </a:moveTo>
                  <a:cubicBezTo>
                    <a:pt x="16" y="13"/>
                    <a:pt x="13" y="17"/>
                    <a:pt x="8" y="17"/>
                  </a:cubicBezTo>
                  <a:cubicBezTo>
                    <a:pt x="2" y="17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6" y="4"/>
                    <a:pt x="16" y="8"/>
                  </a:cubicBezTo>
                  <a:close/>
                  <a:moveTo>
                    <a:pt x="4" y="8"/>
                  </a:moveTo>
                  <a:cubicBezTo>
                    <a:pt x="4" y="11"/>
                    <a:pt x="5" y="13"/>
                    <a:pt x="8" y="13"/>
                  </a:cubicBezTo>
                  <a:cubicBezTo>
                    <a:pt x="11" y="13"/>
                    <a:pt x="12" y="11"/>
                    <a:pt x="12" y="8"/>
                  </a:cubicBezTo>
                  <a:cubicBezTo>
                    <a:pt x="12" y="6"/>
                    <a:pt x="11" y="3"/>
                    <a:pt x="8" y="3"/>
                  </a:cubicBezTo>
                  <a:cubicBezTo>
                    <a:pt x="5" y="3"/>
                    <a:pt x="4" y="6"/>
                    <a:pt x="4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05" name="Freeform 32">
              <a:extLst>
                <a:ext uri="{FF2B5EF4-FFF2-40B4-BE49-F238E27FC236}">
                  <a16:creationId xmlns:a16="http://schemas.microsoft.com/office/drawing/2014/main" id="{60FE489C-29A7-4DDB-B082-0BC4794D5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8" y="2310"/>
              <a:ext cx="24" cy="38"/>
            </a:xfrm>
            <a:custGeom>
              <a:avLst/>
              <a:gdLst>
                <a:gd name="T0" fmla="*/ 0 w 10"/>
                <a:gd name="T1" fmla="*/ 5 h 16"/>
                <a:gd name="T2" fmla="*/ 0 w 10"/>
                <a:gd name="T3" fmla="*/ 0 h 16"/>
                <a:gd name="T4" fmla="*/ 4 w 10"/>
                <a:gd name="T5" fmla="*/ 0 h 16"/>
                <a:gd name="T6" fmla="*/ 4 w 10"/>
                <a:gd name="T7" fmla="*/ 4 h 16"/>
                <a:gd name="T8" fmla="*/ 10 w 10"/>
                <a:gd name="T9" fmla="*/ 0 h 16"/>
                <a:gd name="T10" fmla="*/ 10 w 10"/>
                <a:gd name="T11" fmla="*/ 4 h 16"/>
                <a:gd name="T12" fmla="*/ 4 w 10"/>
                <a:gd name="T13" fmla="*/ 10 h 16"/>
                <a:gd name="T14" fmla="*/ 4 w 10"/>
                <a:gd name="T15" fmla="*/ 16 h 16"/>
                <a:gd name="T16" fmla="*/ 0 w 10"/>
                <a:gd name="T17" fmla="*/ 16 h 16"/>
                <a:gd name="T18" fmla="*/ 0 w 10"/>
                <a:gd name="T19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6">
                  <a:moveTo>
                    <a:pt x="0" y="5"/>
                  </a:move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4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6" y="4"/>
                    <a:pt x="4" y="6"/>
                    <a:pt x="4" y="1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06" name="Freeform 33">
              <a:extLst>
                <a:ext uri="{FF2B5EF4-FFF2-40B4-BE49-F238E27FC236}">
                  <a16:creationId xmlns:a16="http://schemas.microsoft.com/office/drawing/2014/main" id="{046155DB-E14F-4FC1-AFDC-42842043AD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7" y="2310"/>
              <a:ext cx="38" cy="41"/>
            </a:xfrm>
            <a:custGeom>
              <a:avLst/>
              <a:gdLst>
                <a:gd name="T0" fmla="*/ 4 w 16"/>
                <a:gd name="T1" fmla="*/ 9 h 17"/>
                <a:gd name="T2" fmla="*/ 8 w 16"/>
                <a:gd name="T3" fmla="*/ 13 h 17"/>
                <a:gd name="T4" fmla="*/ 11 w 16"/>
                <a:gd name="T5" fmla="*/ 11 h 17"/>
                <a:gd name="T6" fmla="*/ 16 w 16"/>
                <a:gd name="T7" fmla="*/ 11 h 17"/>
                <a:gd name="T8" fmla="*/ 8 w 16"/>
                <a:gd name="T9" fmla="*/ 17 h 17"/>
                <a:gd name="T10" fmla="*/ 0 w 16"/>
                <a:gd name="T11" fmla="*/ 8 h 17"/>
                <a:gd name="T12" fmla="*/ 8 w 16"/>
                <a:gd name="T13" fmla="*/ 0 h 17"/>
                <a:gd name="T14" fmla="*/ 16 w 16"/>
                <a:gd name="T15" fmla="*/ 8 h 17"/>
                <a:gd name="T16" fmla="*/ 16 w 16"/>
                <a:gd name="T17" fmla="*/ 9 h 17"/>
                <a:gd name="T18" fmla="*/ 4 w 16"/>
                <a:gd name="T19" fmla="*/ 9 h 17"/>
                <a:gd name="T20" fmla="*/ 12 w 16"/>
                <a:gd name="T21" fmla="*/ 7 h 17"/>
                <a:gd name="T22" fmla="*/ 8 w 16"/>
                <a:gd name="T23" fmla="*/ 3 h 17"/>
                <a:gd name="T24" fmla="*/ 4 w 16"/>
                <a:gd name="T25" fmla="*/ 7 h 17"/>
                <a:gd name="T26" fmla="*/ 12 w 16"/>
                <a:gd name="T27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7">
                  <a:moveTo>
                    <a:pt x="4" y="9"/>
                  </a:moveTo>
                  <a:cubicBezTo>
                    <a:pt x="4" y="12"/>
                    <a:pt x="5" y="13"/>
                    <a:pt x="8" y="13"/>
                  </a:cubicBezTo>
                  <a:cubicBezTo>
                    <a:pt x="10" y="13"/>
                    <a:pt x="11" y="13"/>
                    <a:pt x="11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4"/>
                    <a:pt x="12" y="17"/>
                    <a:pt x="8" y="17"/>
                  </a:cubicBezTo>
                  <a:cubicBezTo>
                    <a:pt x="2" y="17"/>
                    <a:pt x="0" y="12"/>
                    <a:pt x="0" y="8"/>
                  </a:cubicBezTo>
                  <a:cubicBezTo>
                    <a:pt x="0" y="4"/>
                    <a:pt x="2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lnTo>
                    <a:pt x="4" y="9"/>
                  </a:lnTo>
                  <a:close/>
                  <a:moveTo>
                    <a:pt x="12" y="7"/>
                  </a:moveTo>
                  <a:cubicBezTo>
                    <a:pt x="11" y="5"/>
                    <a:pt x="11" y="3"/>
                    <a:pt x="8" y="3"/>
                  </a:cubicBezTo>
                  <a:cubicBezTo>
                    <a:pt x="5" y="3"/>
                    <a:pt x="4" y="5"/>
                    <a:pt x="4" y="7"/>
                  </a:cubicBezTo>
                  <a:lnTo>
                    <a:pt x="12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07" name="Freeform 34">
              <a:extLst>
                <a:ext uri="{FF2B5EF4-FFF2-40B4-BE49-F238E27FC236}">
                  <a16:creationId xmlns:a16="http://schemas.microsoft.com/office/drawing/2014/main" id="{8F4D086D-8D94-4C90-86FA-B3DD74BEE5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0" y="2310"/>
              <a:ext cx="35" cy="41"/>
            </a:xfrm>
            <a:custGeom>
              <a:avLst/>
              <a:gdLst>
                <a:gd name="T0" fmla="*/ 15 w 15"/>
                <a:gd name="T1" fmla="*/ 12 h 17"/>
                <a:gd name="T2" fmla="*/ 15 w 15"/>
                <a:gd name="T3" fmla="*/ 16 h 17"/>
                <a:gd name="T4" fmla="*/ 12 w 15"/>
                <a:gd name="T5" fmla="*/ 16 h 17"/>
                <a:gd name="T6" fmla="*/ 11 w 15"/>
                <a:gd name="T7" fmla="*/ 14 h 17"/>
                <a:gd name="T8" fmla="*/ 6 w 15"/>
                <a:gd name="T9" fmla="*/ 17 h 17"/>
                <a:gd name="T10" fmla="*/ 0 w 15"/>
                <a:gd name="T11" fmla="*/ 11 h 17"/>
                <a:gd name="T12" fmla="*/ 8 w 15"/>
                <a:gd name="T13" fmla="*/ 6 h 17"/>
                <a:gd name="T14" fmla="*/ 11 w 15"/>
                <a:gd name="T15" fmla="*/ 6 h 17"/>
                <a:gd name="T16" fmla="*/ 11 w 15"/>
                <a:gd name="T17" fmla="*/ 6 h 17"/>
                <a:gd name="T18" fmla="*/ 8 w 15"/>
                <a:gd name="T19" fmla="*/ 3 h 17"/>
                <a:gd name="T20" fmla="*/ 5 w 15"/>
                <a:gd name="T21" fmla="*/ 5 h 17"/>
                <a:gd name="T22" fmla="*/ 1 w 15"/>
                <a:gd name="T23" fmla="*/ 5 h 17"/>
                <a:gd name="T24" fmla="*/ 8 w 15"/>
                <a:gd name="T25" fmla="*/ 0 h 17"/>
                <a:gd name="T26" fmla="*/ 15 w 15"/>
                <a:gd name="T27" fmla="*/ 6 h 17"/>
                <a:gd name="T28" fmla="*/ 15 w 15"/>
                <a:gd name="T29" fmla="*/ 12 h 17"/>
                <a:gd name="T30" fmla="*/ 11 w 15"/>
                <a:gd name="T31" fmla="*/ 9 h 17"/>
                <a:gd name="T32" fmla="*/ 8 w 15"/>
                <a:gd name="T33" fmla="*/ 9 h 17"/>
                <a:gd name="T34" fmla="*/ 4 w 15"/>
                <a:gd name="T35" fmla="*/ 11 h 17"/>
                <a:gd name="T36" fmla="*/ 7 w 15"/>
                <a:gd name="T37" fmla="*/ 13 h 17"/>
                <a:gd name="T38" fmla="*/ 11 w 15"/>
                <a:gd name="T3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7">
                  <a:moveTo>
                    <a:pt x="15" y="12"/>
                  </a:moveTo>
                  <a:cubicBezTo>
                    <a:pt x="15" y="14"/>
                    <a:pt x="15" y="16"/>
                    <a:pt x="15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1" y="16"/>
                    <a:pt x="11" y="15"/>
                    <a:pt x="11" y="14"/>
                  </a:cubicBezTo>
                  <a:cubicBezTo>
                    <a:pt x="11" y="16"/>
                    <a:pt x="9" y="17"/>
                    <a:pt x="6" y="17"/>
                  </a:cubicBezTo>
                  <a:cubicBezTo>
                    <a:pt x="2" y="17"/>
                    <a:pt x="0" y="14"/>
                    <a:pt x="0" y="11"/>
                  </a:cubicBezTo>
                  <a:cubicBezTo>
                    <a:pt x="0" y="7"/>
                    <a:pt x="4" y="6"/>
                    <a:pt x="8" y="6"/>
                  </a:cubicBezTo>
                  <a:cubicBezTo>
                    <a:pt x="9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4"/>
                    <a:pt x="11" y="3"/>
                    <a:pt x="8" y="3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2" y="0"/>
                    <a:pt x="8" y="0"/>
                  </a:cubicBezTo>
                  <a:cubicBezTo>
                    <a:pt x="14" y="0"/>
                    <a:pt x="15" y="3"/>
                    <a:pt x="15" y="6"/>
                  </a:cubicBezTo>
                  <a:lnTo>
                    <a:pt x="15" y="12"/>
                  </a:lnTo>
                  <a:close/>
                  <a:moveTo>
                    <a:pt x="11" y="9"/>
                  </a:moveTo>
                  <a:cubicBezTo>
                    <a:pt x="11" y="9"/>
                    <a:pt x="10" y="9"/>
                    <a:pt x="8" y="9"/>
                  </a:cubicBezTo>
                  <a:cubicBezTo>
                    <a:pt x="5" y="9"/>
                    <a:pt x="4" y="10"/>
                    <a:pt x="4" y="11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08" name="Freeform 35">
              <a:extLst>
                <a:ext uri="{FF2B5EF4-FFF2-40B4-BE49-F238E27FC236}">
                  <a16:creationId xmlns:a16="http://schemas.microsoft.com/office/drawing/2014/main" id="{DE2340C0-63D9-4355-93AA-9430F55D6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" y="2295"/>
              <a:ext cx="41" cy="53"/>
            </a:xfrm>
            <a:custGeom>
              <a:avLst/>
              <a:gdLst>
                <a:gd name="T0" fmla="*/ 39 w 41"/>
                <a:gd name="T1" fmla="*/ 32 h 53"/>
                <a:gd name="T2" fmla="*/ 10 w 41"/>
                <a:gd name="T3" fmla="*/ 32 h 53"/>
                <a:gd name="T4" fmla="*/ 10 w 41"/>
                <a:gd name="T5" fmla="*/ 44 h 53"/>
                <a:gd name="T6" fmla="*/ 41 w 41"/>
                <a:gd name="T7" fmla="*/ 44 h 53"/>
                <a:gd name="T8" fmla="*/ 41 w 41"/>
                <a:gd name="T9" fmla="*/ 53 h 53"/>
                <a:gd name="T10" fmla="*/ 0 w 41"/>
                <a:gd name="T11" fmla="*/ 53 h 53"/>
                <a:gd name="T12" fmla="*/ 0 w 41"/>
                <a:gd name="T13" fmla="*/ 0 h 53"/>
                <a:gd name="T14" fmla="*/ 39 w 41"/>
                <a:gd name="T15" fmla="*/ 0 h 53"/>
                <a:gd name="T16" fmla="*/ 39 w 41"/>
                <a:gd name="T17" fmla="*/ 10 h 53"/>
                <a:gd name="T18" fmla="*/ 10 w 41"/>
                <a:gd name="T19" fmla="*/ 10 h 53"/>
                <a:gd name="T20" fmla="*/ 10 w 41"/>
                <a:gd name="T21" fmla="*/ 22 h 53"/>
                <a:gd name="T22" fmla="*/ 39 w 41"/>
                <a:gd name="T23" fmla="*/ 22 h 53"/>
                <a:gd name="T24" fmla="*/ 39 w 41"/>
                <a:gd name="T25" fmla="*/ 3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53">
                  <a:moveTo>
                    <a:pt x="39" y="32"/>
                  </a:moveTo>
                  <a:lnTo>
                    <a:pt x="10" y="32"/>
                  </a:lnTo>
                  <a:lnTo>
                    <a:pt x="10" y="44"/>
                  </a:lnTo>
                  <a:lnTo>
                    <a:pt x="41" y="44"/>
                  </a:lnTo>
                  <a:lnTo>
                    <a:pt x="41" y="53"/>
                  </a:lnTo>
                  <a:lnTo>
                    <a:pt x="0" y="53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10"/>
                  </a:lnTo>
                  <a:lnTo>
                    <a:pt x="10" y="10"/>
                  </a:lnTo>
                  <a:lnTo>
                    <a:pt x="10" y="22"/>
                  </a:lnTo>
                  <a:lnTo>
                    <a:pt x="39" y="22"/>
                  </a:lnTo>
                  <a:lnTo>
                    <a:pt x="39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09" name="Freeform 36">
              <a:extLst>
                <a:ext uri="{FF2B5EF4-FFF2-40B4-BE49-F238E27FC236}">
                  <a16:creationId xmlns:a16="http://schemas.microsoft.com/office/drawing/2014/main" id="{4CEF3C46-7BC2-42C3-88A2-FA8C88114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6" y="2310"/>
              <a:ext cx="57" cy="38"/>
            </a:xfrm>
            <a:custGeom>
              <a:avLst/>
              <a:gdLst>
                <a:gd name="T0" fmla="*/ 0 w 24"/>
                <a:gd name="T1" fmla="*/ 4 h 16"/>
                <a:gd name="T2" fmla="*/ 0 w 24"/>
                <a:gd name="T3" fmla="*/ 0 h 16"/>
                <a:gd name="T4" fmla="*/ 4 w 24"/>
                <a:gd name="T5" fmla="*/ 0 h 16"/>
                <a:gd name="T6" fmla="*/ 4 w 24"/>
                <a:gd name="T7" fmla="*/ 2 h 16"/>
                <a:gd name="T8" fmla="*/ 9 w 24"/>
                <a:gd name="T9" fmla="*/ 0 h 16"/>
                <a:gd name="T10" fmla="*/ 14 w 24"/>
                <a:gd name="T11" fmla="*/ 3 h 16"/>
                <a:gd name="T12" fmla="*/ 19 w 24"/>
                <a:gd name="T13" fmla="*/ 0 h 16"/>
                <a:gd name="T14" fmla="*/ 24 w 24"/>
                <a:gd name="T15" fmla="*/ 7 h 16"/>
                <a:gd name="T16" fmla="*/ 24 w 24"/>
                <a:gd name="T17" fmla="*/ 16 h 16"/>
                <a:gd name="T18" fmla="*/ 20 w 24"/>
                <a:gd name="T19" fmla="*/ 16 h 16"/>
                <a:gd name="T20" fmla="*/ 20 w 24"/>
                <a:gd name="T21" fmla="*/ 7 h 16"/>
                <a:gd name="T22" fmla="*/ 17 w 24"/>
                <a:gd name="T23" fmla="*/ 3 h 16"/>
                <a:gd name="T24" fmla="*/ 14 w 24"/>
                <a:gd name="T25" fmla="*/ 7 h 16"/>
                <a:gd name="T26" fmla="*/ 14 w 24"/>
                <a:gd name="T27" fmla="*/ 16 h 16"/>
                <a:gd name="T28" fmla="*/ 10 w 24"/>
                <a:gd name="T29" fmla="*/ 16 h 16"/>
                <a:gd name="T30" fmla="*/ 10 w 24"/>
                <a:gd name="T31" fmla="*/ 7 h 16"/>
                <a:gd name="T32" fmla="*/ 7 w 24"/>
                <a:gd name="T33" fmla="*/ 3 h 16"/>
                <a:gd name="T34" fmla="*/ 4 w 24"/>
                <a:gd name="T35" fmla="*/ 8 h 16"/>
                <a:gd name="T36" fmla="*/ 4 w 24"/>
                <a:gd name="T37" fmla="*/ 16 h 16"/>
                <a:gd name="T38" fmla="*/ 0 w 24"/>
                <a:gd name="T39" fmla="*/ 16 h 16"/>
                <a:gd name="T40" fmla="*/ 0 w 24"/>
                <a:gd name="T41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" h="16">
                  <a:moveTo>
                    <a:pt x="0" y="4"/>
                  </a:move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2" y="0"/>
                    <a:pt x="13" y="1"/>
                    <a:pt x="14" y="3"/>
                  </a:cubicBezTo>
                  <a:cubicBezTo>
                    <a:pt x="14" y="1"/>
                    <a:pt x="16" y="0"/>
                    <a:pt x="19" y="0"/>
                  </a:cubicBezTo>
                  <a:cubicBezTo>
                    <a:pt x="22" y="0"/>
                    <a:pt x="24" y="2"/>
                    <a:pt x="24" y="7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5"/>
                    <a:pt x="20" y="3"/>
                    <a:pt x="17" y="3"/>
                  </a:cubicBezTo>
                  <a:cubicBezTo>
                    <a:pt x="15" y="3"/>
                    <a:pt x="14" y="5"/>
                    <a:pt x="14" y="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5"/>
                    <a:pt x="10" y="3"/>
                    <a:pt x="7" y="3"/>
                  </a:cubicBezTo>
                  <a:cubicBezTo>
                    <a:pt x="5" y="3"/>
                    <a:pt x="4" y="5"/>
                    <a:pt x="4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10" name="Freeform 37">
              <a:extLst>
                <a:ext uri="{FF2B5EF4-FFF2-40B4-BE49-F238E27FC236}">
                  <a16:creationId xmlns:a16="http://schemas.microsoft.com/office/drawing/2014/main" id="{5AED3950-B288-4C25-929C-5322712936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23" y="2310"/>
              <a:ext cx="40" cy="55"/>
            </a:xfrm>
            <a:custGeom>
              <a:avLst/>
              <a:gdLst>
                <a:gd name="T0" fmla="*/ 5 w 17"/>
                <a:gd name="T1" fmla="*/ 14 h 23"/>
                <a:gd name="T2" fmla="*/ 5 w 17"/>
                <a:gd name="T3" fmla="*/ 23 h 23"/>
                <a:gd name="T4" fmla="*/ 0 w 17"/>
                <a:gd name="T5" fmla="*/ 23 h 23"/>
                <a:gd name="T6" fmla="*/ 0 w 17"/>
                <a:gd name="T7" fmla="*/ 4 h 23"/>
                <a:gd name="T8" fmla="*/ 0 w 17"/>
                <a:gd name="T9" fmla="*/ 0 h 23"/>
                <a:gd name="T10" fmla="*/ 4 w 17"/>
                <a:gd name="T11" fmla="*/ 0 h 23"/>
                <a:gd name="T12" fmla="*/ 5 w 17"/>
                <a:gd name="T13" fmla="*/ 3 h 23"/>
                <a:gd name="T14" fmla="*/ 10 w 17"/>
                <a:gd name="T15" fmla="*/ 0 h 23"/>
                <a:gd name="T16" fmla="*/ 17 w 17"/>
                <a:gd name="T17" fmla="*/ 8 h 23"/>
                <a:gd name="T18" fmla="*/ 9 w 17"/>
                <a:gd name="T19" fmla="*/ 17 h 23"/>
                <a:gd name="T20" fmla="*/ 5 w 17"/>
                <a:gd name="T21" fmla="*/ 14 h 23"/>
                <a:gd name="T22" fmla="*/ 13 w 17"/>
                <a:gd name="T23" fmla="*/ 8 h 23"/>
                <a:gd name="T24" fmla="*/ 9 w 17"/>
                <a:gd name="T25" fmla="*/ 3 h 23"/>
                <a:gd name="T26" fmla="*/ 5 w 17"/>
                <a:gd name="T27" fmla="*/ 8 h 23"/>
                <a:gd name="T28" fmla="*/ 9 w 17"/>
                <a:gd name="T29" fmla="*/ 13 h 23"/>
                <a:gd name="T30" fmla="*/ 13 w 17"/>
                <a:gd name="T31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3">
                  <a:moveTo>
                    <a:pt x="5" y="14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1"/>
                    <a:pt x="5" y="2"/>
                    <a:pt x="5" y="3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4" y="0"/>
                    <a:pt x="17" y="3"/>
                    <a:pt x="17" y="8"/>
                  </a:cubicBezTo>
                  <a:cubicBezTo>
                    <a:pt x="17" y="13"/>
                    <a:pt x="13" y="17"/>
                    <a:pt x="9" y="17"/>
                  </a:cubicBezTo>
                  <a:cubicBezTo>
                    <a:pt x="7" y="17"/>
                    <a:pt x="5" y="15"/>
                    <a:pt x="5" y="14"/>
                  </a:cubicBezTo>
                  <a:close/>
                  <a:moveTo>
                    <a:pt x="13" y="8"/>
                  </a:moveTo>
                  <a:cubicBezTo>
                    <a:pt x="13" y="6"/>
                    <a:pt x="11" y="3"/>
                    <a:pt x="9" y="3"/>
                  </a:cubicBezTo>
                  <a:cubicBezTo>
                    <a:pt x="6" y="3"/>
                    <a:pt x="5" y="5"/>
                    <a:pt x="5" y="8"/>
                  </a:cubicBezTo>
                  <a:cubicBezTo>
                    <a:pt x="5" y="11"/>
                    <a:pt x="6" y="13"/>
                    <a:pt x="9" y="13"/>
                  </a:cubicBezTo>
                  <a:cubicBezTo>
                    <a:pt x="11" y="13"/>
                    <a:pt x="13" y="11"/>
                    <a:pt x="13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11" name="Rectangle 38">
              <a:extLst>
                <a:ext uri="{FF2B5EF4-FFF2-40B4-BE49-F238E27FC236}">
                  <a16:creationId xmlns:a16="http://schemas.microsoft.com/office/drawing/2014/main" id="{96C5DDCA-1352-41C7-BE1B-FADE616528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" y="2293"/>
              <a:ext cx="12" cy="5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12" name="Freeform 39">
              <a:extLst>
                <a:ext uri="{FF2B5EF4-FFF2-40B4-BE49-F238E27FC236}">
                  <a16:creationId xmlns:a16="http://schemas.microsoft.com/office/drawing/2014/main" id="{29B80BC2-E82A-496A-A7CA-D0764DD299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89" y="2310"/>
              <a:ext cx="41" cy="41"/>
            </a:xfrm>
            <a:custGeom>
              <a:avLst/>
              <a:gdLst>
                <a:gd name="T0" fmla="*/ 17 w 17"/>
                <a:gd name="T1" fmla="*/ 8 h 17"/>
                <a:gd name="T2" fmla="*/ 8 w 17"/>
                <a:gd name="T3" fmla="*/ 17 h 17"/>
                <a:gd name="T4" fmla="*/ 0 w 17"/>
                <a:gd name="T5" fmla="*/ 8 h 17"/>
                <a:gd name="T6" fmla="*/ 8 w 17"/>
                <a:gd name="T7" fmla="*/ 0 h 17"/>
                <a:gd name="T8" fmla="*/ 17 w 17"/>
                <a:gd name="T9" fmla="*/ 8 h 17"/>
                <a:gd name="T10" fmla="*/ 4 w 17"/>
                <a:gd name="T11" fmla="*/ 8 h 17"/>
                <a:gd name="T12" fmla="*/ 8 w 17"/>
                <a:gd name="T13" fmla="*/ 13 h 17"/>
                <a:gd name="T14" fmla="*/ 12 w 17"/>
                <a:gd name="T15" fmla="*/ 8 h 17"/>
                <a:gd name="T16" fmla="*/ 8 w 17"/>
                <a:gd name="T17" fmla="*/ 3 h 17"/>
                <a:gd name="T18" fmla="*/ 4 w 17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7">
                  <a:moveTo>
                    <a:pt x="17" y="8"/>
                  </a:moveTo>
                  <a:cubicBezTo>
                    <a:pt x="17" y="13"/>
                    <a:pt x="14" y="17"/>
                    <a:pt x="8" y="17"/>
                  </a:cubicBezTo>
                  <a:cubicBezTo>
                    <a:pt x="3" y="17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7" y="4"/>
                    <a:pt x="17" y="8"/>
                  </a:cubicBezTo>
                  <a:close/>
                  <a:moveTo>
                    <a:pt x="4" y="8"/>
                  </a:moveTo>
                  <a:cubicBezTo>
                    <a:pt x="4" y="11"/>
                    <a:pt x="6" y="13"/>
                    <a:pt x="8" y="13"/>
                  </a:cubicBezTo>
                  <a:cubicBezTo>
                    <a:pt x="11" y="13"/>
                    <a:pt x="12" y="11"/>
                    <a:pt x="12" y="8"/>
                  </a:cubicBezTo>
                  <a:cubicBezTo>
                    <a:pt x="12" y="6"/>
                    <a:pt x="11" y="3"/>
                    <a:pt x="8" y="3"/>
                  </a:cubicBezTo>
                  <a:cubicBezTo>
                    <a:pt x="5" y="3"/>
                    <a:pt x="4" y="6"/>
                    <a:pt x="4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13" name="Freeform 40">
              <a:extLst>
                <a:ext uri="{FF2B5EF4-FFF2-40B4-BE49-F238E27FC236}">
                  <a16:creationId xmlns:a16="http://schemas.microsoft.com/office/drawing/2014/main" id="{6627DA70-BE75-403D-8679-9D23F0E4E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2" y="2310"/>
              <a:ext cx="40" cy="55"/>
            </a:xfrm>
            <a:custGeom>
              <a:avLst/>
              <a:gdLst>
                <a:gd name="T0" fmla="*/ 5 w 17"/>
                <a:gd name="T1" fmla="*/ 0 h 23"/>
                <a:gd name="T2" fmla="*/ 9 w 17"/>
                <a:gd name="T3" fmla="*/ 13 h 23"/>
                <a:gd name="T4" fmla="*/ 9 w 17"/>
                <a:gd name="T5" fmla="*/ 13 h 23"/>
                <a:gd name="T6" fmla="*/ 13 w 17"/>
                <a:gd name="T7" fmla="*/ 0 h 23"/>
                <a:gd name="T8" fmla="*/ 17 w 17"/>
                <a:gd name="T9" fmla="*/ 0 h 23"/>
                <a:gd name="T10" fmla="*/ 12 w 17"/>
                <a:gd name="T11" fmla="*/ 14 h 23"/>
                <a:gd name="T12" fmla="*/ 4 w 17"/>
                <a:gd name="T13" fmla="*/ 23 h 23"/>
                <a:gd name="T14" fmla="*/ 2 w 17"/>
                <a:gd name="T15" fmla="*/ 23 h 23"/>
                <a:gd name="T16" fmla="*/ 2 w 17"/>
                <a:gd name="T17" fmla="*/ 20 h 23"/>
                <a:gd name="T18" fmla="*/ 3 w 17"/>
                <a:gd name="T19" fmla="*/ 20 h 23"/>
                <a:gd name="T20" fmla="*/ 7 w 17"/>
                <a:gd name="T21" fmla="*/ 17 h 23"/>
                <a:gd name="T22" fmla="*/ 0 w 17"/>
                <a:gd name="T23" fmla="*/ 0 h 23"/>
                <a:gd name="T24" fmla="*/ 5 w 17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23">
                  <a:moveTo>
                    <a:pt x="5" y="0"/>
                  </a:moveTo>
                  <a:cubicBezTo>
                    <a:pt x="7" y="7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1"/>
                    <a:pt x="11" y="7"/>
                    <a:pt x="13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21"/>
                    <a:pt x="9" y="23"/>
                    <a:pt x="4" y="23"/>
                  </a:cubicBezTo>
                  <a:cubicBezTo>
                    <a:pt x="3" y="23"/>
                    <a:pt x="2" y="23"/>
                    <a:pt x="2" y="23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3" y="20"/>
                    <a:pt x="3" y="20"/>
                  </a:cubicBezTo>
                  <a:cubicBezTo>
                    <a:pt x="5" y="20"/>
                    <a:pt x="6" y="19"/>
                    <a:pt x="7" y="1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14" name="Freeform 41">
              <a:extLst>
                <a:ext uri="{FF2B5EF4-FFF2-40B4-BE49-F238E27FC236}">
                  <a16:creationId xmlns:a16="http://schemas.microsoft.com/office/drawing/2014/main" id="{4E23F6E9-BC6C-45F0-8FCE-669C75CF0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9" y="2310"/>
              <a:ext cx="58" cy="38"/>
            </a:xfrm>
            <a:custGeom>
              <a:avLst/>
              <a:gdLst>
                <a:gd name="T0" fmla="*/ 0 w 24"/>
                <a:gd name="T1" fmla="*/ 4 h 16"/>
                <a:gd name="T2" fmla="*/ 0 w 24"/>
                <a:gd name="T3" fmla="*/ 0 h 16"/>
                <a:gd name="T4" fmla="*/ 4 w 24"/>
                <a:gd name="T5" fmla="*/ 0 h 16"/>
                <a:gd name="T6" fmla="*/ 4 w 24"/>
                <a:gd name="T7" fmla="*/ 2 h 16"/>
                <a:gd name="T8" fmla="*/ 9 w 24"/>
                <a:gd name="T9" fmla="*/ 0 h 16"/>
                <a:gd name="T10" fmla="*/ 13 w 24"/>
                <a:gd name="T11" fmla="*/ 3 h 16"/>
                <a:gd name="T12" fmla="*/ 18 w 24"/>
                <a:gd name="T13" fmla="*/ 0 h 16"/>
                <a:gd name="T14" fmla="*/ 24 w 24"/>
                <a:gd name="T15" fmla="*/ 7 h 16"/>
                <a:gd name="T16" fmla="*/ 24 w 24"/>
                <a:gd name="T17" fmla="*/ 16 h 16"/>
                <a:gd name="T18" fmla="*/ 20 w 24"/>
                <a:gd name="T19" fmla="*/ 16 h 16"/>
                <a:gd name="T20" fmla="*/ 20 w 24"/>
                <a:gd name="T21" fmla="*/ 7 h 16"/>
                <a:gd name="T22" fmla="*/ 17 w 24"/>
                <a:gd name="T23" fmla="*/ 3 h 16"/>
                <a:gd name="T24" fmla="*/ 14 w 24"/>
                <a:gd name="T25" fmla="*/ 7 h 16"/>
                <a:gd name="T26" fmla="*/ 14 w 24"/>
                <a:gd name="T27" fmla="*/ 16 h 16"/>
                <a:gd name="T28" fmla="*/ 10 w 24"/>
                <a:gd name="T29" fmla="*/ 16 h 16"/>
                <a:gd name="T30" fmla="*/ 10 w 24"/>
                <a:gd name="T31" fmla="*/ 7 h 16"/>
                <a:gd name="T32" fmla="*/ 7 w 24"/>
                <a:gd name="T33" fmla="*/ 3 h 16"/>
                <a:gd name="T34" fmla="*/ 4 w 24"/>
                <a:gd name="T35" fmla="*/ 8 h 16"/>
                <a:gd name="T36" fmla="*/ 4 w 24"/>
                <a:gd name="T37" fmla="*/ 16 h 16"/>
                <a:gd name="T38" fmla="*/ 0 w 24"/>
                <a:gd name="T39" fmla="*/ 16 h 16"/>
                <a:gd name="T40" fmla="*/ 0 w 24"/>
                <a:gd name="T41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" h="16">
                  <a:moveTo>
                    <a:pt x="0" y="4"/>
                  </a:move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5" y="1"/>
                    <a:pt x="6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1"/>
                    <a:pt x="15" y="0"/>
                    <a:pt x="18" y="0"/>
                  </a:cubicBezTo>
                  <a:cubicBezTo>
                    <a:pt x="21" y="0"/>
                    <a:pt x="24" y="2"/>
                    <a:pt x="24" y="7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5"/>
                    <a:pt x="19" y="3"/>
                    <a:pt x="17" y="3"/>
                  </a:cubicBezTo>
                  <a:cubicBezTo>
                    <a:pt x="15" y="3"/>
                    <a:pt x="14" y="5"/>
                    <a:pt x="14" y="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5"/>
                    <a:pt x="9" y="3"/>
                    <a:pt x="7" y="3"/>
                  </a:cubicBezTo>
                  <a:cubicBezTo>
                    <a:pt x="5" y="3"/>
                    <a:pt x="4" y="5"/>
                    <a:pt x="4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15" name="Freeform 42">
              <a:extLst>
                <a:ext uri="{FF2B5EF4-FFF2-40B4-BE49-F238E27FC236}">
                  <a16:creationId xmlns:a16="http://schemas.microsoft.com/office/drawing/2014/main" id="{3CD7138D-D630-4915-8EE2-8F2709E4C5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" y="2310"/>
              <a:ext cx="38" cy="41"/>
            </a:xfrm>
            <a:custGeom>
              <a:avLst/>
              <a:gdLst>
                <a:gd name="T0" fmla="*/ 4 w 16"/>
                <a:gd name="T1" fmla="*/ 9 h 17"/>
                <a:gd name="T2" fmla="*/ 8 w 16"/>
                <a:gd name="T3" fmla="*/ 13 h 17"/>
                <a:gd name="T4" fmla="*/ 12 w 16"/>
                <a:gd name="T5" fmla="*/ 11 h 17"/>
                <a:gd name="T6" fmla="*/ 16 w 16"/>
                <a:gd name="T7" fmla="*/ 11 h 17"/>
                <a:gd name="T8" fmla="*/ 8 w 16"/>
                <a:gd name="T9" fmla="*/ 17 h 17"/>
                <a:gd name="T10" fmla="*/ 0 w 16"/>
                <a:gd name="T11" fmla="*/ 8 h 17"/>
                <a:gd name="T12" fmla="*/ 8 w 16"/>
                <a:gd name="T13" fmla="*/ 0 h 17"/>
                <a:gd name="T14" fmla="*/ 16 w 16"/>
                <a:gd name="T15" fmla="*/ 8 h 17"/>
                <a:gd name="T16" fmla="*/ 16 w 16"/>
                <a:gd name="T17" fmla="*/ 9 h 17"/>
                <a:gd name="T18" fmla="*/ 4 w 16"/>
                <a:gd name="T19" fmla="*/ 9 h 17"/>
                <a:gd name="T20" fmla="*/ 12 w 16"/>
                <a:gd name="T21" fmla="*/ 7 h 17"/>
                <a:gd name="T22" fmla="*/ 8 w 16"/>
                <a:gd name="T23" fmla="*/ 3 h 17"/>
                <a:gd name="T24" fmla="*/ 4 w 16"/>
                <a:gd name="T25" fmla="*/ 7 h 17"/>
                <a:gd name="T26" fmla="*/ 12 w 16"/>
                <a:gd name="T27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7">
                  <a:moveTo>
                    <a:pt x="4" y="9"/>
                  </a:moveTo>
                  <a:cubicBezTo>
                    <a:pt x="4" y="12"/>
                    <a:pt x="6" y="13"/>
                    <a:pt x="8" y="13"/>
                  </a:cubicBezTo>
                  <a:cubicBezTo>
                    <a:pt x="10" y="13"/>
                    <a:pt x="11" y="13"/>
                    <a:pt x="12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4"/>
                    <a:pt x="13" y="17"/>
                    <a:pt x="8" y="17"/>
                  </a:cubicBezTo>
                  <a:cubicBezTo>
                    <a:pt x="2" y="17"/>
                    <a:pt x="0" y="12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6" y="4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lnTo>
                    <a:pt x="4" y="9"/>
                  </a:lnTo>
                  <a:close/>
                  <a:moveTo>
                    <a:pt x="12" y="7"/>
                  </a:moveTo>
                  <a:cubicBezTo>
                    <a:pt x="12" y="5"/>
                    <a:pt x="11" y="3"/>
                    <a:pt x="8" y="3"/>
                  </a:cubicBezTo>
                  <a:cubicBezTo>
                    <a:pt x="6" y="3"/>
                    <a:pt x="5" y="5"/>
                    <a:pt x="4" y="7"/>
                  </a:cubicBezTo>
                  <a:lnTo>
                    <a:pt x="12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16" name="Freeform 43">
              <a:extLst>
                <a:ext uri="{FF2B5EF4-FFF2-40B4-BE49-F238E27FC236}">
                  <a16:creationId xmlns:a16="http://schemas.microsoft.com/office/drawing/2014/main" id="{28C36ABB-45D6-47E5-941D-DD8E39936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" y="2310"/>
              <a:ext cx="36" cy="38"/>
            </a:xfrm>
            <a:custGeom>
              <a:avLst/>
              <a:gdLst>
                <a:gd name="T0" fmla="*/ 0 w 15"/>
                <a:gd name="T1" fmla="*/ 4 h 16"/>
                <a:gd name="T2" fmla="*/ 0 w 15"/>
                <a:gd name="T3" fmla="*/ 0 h 16"/>
                <a:gd name="T4" fmla="*/ 4 w 15"/>
                <a:gd name="T5" fmla="*/ 0 h 16"/>
                <a:gd name="T6" fmla="*/ 4 w 15"/>
                <a:gd name="T7" fmla="*/ 3 h 16"/>
                <a:gd name="T8" fmla="*/ 9 w 15"/>
                <a:gd name="T9" fmla="*/ 0 h 16"/>
                <a:gd name="T10" fmla="*/ 15 w 15"/>
                <a:gd name="T11" fmla="*/ 6 h 16"/>
                <a:gd name="T12" fmla="*/ 15 w 15"/>
                <a:gd name="T13" fmla="*/ 16 h 16"/>
                <a:gd name="T14" fmla="*/ 11 w 15"/>
                <a:gd name="T15" fmla="*/ 16 h 16"/>
                <a:gd name="T16" fmla="*/ 11 w 15"/>
                <a:gd name="T17" fmla="*/ 7 h 16"/>
                <a:gd name="T18" fmla="*/ 7 w 15"/>
                <a:gd name="T19" fmla="*/ 3 h 16"/>
                <a:gd name="T20" fmla="*/ 4 w 15"/>
                <a:gd name="T21" fmla="*/ 8 h 16"/>
                <a:gd name="T22" fmla="*/ 4 w 15"/>
                <a:gd name="T23" fmla="*/ 16 h 16"/>
                <a:gd name="T24" fmla="*/ 0 w 15"/>
                <a:gd name="T25" fmla="*/ 16 h 16"/>
                <a:gd name="T26" fmla="*/ 0 w 15"/>
                <a:gd name="T27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6">
                  <a:moveTo>
                    <a:pt x="0" y="4"/>
                  </a:moveTo>
                  <a:cubicBezTo>
                    <a:pt x="0" y="3"/>
                    <a:pt x="0" y="1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2"/>
                    <a:pt x="4" y="3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3" y="0"/>
                    <a:pt x="15" y="2"/>
                    <a:pt x="15" y="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5"/>
                    <a:pt x="10" y="3"/>
                    <a:pt x="7" y="3"/>
                  </a:cubicBezTo>
                  <a:cubicBezTo>
                    <a:pt x="5" y="3"/>
                    <a:pt x="4" y="5"/>
                    <a:pt x="4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17" name="Freeform 44">
              <a:extLst>
                <a:ext uri="{FF2B5EF4-FFF2-40B4-BE49-F238E27FC236}">
                  <a16:creationId xmlns:a16="http://schemas.microsoft.com/office/drawing/2014/main" id="{D51C82BC-F279-4005-B693-332C753744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2" y="2300"/>
              <a:ext cx="26" cy="48"/>
            </a:xfrm>
            <a:custGeom>
              <a:avLst/>
              <a:gdLst>
                <a:gd name="T0" fmla="*/ 0 w 11"/>
                <a:gd name="T1" fmla="*/ 4 h 20"/>
                <a:gd name="T2" fmla="*/ 3 w 11"/>
                <a:gd name="T3" fmla="*/ 4 h 20"/>
                <a:gd name="T4" fmla="*/ 3 w 11"/>
                <a:gd name="T5" fmla="*/ 0 h 20"/>
                <a:gd name="T6" fmla="*/ 7 w 11"/>
                <a:gd name="T7" fmla="*/ 0 h 20"/>
                <a:gd name="T8" fmla="*/ 7 w 11"/>
                <a:gd name="T9" fmla="*/ 4 h 20"/>
                <a:gd name="T10" fmla="*/ 11 w 11"/>
                <a:gd name="T11" fmla="*/ 4 h 20"/>
                <a:gd name="T12" fmla="*/ 11 w 11"/>
                <a:gd name="T13" fmla="*/ 8 h 20"/>
                <a:gd name="T14" fmla="*/ 7 w 11"/>
                <a:gd name="T15" fmla="*/ 8 h 20"/>
                <a:gd name="T16" fmla="*/ 7 w 11"/>
                <a:gd name="T17" fmla="*/ 15 h 20"/>
                <a:gd name="T18" fmla="*/ 9 w 11"/>
                <a:gd name="T19" fmla="*/ 17 h 20"/>
                <a:gd name="T20" fmla="*/ 10 w 11"/>
                <a:gd name="T21" fmla="*/ 17 h 20"/>
                <a:gd name="T22" fmla="*/ 10 w 11"/>
                <a:gd name="T23" fmla="*/ 20 h 20"/>
                <a:gd name="T24" fmla="*/ 8 w 11"/>
                <a:gd name="T25" fmla="*/ 20 h 20"/>
                <a:gd name="T26" fmla="*/ 3 w 11"/>
                <a:gd name="T27" fmla="*/ 16 h 20"/>
                <a:gd name="T28" fmla="*/ 3 w 11"/>
                <a:gd name="T29" fmla="*/ 8 h 20"/>
                <a:gd name="T30" fmla="*/ 0 w 11"/>
                <a:gd name="T31" fmla="*/ 8 h 20"/>
                <a:gd name="T32" fmla="*/ 0 w 11"/>
                <a:gd name="T3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20">
                  <a:moveTo>
                    <a:pt x="0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8" y="17"/>
                    <a:pt x="9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9" y="20"/>
                    <a:pt x="8" y="20"/>
                  </a:cubicBezTo>
                  <a:cubicBezTo>
                    <a:pt x="4" y="20"/>
                    <a:pt x="3" y="19"/>
                    <a:pt x="3" y="16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18" name="Freeform 45">
              <a:extLst>
                <a:ext uri="{FF2B5EF4-FFF2-40B4-BE49-F238E27FC236}">
                  <a16:creationId xmlns:a16="http://schemas.microsoft.com/office/drawing/2014/main" id="{9E65E5A3-21CA-4F99-8794-1B62438F51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84" y="2310"/>
              <a:ext cx="36" cy="41"/>
            </a:xfrm>
            <a:custGeom>
              <a:avLst/>
              <a:gdLst>
                <a:gd name="T0" fmla="*/ 15 w 15"/>
                <a:gd name="T1" fmla="*/ 12 h 17"/>
                <a:gd name="T2" fmla="*/ 15 w 15"/>
                <a:gd name="T3" fmla="*/ 16 h 17"/>
                <a:gd name="T4" fmla="*/ 11 w 15"/>
                <a:gd name="T5" fmla="*/ 16 h 17"/>
                <a:gd name="T6" fmla="*/ 11 w 15"/>
                <a:gd name="T7" fmla="*/ 14 h 17"/>
                <a:gd name="T8" fmla="*/ 6 w 15"/>
                <a:gd name="T9" fmla="*/ 17 h 17"/>
                <a:gd name="T10" fmla="*/ 0 w 15"/>
                <a:gd name="T11" fmla="*/ 11 h 17"/>
                <a:gd name="T12" fmla="*/ 8 w 15"/>
                <a:gd name="T13" fmla="*/ 6 h 17"/>
                <a:gd name="T14" fmla="*/ 11 w 15"/>
                <a:gd name="T15" fmla="*/ 6 h 17"/>
                <a:gd name="T16" fmla="*/ 11 w 15"/>
                <a:gd name="T17" fmla="*/ 6 h 17"/>
                <a:gd name="T18" fmla="*/ 8 w 15"/>
                <a:gd name="T19" fmla="*/ 3 h 17"/>
                <a:gd name="T20" fmla="*/ 5 w 15"/>
                <a:gd name="T21" fmla="*/ 5 h 17"/>
                <a:gd name="T22" fmla="*/ 1 w 15"/>
                <a:gd name="T23" fmla="*/ 5 h 17"/>
                <a:gd name="T24" fmla="*/ 8 w 15"/>
                <a:gd name="T25" fmla="*/ 0 h 17"/>
                <a:gd name="T26" fmla="*/ 15 w 15"/>
                <a:gd name="T27" fmla="*/ 6 h 17"/>
                <a:gd name="T28" fmla="*/ 15 w 15"/>
                <a:gd name="T29" fmla="*/ 12 h 17"/>
                <a:gd name="T30" fmla="*/ 11 w 15"/>
                <a:gd name="T31" fmla="*/ 9 h 17"/>
                <a:gd name="T32" fmla="*/ 8 w 15"/>
                <a:gd name="T33" fmla="*/ 9 h 17"/>
                <a:gd name="T34" fmla="*/ 4 w 15"/>
                <a:gd name="T35" fmla="*/ 11 h 17"/>
                <a:gd name="T36" fmla="*/ 7 w 15"/>
                <a:gd name="T37" fmla="*/ 13 h 17"/>
                <a:gd name="T38" fmla="*/ 11 w 15"/>
                <a:gd name="T3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7">
                  <a:moveTo>
                    <a:pt x="15" y="12"/>
                  </a:moveTo>
                  <a:cubicBezTo>
                    <a:pt x="15" y="14"/>
                    <a:pt x="15" y="16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5"/>
                    <a:pt x="11" y="14"/>
                  </a:cubicBezTo>
                  <a:cubicBezTo>
                    <a:pt x="10" y="16"/>
                    <a:pt x="9" y="17"/>
                    <a:pt x="6" y="17"/>
                  </a:cubicBezTo>
                  <a:cubicBezTo>
                    <a:pt x="2" y="17"/>
                    <a:pt x="0" y="14"/>
                    <a:pt x="0" y="11"/>
                  </a:cubicBezTo>
                  <a:cubicBezTo>
                    <a:pt x="0" y="7"/>
                    <a:pt x="3" y="6"/>
                    <a:pt x="8" y="6"/>
                  </a:cubicBezTo>
                  <a:cubicBezTo>
                    <a:pt x="9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4"/>
                    <a:pt x="11" y="3"/>
                    <a:pt x="8" y="3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2" y="0"/>
                    <a:pt x="8" y="0"/>
                  </a:cubicBezTo>
                  <a:cubicBezTo>
                    <a:pt x="14" y="0"/>
                    <a:pt x="15" y="3"/>
                    <a:pt x="15" y="6"/>
                  </a:cubicBezTo>
                  <a:lnTo>
                    <a:pt x="15" y="12"/>
                  </a:lnTo>
                  <a:close/>
                  <a:moveTo>
                    <a:pt x="11" y="9"/>
                  </a:moveTo>
                  <a:cubicBezTo>
                    <a:pt x="11" y="9"/>
                    <a:pt x="10" y="9"/>
                    <a:pt x="8" y="9"/>
                  </a:cubicBezTo>
                  <a:cubicBezTo>
                    <a:pt x="5" y="9"/>
                    <a:pt x="4" y="10"/>
                    <a:pt x="4" y="11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19" name="Freeform 46">
              <a:extLst>
                <a:ext uri="{FF2B5EF4-FFF2-40B4-BE49-F238E27FC236}">
                  <a16:creationId xmlns:a16="http://schemas.microsoft.com/office/drawing/2014/main" id="{E9A49FA5-25FC-442C-B0C4-3BCA79CA7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9" y="2310"/>
              <a:ext cx="36" cy="38"/>
            </a:xfrm>
            <a:custGeom>
              <a:avLst/>
              <a:gdLst>
                <a:gd name="T0" fmla="*/ 0 w 15"/>
                <a:gd name="T1" fmla="*/ 4 h 16"/>
                <a:gd name="T2" fmla="*/ 0 w 15"/>
                <a:gd name="T3" fmla="*/ 0 h 16"/>
                <a:gd name="T4" fmla="*/ 4 w 15"/>
                <a:gd name="T5" fmla="*/ 0 h 16"/>
                <a:gd name="T6" fmla="*/ 4 w 15"/>
                <a:gd name="T7" fmla="*/ 3 h 16"/>
                <a:gd name="T8" fmla="*/ 9 w 15"/>
                <a:gd name="T9" fmla="*/ 0 h 16"/>
                <a:gd name="T10" fmla="*/ 15 w 15"/>
                <a:gd name="T11" fmla="*/ 6 h 16"/>
                <a:gd name="T12" fmla="*/ 15 w 15"/>
                <a:gd name="T13" fmla="*/ 16 h 16"/>
                <a:gd name="T14" fmla="*/ 11 w 15"/>
                <a:gd name="T15" fmla="*/ 16 h 16"/>
                <a:gd name="T16" fmla="*/ 11 w 15"/>
                <a:gd name="T17" fmla="*/ 7 h 16"/>
                <a:gd name="T18" fmla="*/ 8 w 15"/>
                <a:gd name="T19" fmla="*/ 3 h 16"/>
                <a:gd name="T20" fmla="*/ 4 w 15"/>
                <a:gd name="T21" fmla="*/ 8 h 16"/>
                <a:gd name="T22" fmla="*/ 4 w 15"/>
                <a:gd name="T23" fmla="*/ 16 h 16"/>
                <a:gd name="T24" fmla="*/ 0 w 15"/>
                <a:gd name="T25" fmla="*/ 16 h 16"/>
                <a:gd name="T26" fmla="*/ 0 w 15"/>
                <a:gd name="T27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6">
                  <a:moveTo>
                    <a:pt x="0" y="4"/>
                  </a:moveTo>
                  <a:cubicBezTo>
                    <a:pt x="0" y="3"/>
                    <a:pt x="0" y="1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2"/>
                    <a:pt x="4" y="3"/>
                  </a:cubicBezTo>
                  <a:cubicBezTo>
                    <a:pt x="5" y="1"/>
                    <a:pt x="6" y="0"/>
                    <a:pt x="9" y="0"/>
                  </a:cubicBezTo>
                  <a:cubicBezTo>
                    <a:pt x="13" y="0"/>
                    <a:pt x="15" y="2"/>
                    <a:pt x="15" y="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5"/>
                    <a:pt x="10" y="3"/>
                    <a:pt x="8" y="3"/>
                  </a:cubicBezTo>
                  <a:cubicBezTo>
                    <a:pt x="6" y="3"/>
                    <a:pt x="4" y="5"/>
                    <a:pt x="4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20" name="Freeform 47">
              <a:extLst>
                <a:ext uri="{FF2B5EF4-FFF2-40B4-BE49-F238E27FC236}">
                  <a16:creationId xmlns:a16="http://schemas.microsoft.com/office/drawing/2014/main" id="{F0402379-BCA8-498F-ADC7-4C9058DA9A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2" y="2293"/>
              <a:ext cx="40" cy="58"/>
            </a:xfrm>
            <a:custGeom>
              <a:avLst/>
              <a:gdLst>
                <a:gd name="T0" fmla="*/ 17 w 17"/>
                <a:gd name="T1" fmla="*/ 0 h 24"/>
                <a:gd name="T2" fmla="*/ 17 w 17"/>
                <a:gd name="T3" fmla="*/ 19 h 24"/>
                <a:gd name="T4" fmla="*/ 17 w 17"/>
                <a:gd name="T5" fmla="*/ 23 h 24"/>
                <a:gd name="T6" fmla="*/ 13 w 17"/>
                <a:gd name="T7" fmla="*/ 23 h 24"/>
                <a:gd name="T8" fmla="*/ 13 w 17"/>
                <a:gd name="T9" fmla="*/ 21 h 24"/>
                <a:gd name="T10" fmla="*/ 8 w 17"/>
                <a:gd name="T11" fmla="*/ 24 h 24"/>
                <a:gd name="T12" fmla="*/ 0 w 17"/>
                <a:gd name="T13" fmla="*/ 15 h 24"/>
                <a:gd name="T14" fmla="*/ 8 w 17"/>
                <a:gd name="T15" fmla="*/ 7 h 24"/>
                <a:gd name="T16" fmla="*/ 13 w 17"/>
                <a:gd name="T17" fmla="*/ 9 h 24"/>
                <a:gd name="T18" fmla="*/ 13 w 17"/>
                <a:gd name="T19" fmla="*/ 0 h 24"/>
                <a:gd name="T20" fmla="*/ 17 w 17"/>
                <a:gd name="T21" fmla="*/ 0 h 24"/>
                <a:gd name="T22" fmla="*/ 5 w 17"/>
                <a:gd name="T23" fmla="*/ 15 h 24"/>
                <a:gd name="T24" fmla="*/ 9 w 17"/>
                <a:gd name="T25" fmla="*/ 20 h 24"/>
                <a:gd name="T26" fmla="*/ 13 w 17"/>
                <a:gd name="T27" fmla="*/ 15 h 24"/>
                <a:gd name="T28" fmla="*/ 9 w 17"/>
                <a:gd name="T29" fmla="*/ 10 h 24"/>
                <a:gd name="T30" fmla="*/ 5 w 17"/>
                <a:gd name="T31" fmla="*/ 1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4">
                  <a:moveTo>
                    <a:pt x="17" y="0"/>
                  </a:move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7" y="22"/>
                    <a:pt x="17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2"/>
                    <a:pt x="13" y="21"/>
                  </a:cubicBezTo>
                  <a:cubicBezTo>
                    <a:pt x="12" y="22"/>
                    <a:pt x="11" y="24"/>
                    <a:pt x="8" y="24"/>
                  </a:cubicBezTo>
                  <a:cubicBezTo>
                    <a:pt x="4" y="24"/>
                    <a:pt x="0" y="20"/>
                    <a:pt x="0" y="15"/>
                  </a:cubicBezTo>
                  <a:cubicBezTo>
                    <a:pt x="0" y="10"/>
                    <a:pt x="4" y="7"/>
                    <a:pt x="8" y="7"/>
                  </a:cubicBezTo>
                  <a:cubicBezTo>
                    <a:pt x="11" y="7"/>
                    <a:pt x="12" y="8"/>
                    <a:pt x="13" y="9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17" y="0"/>
                  </a:lnTo>
                  <a:close/>
                  <a:moveTo>
                    <a:pt x="5" y="15"/>
                  </a:moveTo>
                  <a:cubicBezTo>
                    <a:pt x="5" y="18"/>
                    <a:pt x="6" y="20"/>
                    <a:pt x="9" y="20"/>
                  </a:cubicBezTo>
                  <a:cubicBezTo>
                    <a:pt x="12" y="20"/>
                    <a:pt x="13" y="18"/>
                    <a:pt x="13" y="15"/>
                  </a:cubicBezTo>
                  <a:cubicBezTo>
                    <a:pt x="13" y="12"/>
                    <a:pt x="12" y="10"/>
                    <a:pt x="9" y="10"/>
                  </a:cubicBezTo>
                  <a:cubicBezTo>
                    <a:pt x="6" y="10"/>
                    <a:pt x="5" y="13"/>
                    <a:pt x="5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21" name="Freeform 48">
              <a:extLst>
                <a:ext uri="{FF2B5EF4-FFF2-40B4-BE49-F238E27FC236}">
                  <a16:creationId xmlns:a16="http://schemas.microsoft.com/office/drawing/2014/main" id="{965C344F-F679-4848-9B18-303436A42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3" y="2295"/>
              <a:ext cx="41" cy="53"/>
            </a:xfrm>
            <a:custGeom>
              <a:avLst/>
              <a:gdLst>
                <a:gd name="T0" fmla="*/ 0 w 41"/>
                <a:gd name="T1" fmla="*/ 0 h 53"/>
                <a:gd name="T2" fmla="*/ 12 w 41"/>
                <a:gd name="T3" fmla="*/ 0 h 53"/>
                <a:gd name="T4" fmla="*/ 12 w 41"/>
                <a:gd name="T5" fmla="*/ 44 h 53"/>
                <a:gd name="T6" fmla="*/ 41 w 41"/>
                <a:gd name="T7" fmla="*/ 44 h 53"/>
                <a:gd name="T8" fmla="*/ 38 w 41"/>
                <a:gd name="T9" fmla="*/ 53 h 53"/>
                <a:gd name="T10" fmla="*/ 0 w 41"/>
                <a:gd name="T11" fmla="*/ 53 h 53"/>
                <a:gd name="T12" fmla="*/ 0 w 41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53">
                  <a:moveTo>
                    <a:pt x="0" y="0"/>
                  </a:moveTo>
                  <a:lnTo>
                    <a:pt x="12" y="0"/>
                  </a:lnTo>
                  <a:lnTo>
                    <a:pt x="12" y="44"/>
                  </a:lnTo>
                  <a:lnTo>
                    <a:pt x="41" y="44"/>
                  </a:lnTo>
                  <a:lnTo>
                    <a:pt x="38" y="53"/>
                  </a:lnTo>
                  <a:lnTo>
                    <a:pt x="0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22" name="Freeform 49">
              <a:extLst>
                <a:ext uri="{FF2B5EF4-FFF2-40B4-BE49-F238E27FC236}">
                  <a16:creationId xmlns:a16="http://schemas.microsoft.com/office/drawing/2014/main" id="{C607F3D0-CC97-4A0C-85ED-50C74142E4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6" y="2310"/>
              <a:ext cx="38" cy="41"/>
            </a:xfrm>
            <a:custGeom>
              <a:avLst/>
              <a:gdLst>
                <a:gd name="T0" fmla="*/ 15 w 16"/>
                <a:gd name="T1" fmla="*/ 12 h 17"/>
                <a:gd name="T2" fmla="*/ 16 w 16"/>
                <a:gd name="T3" fmla="*/ 16 h 17"/>
                <a:gd name="T4" fmla="*/ 12 w 16"/>
                <a:gd name="T5" fmla="*/ 16 h 17"/>
                <a:gd name="T6" fmla="*/ 12 w 16"/>
                <a:gd name="T7" fmla="*/ 14 h 17"/>
                <a:gd name="T8" fmla="*/ 6 w 16"/>
                <a:gd name="T9" fmla="*/ 17 h 17"/>
                <a:gd name="T10" fmla="*/ 0 w 16"/>
                <a:gd name="T11" fmla="*/ 11 h 17"/>
                <a:gd name="T12" fmla="*/ 8 w 16"/>
                <a:gd name="T13" fmla="*/ 6 h 17"/>
                <a:gd name="T14" fmla="*/ 11 w 16"/>
                <a:gd name="T15" fmla="*/ 6 h 17"/>
                <a:gd name="T16" fmla="*/ 11 w 16"/>
                <a:gd name="T17" fmla="*/ 6 h 17"/>
                <a:gd name="T18" fmla="*/ 8 w 16"/>
                <a:gd name="T19" fmla="*/ 3 h 17"/>
                <a:gd name="T20" fmla="*/ 5 w 16"/>
                <a:gd name="T21" fmla="*/ 5 h 17"/>
                <a:gd name="T22" fmla="*/ 1 w 16"/>
                <a:gd name="T23" fmla="*/ 5 h 17"/>
                <a:gd name="T24" fmla="*/ 8 w 16"/>
                <a:gd name="T25" fmla="*/ 0 h 17"/>
                <a:gd name="T26" fmla="*/ 15 w 16"/>
                <a:gd name="T27" fmla="*/ 6 h 17"/>
                <a:gd name="T28" fmla="*/ 15 w 16"/>
                <a:gd name="T29" fmla="*/ 12 h 17"/>
                <a:gd name="T30" fmla="*/ 11 w 16"/>
                <a:gd name="T31" fmla="*/ 9 h 17"/>
                <a:gd name="T32" fmla="*/ 8 w 16"/>
                <a:gd name="T33" fmla="*/ 9 h 17"/>
                <a:gd name="T34" fmla="*/ 4 w 16"/>
                <a:gd name="T35" fmla="*/ 11 h 17"/>
                <a:gd name="T36" fmla="*/ 7 w 16"/>
                <a:gd name="T37" fmla="*/ 13 h 17"/>
                <a:gd name="T38" fmla="*/ 11 w 16"/>
                <a:gd name="T3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" h="17">
                  <a:moveTo>
                    <a:pt x="15" y="12"/>
                  </a:moveTo>
                  <a:cubicBezTo>
                    <a:pt x="15" y="14"/>
                    <a:pt x="16" y="16"/>
                    <a:pt x="16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5"/>
                    <a:pt x="12" y="14"/>
                  </a:cubicBezTo>
                  <a:cubicBezTo>
                    <a:pt x="11" y="16"/>
                    <a:pt x="9" y="17"/>
                    <a:pt x="6" y="17"/>
                  </a:cubicBezTo>
                  <a:cubicBezTo>
                    <a:pt x="2" y="17"/>
                    <a:pt x="0" y="14"/>
                    <a:pt x="0" y="11"/>
                  </a:cubicBezTo>
                  <a:cubicBezTo>
                    <a:pt x="0" y="7"/>
                    <a:pt x="4" y="6"/>
                    <a:pt x="8" y="6"/>
                  </a:cubicBezTo>
                  <a:cubicBezTo>
                    <a:pt x="10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4"/>
                    <a:pt x="11" y="3"/>
                    <a:pt x="8" y="3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3" y="0"/>
                    <a:pt x="8" y="0"/>
                  </a:cubicBezTo>
                  <a:cubicBezTo>
                    <a:pt x="14" y="0"/>
                    <a:pt x="15" y="3"/>
                    <a:pt x="15" y="6"/>
                  </a:cubicBezTo>
                  <a:lnTo>
                    <a:pt x="15" y="12"/>
                  </a:lnTo>
                  <a:close/>
                  <a:moveTo>
                    <a:pt x="11" y="9"/>
                  </a:moveTo>
                  <a:cubicBezTo>
                    <a:pt x="11" y="9"/>
                    <a:pt x="10" y="9"/>
                    <a:pt x="8" y="9"/>
                  </a:cubicBezTo>
                  <a:cubicBezTo>
                    <a:pt x="5" y="9"/>
                    <a:pt x="4" y="10"/>
                    <a:pt x="4" y="11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23" name="Freeform 50">
              <a:extLst>
                <a:ext uri="{FF2B5EF4-FFF2-40B4-BE49-F238E27FC236}">
                  <a16:creationId xmlns:a16="http://schemas.microsoft.com/office/drawing/2014/main" id="{7B97640C-2F66-4A60-9C23-F6E9DC7335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4" y="2293"/>
              <a:ext cx="38" cy="58"/>
            </a:xfrm>
            <a:custGeom>
              <a:avLst/>
              <a:gdLst>
                <a:gd name="T0" fmla="*/ 0 w 16"/>
                <a:gd name="T1" fmla="*/ 0 h 24"/>
                <a:gd name="T2" fmla="*/ 4 w 16"/>
                <a:gd name="T3" fmla="*/ 0 h 24"/>
                <a:gd name="T4" fmla="*/ 4 w 16"/>
                <a:gd name="T5" fmla="*/ 9 h 24"/>
                <a:gd name="T6" fmla="*/ 9 w 16"/>
                <a:gd name="T7" fmla="*/ 7 h 24"/>
                <a:gd name="T8" fmla="*/ 16 w 16"/>
                <a:gd name="T9" fmla="*/ 15 h 24"/>
                <a:gd name="T10" fmla="*/ 9 w 16"/>
                <a:gd name="T11" fmla="*/ 24 h 24"/>
                <a:gd name="T12" fmla="*/ 4 w 16"/>
                <a:gd name="T13" fmla="*/ 21 h 24"/>
                <a:gd name="T14" fmla="*/ 4 w 16"/>
                <a:gd name="T15" fmla="*/ 23 h 24"/>
                <a:gd name="T16" fmla="*/ 0 w 16"/>
                <a:gd name="T17" fmla="*/ 23 h 24"/>
                <a:gd name="T18" fmla="*/ 0 w 16"/>
                <a:gd name="T19" fmla="*/ 18 h 24"/>
                <a:gd name="T20" fmla="*/ 0 w 16"/>
                <a:gd name="T21" fmla="*/ 0 h 24"/>
                <a:gd name="T22" fmla="*/ 12 w 16"/>
                <a:gd name="T23" fmla="*/ 15 h 24"/>
                <a:gd name="T24" fmla="*/ 8 w 16"/>
                <a:gd name="T25" fmla="*/ 10 h 24"/>
                <a:gd name="T26" fmla="*/ 4 w 16"/>
                <a:gd name="T27" fmla="*/ 15 h 24"/>
                <a:gd name="T28" fmla="*/ 8 w 16"/>
                <a:gd name="T29" fmla="*/ 20 h 24"/>
                <a:gd name="T30" fmla="*/ 12 w 16"/>
                <a:gd name="T31" fmla="*/ 1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2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8"/>
                    <a:pt x="6" y="7"/>
                    <a:pt x="9" y="7"/>
                  </a:cubicBezTo>
                  <a:cubicBezTo>
                    <a:pt x="13" y="7"/>
                    <a:pt x="16" y="10"/>
                    <a:pt x="16" y="15"/>
                  </a:cubicBezTo>
                  <a:cubicBezTo>
                    <a:pt x="16" y="20"/>
                    <a:pt x="13" y="24"/>
                    <a:pt x="9" y="24"/>
                  </a:cubicBezTo>
                  <a:cubicBezTo>
                    <a:pt x="6" y="24"/>
                    <a:pt x="5" y="22"/>
                    <a:pt x="4" y="21"/>
                  </a:cubicBezTo>
                  <a:cubicBezTo>
                    <a:pt x="4" y="22"/>
                    <a:pt x="4" y="23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1"/>
                    <a:pt x="0" y="20"/>
                    <a:pt x="0" y="18"/>
                  </a:cubicBezTo>
                  <a:lnTo>
                    <a:pt x="0" y="0"/>
                  </a:lnTo>
                  <a:close/>
                  <a:moveTo>
                    <a:pt x="12" y="15"/>
                  </a:moveTo>
                  <a:cubicBezTo>
                    <a:pt x="12" y="13"/>
                    <a:pt x="11" y="10"/>
                    <a:pt x="8" y="10"/>
                  </a:cubicBezTo>
                  <a:cubicBezTo>
                    <a:pt x="5" y="10"/>
                    <a:pt x="4" y="12"/>
                    <a:pt x="4" y="15"/>
                  </a:cubicBezTo>
                  <a:cubicBezTo>
                    <a:pt x="4" y="18"/>
                    <a:pt x="5" y="20"/>
                    <a:pt x="8" y="20"/>
                  </a:cubicBezTo>
                  <a:cubicBezTo>
                    <a:pt x="11" y="20"/>
                    <a:pt x="12" y="18"/>
                    <a:pt x="12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24" name="Freeform 51">
              <a:extLst>
                <a:ext uri="{FF2B5EF4-FFF2-40B4-BE49-F238E27FC236}">
                  <a16:creationId xmlns:a16="http://schemas.microsoft.com/office/drawing/2014/main" id="{ACF39571-7385-436E-BD3F-BD37143310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9" y="2310"/>
              <a:ext cx="40" cy="41"/>
            </a:xfrm>
            <a:custGeom>
              <a:avLst/>
              <a:gdLst>
                <a:gd name="T0" fmla="*/ 17 w 17"/>
                <a:gd name="T1" fmla="*/ 8 h 17"/>
                <a:gd name="T2" fmla="*/ 8 w 17"/>
                <a:gd name="T3" fmla="*/ 17 h 17"/>
                <a:gd name="T4" fmla="*/ 0 w 17"/>
                <a:gd name="T5" fmla="*/ 8 h 17"/>
                <a:gd name="T6" fmla="*/ 8 w 17"/>
                <a:gd name="T7" fmla="*/ 0 h 17"/>
                <a:gd name="T8" fmla="*/ 17 w 17"/>
                <a:gd name="T9" fmla="*/ 8 h 17"/>
                <a:gd name="T10" fmla="*/ 4 w 17"/>
                <a:gd name="T11" fmla="*/ 8 h 17"/>
                <a:gd name="T12" fmla="*/ 8 w 17"/>
                <a:gd name="T13" fmla="*/ 13 h 17"/>
                <a:gd name="T14" fmla="*/ 12 w 17"/>
                <a:gd name="T15" fmla="*/ 8 h 17"/>
                <a:gd name="T16" fmla="*/ 8 w 17"/>
                <a:gd name="T17" fmla="*/ 3 h 17"/>
                <a:gd name="T18" fmla="*/ 4 w 17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7">
                  <a:moveTo>
                    <a:pt x="17" y="8"/>
                  </a:moveTo>
                  <a:cubicBezTo>
                    <a:pt x="17" y="13"/>
                    <a:pt x="14" y="17"/>
                    <a:pt x="8" y="17"/>
                  </a:cubicBezTo>
                  <a:cubicBezTo>
                    <a:pt x="3" y="17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7" y="4"/>
                    <a:pt x="17" y="8"/>
                  </a:cubicBezTo>
                  <a:close/>
                  <a:moveTo>
                    <a:pt x="4" y="8"/>
                  </a:moveTo>
                  <a:cubicBezTo>
                    <a:pt x="4" y="11"/>
                    <a:pt x="5" y="13"/>
                    <a:pt x="8" y="13"/>
                  </a:cubicBezTo>
                  <a:cubicBezTo>
                    <a:pt x="11" y="13"/>
                    <a:pt x="12" y="11"/>
                    <a:pt x="12" y="8"/>
                  </a:cubicBezTo>
                  <a:cubicBezTo>
                    <a:pt x="12" y="6"/>
                    <a:pt x="11" y="3"/>
                    <a:pt x="8" y="3"/>
                  </a:cubicBezTo>
                  <a:cubicBezTo>
                    <a:pt x="5" y="3"/>
                    <a:pt x="4" y="6"/>
                    <a:pt x="4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25" name="Freeform 52">
              <a:extLst>
                <a:ext uri="{FF2B5EF4-FFF2-40B4-BE49-F238E27FC236}">
                  <a16:creationId xmlns:a16="http://schemas.microsoft.com/office/drawing/2014/main" id="{2B7AE439-941F-4CC3-84AF-07360EC99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6" y="2310"/>
              <a:ext cx="24" cy="38"/>
            </a:xfrm>
            <a:custGeom>
              <a:avLst/>
              <a:gdLst>
                <a:gd name="T0" fmla="*/ 0 w 10"/>
                <a:gd name="T1" fmla="*/ 5 h 16"/>
                <a:gd name="T2" fmla="*/ 0 w 10"/>
                <a:gd name="T3" fmla="*/ 0 h 16"/>
                <a:gd name="T4" fmla="*/ 4 w 10"/>
                <a:gd name="T5" fmla="*/ 0 h 16"/>
                <a:gd name="T6" fmla="*/ 4 w 10"/>
                <a:gd name="T7" fmla="*/ 4 h 16"/>
                <a:gd name="T8" fmla="*/ 10 w 10"/>
                <a:gd name="T9" fmla="*/ 0 h 16"/>
                <a:gd name="T10" fmla="*/ 10 w 10"/>
                <a:gd name="T11" fmla="*/ 4 h 16"/>
                <a:gd name="T12" fmla="*/ 4 w 10"/>
                <a:gd name="T13" fmla="*/ 10 h 16"/>
                <a:gd name="T14" fmla="*/ 4 w 10"/>
                <a:gd name="T15" fmla="*/ 16 h 16"/>
                <a:gd name="T16" fmla="*/ 0 w 10"/>
                <a:gd name="T17" fmla="*/ 16 h 16"/>
                <a:gd name="T18" fmla="*/ 0 w 10"/>
                <a:gd name="T19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6">
                  <a:moveTo>
                    <a:pt x="0" y="5"/>
                  </a:move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4" y="4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7" y="4"/>
                    <a:pt x="4" y="6"/>
                    <a:pt x="4" y="1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26" name="Freeform 53">
              <a:extLst>
                <a:ext uri="{FF2B5EF4-FFF2-40B4-BE49-F238E27FC236}">
                  <a16:creationId xmlns:a16="http://schemas.microsoft.com/office/drawing/2014/main" id="{B7C919C2-95B0-4B0B-BD88-19491301C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9" y="2295"/>
              <a:ext cx="40" cy="53"/>
            </a:xfrm>
            <a:custGeom>
              <a:avLst/>
              <a:gdLst>
                <a:gd name="T0" fmla="*/ 38 w 40"/>
                <a:gd name="T1" fmla="*/ 32 h 53"/>
                <a:gd name="T2" fmla="*/ 9 w 40"/>
                <a:gd name="T3" fmla="*/ 32 h 53"/>
                <a:gd name="T4" fmla="*/ 9 w 40"/>
                <a:gd name="T5" fmla="*/ 44 h 53"/>
                <a:gd name="T6" fmla="*/ 40 w 40"/>
                <a:gd name="T7" fmla="*/ 44 h 53"/>
                <a:gd name="T8" fmla="*/ 40 w 40"/>
                <a:gd name="T9" fmla="*/ 53 h 53"/>
                <a:gd name="T10" fmla="*/ 0 w 40"/>
                <a:gd name="T11" fmla="*/ 53 h 53"/>
                <a:gd name="T12" fmla="*/ 0 w 40"/>
                <a:gd name="T13" fmla="*/ 0 h 53"/>
                <a:gd name="T14" fmla="*/ 40 w 40"/>
                <a:gd name="T15" fmla="*/ 0 h 53"/>
                <a:gd name="T16" fmla="*/ 40 w 40"/>
                <a:gd name="T17" fmla="*/ 10 h 53"/>
                <a:gd name="T18" fmla="*/ 9 w 40"/>
                <a:gd name="T19" fmla="*/ 10 h 53"/>
                <a:gd name="T20" fmla="*/ 9 w 40"/>
                <a:gd name="T21" fmla="*/ 22 h 53"/>
                <a:gd name="T22" fmla="*/ 38 w 40"/>
                <a:gd name="T23" fmla="*/ 22 h 53"/>
                <a:gd name="T24" fmla="*/ 38 w 40"/>
                <a:gd name="T25" fmla="*/ 3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53">
                  <a:moveTo>
                    <a:pt x="38" y="32"/>
                  </a:moveTo>
                  <a:lnTo>
                    <a:pt x="9" y="32"/>
                  </a:lnTo>
                  <a:lnTo>
                    <a:pt x="9" y="44"/>
                  </a:lnTo>
                  <a:lnTo>
                    <a:pt x="40" y="44"/>
                  </a:lnTo>
                  <a:lnTo>
                    <a:pt x="40" y="53"/>
                  </a:lnTo>
                  <a:lnTo>
                    <a:pt x="0" y="53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10"/>
                  </a:lnTo>
                  <a:lnTo>
                    <a:pt x="9" y="10"/>
                  </a:lnTo>
                  <a:lnTo>
                    <a:pt x="9" y="22"/>
                  </a:lnTo>
                  <a:lnTo>
                    <a:pt x="38" y="22"/>
                  </a:lnTo>
                  <a:lnTo>
                    <a:pt x="38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27" name="Freeform 54">
              <a:extLst>
                <a:ext uri="{FF2B5EF4-FFF2-40B4-BE49-F238E27FC236}">
                  <a16:creationId xmlns:a16="http://schemas.microsoft.com/office/drawing/2014/main" id="{DCE88D86-6599-4F63-BA12-C481EAF847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24" y="2293"/>
              <a:ext cx="40" cy="58"/>
            </a:xfrm>
            <a:custGeom>
              <a:avLst/>
              <a:gdLst>
                <a:gd name="T0" fmla="*/ 17 w 17"/>
                <a:gd name="T1" fmla="*/ 0 h 24"/>
                <a:gd name="T2" fmla="*/ 17 w 17"/>
                <a:gd name="T3" fmla="*/ 19 h 24"/>
                <a:gd name="T4" fmla="*/ 17 w 17"/>
                <a:gd name="T5" fmla="*/ 23 h 24"/>
                <a:gd name="T6" fmla="*/ 13 w 17"/>
                <a:gd name="T7" fmla="*/ 23 h 24"/>
                <a:gd name="T8" fmla="*/ 13 w 17"/>
                <a:gd name="T9" fmla="*/ 21 h 24"/>
                <a:gd name="T10" fmla="*/ 8 w 17"/>
                <a:gd name="T11" fmla="*/ 24 h 24"/>
                <a:gd name="T12" fmla="*/ 0 w 17"/>
                <a:gd name="T13" fmla="*/ 15 h 24"/>
                <a:gd name="T14" fmla="*/ 8 w 17"/>
                <a:gd name="T15" fmla="*/ 7 h 24"/>
                <a:gd name="T16" fmla="*/ 13 w 17"/>
                <a:gd name="T17" fmla="*/ 9 h 24"/>
                <a:gd name="T18" fmla="*/ 13 w 17"/>
                <a:gd name="T19" fmla="*/ 0 h 24"/>
                <a:gd name="T20" fmla="*/ 17 w 17"/>
                <a:gd name="T21" fmla="*/ 0 h 24"/>
                <a:gd name="T22" fmla="*/ 5 w 17"/>
                <a:gd name="T23" fmla="*/ 15 h 24"/>
                <a:gd name="T24" fmla="*/ 9 w 17"/>
                <a:gd name="T25" fmla="*/ 20 h 24"/>
                <a:gd name="T26" fmla="*/ 13 w 17"/>
                <a:gd name="T27" fmla="*/ 15 h 24"/>
                <a:gd name="T28" fmla="*/ 9 w 17"/>
                <a:gd name="T29" fmla="*/ 10 h 24"/>
                <a:gd name="T30" fmla="*/ 5 w 17"/>
                <a:gd name="T31" fmla="*/ 1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4">
                  <a:moveTo>
                    <a:pt x="17" y="0"/>
                  </a:move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7" y="22"/>
                    <a:pt x="17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2"/>
                    <a:pt x="13" y="21"/>
                  </a:cubicBezTo>
                  <a:cubicBezTo>
                    <a:pt x="12" y="22"/>
                    <a:pt x="11" y="24"/>
                    <a:pt x="8" y="24"/>
                  </a:cubicBezTo>
                  <a:cubicBezTo>
                    <a:pt x="3" y="24"/>
                    <a:pt x="0" y="20"/>
                    <a:pt x="0" y="15"/>
                  </a:cubicBezTo>
                  <a:cubicBezTo>
                    <a:pt x="0" y="10"/>
                    <a:pt x="4" y="7"/>
                    <a:pt x="8" y="7"/>
                  </a:cubicBezTo>
                  <a:cubicBezTo>
                    <a:pt x="11" y="7"/>
                    <a:pt x="12" y="8"/>
                    <a:pt x="13" y="9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17" y="0"/>
                  </a:lnTo>
                  <a:close/>
                  <a:moveTo>
                    <a:pt x="5" y="15"/>
                  </a:moveTo>
                  <a:cubicBezTo>
                    <a:pt x="5" y="18"/>
                    <a:pt x="6" y="20"/>
                    <a:pt x="9" y="20"/>
                  </a:cubicBezTo>
                  <a:cubicBezTo>
                    <a:pt x="12" y="20"/>
                    <a:pt x="13" y="18"/>
                    <a:pt x="13" y="15"/>
                  </a:cubicBezTo>
                  <a:cubicBezTo>
                    <a:pt x="13" y="12"/>
                    <a:pt x="12" y="10"/>
                    <a:pt x="9" y="10"/>
                  </a:cubicBezTo>
                  <a:cubicBezTo>
                    <a:pt x="6" y="10"/>
                    <a:pt x="5" y="13"/>
                    <a:pt x="5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28" name="Freeform 55">
              <a:extLst>
                <a:ext uri="{FF2B5EF4-FFF2-40B4-BE49-F238E27FC236}">
                  <a16:creationId xmlns:a16="http://schemas.microsoft.com/office/drawing/2014/main" id="{0C4C262F-A952-4847-AD59-CC9D0371F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4" y="2310"/>
              <a:ext cx="35" cy="41"/>
            </a:xfrm>
            <a:custGeom>
              <a:avLst/>
              <a:gdLst>
                <a:gd name="T0" fmla="*/ 15 w 15"/>
                <a:gd name="T1" fmla="*/ 12 h 17"/>
                <a:gd name="T2" fmla="*/ 15 w 15"/>
                <a:gd name="T3" fmla="*/ 16 h 17"/>
                <a:gd name="T4" fmla="*/ 11 w 15"/>
                <a:gd name="T5" fmla="*/ 16 h 17"/>
                <a:gd name="T6" fmla="*/ 11 w 15"/>
                <a:gd name="T7" fmla="*/ 14 h 17"/>
                <a:gd name="T8" fmla="*/ 6 w 15"/>
                <a:gd name="T9" fmla="*/ 17 h 17"/>
                <a:gd name="T10" fmla="*/ 0 w 15"/>
                <a:gd name="T11" fmla="*/ 10 h 17"/>
                <a:gd name="T12" fmla="*/ 0 w 15"/>
                <a:gd name="T13" fmla="*/ 0 h 17"/>
                <a:gd name="T14" fmla="*/ 4 w 15"/>
                <a:gd name="T15" fmla="*/ 0 h 17"/>
                <a:gd name="T16" fmla="*/ 4 w 15"/>
                <a:gd name="T17" fmla="*/ 9 h 17"/>
                <a:gd name="T18" fmla="*/ 7 w 15"/>
                <a:gd name="T19" fmla="*/ 13 h 17"/>
                <a:gd name="T20" fmla="*/ 11 w 15"/>
                <a:gd name="T21" fmla="*/ 8 h 17"/>
                <a:gd name="T22" fmla="*/ 11 w 15"/>
                <a:gd name="T23" fmla="*/ 0 h 17"/>
                <a:gd name="T24" fmla="*/ 15 w 15"/>
                <a:gd name="T25" fmla="*/ 0 h 17"/>
                <a:gd name="T26" fmla="*/ 15 w 15"/>
                <a:gd name="T2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7">
                  <a:moveTo>
                    <a:pt x="15" y="12"/>
                  </a:moveTo>
                  <a:cubicBezTo>
                    <a:pt x="15" y="13"/>
                    <a:pt x="15" y="15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5"/>
                    <a:pt x="11" y="14"/>
                  </a:cubicBezTo>
                  <a:cubicBezTo>
                    <a:pt x="10" y="15"/>
                    <a:pt x="9" y="17"/>
                    <a:pt x="6" y="17"/>
                  </a:cubicBezTo>
                  <a:cubicBezTo>
                    <a:pt x="3" y="17"/>
                    <a:pt x="0" y="15"/>
                    <a:pt x="0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8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15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29" name="Freeform 56">
              <a:extLst>
                <a:ext uri="{FF2B5EF4-FFF2-40B4-BE49-F238E27FC236}">
                  <a16:creationId xmlns:a16="http://schemas.microsoft.com/office/drawing/2014/main" id="{98A5E551-90D3-4275-82C7-F3E83FB47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9" y="2310"/>
              <a:ext cx="38" cy="41"/>
            </a:xfrm>
            <a:custGeom>
              <a:avLst/>
              <a:gdLst>
                <a:gd name="T0" fmla="*/ 16 w 16"/>
                <a:gd name="T1" fmla="*/ 11 h 17"/>
                <a:gd name="T2" fmla="*/ 8 w 16"/>
                <a:gd name="T3" fmla="*/ 17 h 17"/>
                <a:gd name="T4" fmla="*/ 0 w 16"/>
                <a:gd name="T5" fmla="*/ 8 h 17"/>
                <a:gd name="T6" fmla="*/ 8 w 16"/>
                <a:gd name="T7" fmla="*/ 0 h 17"/>
                <a:gd name="T8" fmla="*/ 15 w 16"/>
                <a:gd name="T9" fmla="*/ 6 h 17"/>
                <a:gd name="T10" fmla="*/ 11 w 16"/>
                <a:gd name="T11" fmla="*/ 6 h 17"/>
                <a:gd name="T12" fmla="*/ 8 w 16"/>
                <a:gd name="T13" fmla="*/ 3 h 17"/>
                <a:gd name="T14" fmla="*/ 4 w 16"/>
                <a:gd name="T15" fmla="*/ 8 h 17"/>
                <a:gd name="T16" fmla="*/ 8 w 16"/>
                <a:gd name="T17" fmla="*/ 13 h 17"/>
                <a:gd name="T18" fmla="*/ 11 w 16"/>
                <a:gd name="T19" fmla="*/ 11 h 17"/>
                <a:gd name="T20" fmla="*/ 16 w 16"/>
                <a:gd name="T21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7">
                  <a:moveTo>
                    <a:pt x="16" y="11"/>
                  </a:moveTo>
                  <a:cubicBezTo>
                    <a:pt x="15" y="14"/>
                    <a:pt x="12" y="17"/>
                    <a:pt x="8" y="17"/>
                  </a:cubicBezTo>
                  <a:cubicBezTo>
                    <a:pt x="2" y="17"/>
                    <a:pt x="0" y="13"/>
                    <a:pt x="0" y="8"/>
                  </a:cubicBezTo>
                  <a:cubicBezTo>
                    <a:pt x="0" y="4"/>
                    <a:pt x="2" y="0"/>
                    <a:pt x="8" y="0"/>
                  </a:cubicBezTo>
                  <a:cubicBezTo>
                    <a:pt x="13" y="0"/>
                    <a:pt x="15" y="4"/>
                    <a:pt x="15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0" y="3"/>
                    <a:pt x="8" y="3"/>
                  </a:cubicBezTo>
                  <a:cubicBezTo>
                    <a:pt x="5" y="3"/>
                    <a:pt x="4" y="5"/>
                    <a:pt x="4" y="8"/>
                  </a:cubicBezTo>
                  <a:cubicBezTo>
                    <a:pt x="4" y="11"/>
                    <a:pt x="5" y="13"/>
                    <a:pt x="8" y="13"/>
                  </a:cubicBezTo>
                  <a:cubicBezTo>
                    <a:pt x="10" y="13"/>
                    <a:pt x="11" y="12"/>
                    <a:pt x="11" y="11"/>
                  </a:cubicBezTo>
                  <a:lnTo>
                    <a:pt x="16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30" name="Freeform 57">
              <a:extLst>
                <a:ext uri="{FF2B5EF4-FFF2-40B4-BE49-F238E27FC236}">
                  <a16:creationId xmlns:a16="http://schemas.microsoft.com/office/drawing/2014/main" id="{34264F5C-A903-46C8-AA0A-60EEC4794F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62" y="2310"/>
              <a:ext cx="35" cy="41"/>
            </a:xfrm>
            <a:custGeom>
              <a:avLst/>
              <a:gdLst>
                <a:gd name="T0" fmla="*/ 15 w 15"/>
                <a:gd name="T1" fmla="*/ 12 h 17"/>
                <a:gd name="T2" fmla="*/ 15 w 15"/>
                <a:gd name="T3" fmla="*/ 16 h 17"/>
                <a:gd name="T4" fmla="*/ 11 w 15"/>
                <a:gd name="T5" fmla="*/ 16 h 17"/>
                <a:gd name="T6" fmla="*/ 11 w 15"/>
                <a:gd name="T7" fmla="*/ 14 h 17"/>
                <a:gd name="T8" fmla="*/ 6 w 15"/>
                <a:gd name="T9" fmla="*/ 17 h 17"/>
                <a:gd name="T10" fmla="*/ 0 w 15"/>
                <a:gd name="T11" fmla="*/ 11 h 17"/>
                <a:gd name="T12" fmla="*/ 8 w 15"/>
                <a:gd name="T13" fmla="*/ 6 h 17"/>
                <a:gd name="T14" fmla="*/ 11 w 15"/>
                <a:gd name="T15" fmla="*/ 6 h 17"/>
                <a:gd name="T16" fmla="*/ 11 w 15"/>
                <a:gd name="T17" fmla="*/ 6 h 17"/>
                <a:gd name="T18" fmla="*/ 8 w 15"/>
                <a:gd name="T19" fmla="*/ 3 h 17"/>
                <a:gd name="T20" fmla="*/ 5 w 15"/>
                <a:gd name="T21" fmla="*/ 5 h 17"/>
                <a:gd name="T22" fmla="*/ 1 w 15"/>
                <a:gd name="T23" fmla="*/ 5 h 17"/>
                <a:gd name="T24" fmla="*/ 8 w 15"/>
                <a:gd name="T25" fmla="*/ 0 h 17"/>
                <a:gd name="T26" fmla="*/ 15 w 15"/>
                <a:gd name="T27" fmla="*/ 6 h 17"/>
                <a:gd name="T28" fmla="*/ 15 w 15"/>
                <a:gd name="T29" fmla="*/ 12 h 17"/>
                <a:gd name="T30" fmla="*/ 11 w 15"/>
                <a:gd name="T31" fmla="*/ 9 h 17"/>
                <a:gd name="T32" fmla="*/ 8 w 15"/>
                <a:gd name="T33" fmla="*/ 9 h 17"/>
                <a:gd name="T34" fmla="*/ 4 w 15"/>
                <a:gd name="T35" fmla="*/ 11 h 17"/>
                <a:gd name="T36" fmla="*/ 7 w 15"/>
                <a:gd name="T37" fmla="*/ 13 h 17"/>
                <a:gd name="T38" fmla="*/ 11 w 15"/>
                <a:gd name="T3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7">
                  <a:moveTo>
                    <a:pt x="15" y="12"/>
                  </a:moveTo>
                  <a:cubicBezTo>
                    <a:pt x="15" y="14"/>
                    <a:pt x="15" y="16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5"/>
                    <a:pt x="11" y="14"/>
                  </a:cubicBezTo>
                  <a:cubicBezTo>
                    <a:pt x="10" y="16"/>
                    <a:pt x="9" y="17"/>
                    <a:pt x="6" y="17"/>
                  </a:cubicBezTo>
                  <a:cubicBezTo>
                    <a:pt x="1" y="17"/>
                    <a:pt x="0" y="14"/>
                    <a:pt x="0" y="11"/>
                  </a:cubicBezTo>
                  <a:cubicBezTo>
                    <a:pt x="0" y="7"/>
                    <a:pt x="3" y="6"/>
                    <a:pt x="8" y="6"/>
                  </a:cubicBezTo>
                  <a:cubicBezTo>
                    <a:pt x="9" y="6"/>
                    <a:pt x="10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4"/>
                    <a:pt x="10" y="3"/>
                    <a:pt x="8" y="3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2" y="0"/>
                    <a:pt x="8" y="0"/>
                  </a:cubicBezTo>
                  <a:cubicBezTo>
                    <a:pt x="14" y="0"/>
                    <a:pt x="15" y="3"/>
                    <a:pt x="15" y="6"/>
                  </a:cubicBezTo>
                  <a:lnTo>
                    <a:pt x="15" y="12"/>
                  </a:lnTo>
                  <a:close/>
                  <a:moveTo>
                    <a:pt x="11" y="9"/>
                  </a:moveTo>
                  <a:cubicBezTo>
                    <a:pt x="11" y="9"/>
                    <a:pt x="10" y="9"/>
                    <a:pt x="8" y="9"/>
                  </a:cubicBezTo>
                  <a:cubicBezTo>
                    <a:pt x="5" y="9"/>
                    <a:pt x="4" y="10"/>
                    <a:pt x="4" y="11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31" name="Freeform 58">
              <a:extLst>
                <a:ext uri="{FF2B5EF4-FFF2-40B4-BE49-F238E27FC236}">
                  <a16:creationId xmlns:a16="http://schemas.microsoft.com/office/drawing/2014/main" id="{F4B1D449-AE92-48A2-BD76-B422E860FE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4" y="2300"/>
              <a:ext cx="24" cy="48"/>
            </a:xfrm>
            <a:custGeom>
              <a:avLst/>
              <a:gdLst>
                <a:gd name="T0" fmla="*/ 0 w 10"/>
                <a:gd name="T1" fmla="*/ 4 h 20"/>
                <a:gd name="T2" fmla="*/ 2 w 10"/>
                <a:gd name="T3" fmla="*/ 4 h 20"/>
                <a:gd name="T4" fmla="*/ 2 w 10"/>
                <a:gd name="T5" fmla="*/ 0 h 20"/>
                <a:gd name="T6" fmla="*/ 7 w 10"/>
                <a:gd name="T7" fmla="*/ 0 h 20"/>
                <a:gd name="T8" fmla="*/ 7 w 10"/>
                <a:gd name="T9" fmla="*/ 4 h 20"/>
                <a:gd name="T10" fmla="*/ 10 w 10"/>
                <a:gd name="T11" fmla="*/ 4 h 20"/>
                <a:gd name="T12" fmla="*/ 10 w 10"/>
                <a:gd name="T13" fmla="*/ 8 h 20"/>
                <a:gd name="T14" fmla="*/ 7 w 10"/>
                <a:gd name="T15" fmla="*/ 8 h 20"/>
                <a:gd name="T16" fmla="*/ 7 w 10"/>
                <a:gd name="T17" fmla="*/ 15 h 20"/>
                <a:gd name="T18" fmla="*/ 8 w 10"/>
                <a:gd name="T19" fmla="*/ 17 h 20"/>
                <a:gd name="T20" fmla="*/ 10 w 10"/>
                <a:gd name="T21" fmla="*/ 17 h 20"/>
                <a:gd name="T22" fmla="*/ 10 w 10"/>
                <a:gd name="T23" fmla="*/ 20 h 20"/>
                <a:gd name="T24" fmla="*/ 7 w 10"/>
                <a:gd name="T25" fmla="*/ 20 h 20"/>
                <a:gd name="T26" fmla="*/ 2 w 10"/>
                <a:gd name="T27" fmla="*/ 16 h 20"/>
                <a:gd name="T28" fmla="*/ 2 w 10"/>
                <a:gd name="T29" fmla="*/ 8 h 20"/>
                <a:gd name="T30" fmla="*/ 0 w 10"/>
                <a:gd name="T31" fmla="*/ 8 h 20"/>
                <a:gd name="T32" fmla="*/ 0 w 10"/>
                <a:gd name="T3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20">
                  <a:moveTo>
                    <a:pt x="0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17"/>
                    <a:pt x="8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9" y="20"/>
                    <a:pt x="8" y="20"/>
                    <a:pt x="7" y="20"/>
                  </a:cubicBezTo>
                  <a:cubicBezTo>
                    <a:pt x="3" y="20"/>
                    <a:pt x="2" y="19"/>
                    <a:pt x="2" y="16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32" name="Freeform 59">
              <a:extLst>
                <a:ext uri="{FF2B5EF4-FFF2-40B4-BE49-F238E27FC236}">
                  <a16:creationId xmlns:a16="http://schemas.microsoft.com/office/drawing/2014/main" id="{13FE6B57-FA9B-424E-8D4C-4F33F3787E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35" y="2293"/>
              <a:ext cx="10" cy="55"/>
            </a:xfrm>
            <a:custGeom>
              <a:avLst/>
              <a:gdLst>
                <a:gd name="T0" fmla="*/ 0 w 10"/>
                <a:gd name="T1" fmla="*/ 0 h 55"/>
                <a:gd name="T2" fmla="*/ 10 w 10"/>
                <a:gd name="T3" fmla="*/ 0 h 55"/>
                <a:gd name="T4" fmla="*/ 10 w 10"/>
                <a:gd name="T5" fmla="*/ 9 h 55"/>
                <a:gd name="T6" fmla="*/ 0 w 10"/>
                <a:gd name="T7" fmla="*/ 9 h 55"/>
                <a:gd name="T8" fmla="*/ 0 w 10"/>
                <a:gd name="T9" fmla="*/ 0 h 55"/>
                <a:gd name="T10" fmla="*/ 0 w 10"/>
                <a:gd name="T11" fmla="*/ 17 h 55"/>
                <a:gd name="T12" fmla="*/ 10 w 10"/>
                <a:gd name="T13" fmla="*/ 17 h 55"/>
                <a:gd name="T14" fmla="*/ 10 w 10"/>
                <a:gd name="T15" fmla="*/ 55 h 55"/>
                <a:gd name="T16" fmla="*/ 0 w 10"/>
                <a:gd name="T17" fmla="*/ 55 h 55"/>
                <a:gd name="T18" fmla="*/ 0 w 10"/>
                <a:gd name="T19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55">
                  <a:moveTo>
                    <a:pt x="0" y="0"/>
                  </a:moveTo>
                  <a:lnTo>
                    <a:pt x="10" y="0"/>
                  </a:lnTo>
                  <a:lnTo>
                    <a:pt x="10" y="9"/>
                  </a:lnTo>
                  <a:lnTo>
                    <a:pt x="0" y="9"/>
                  </a:lnTo>
                  <a:lnTo>
                    <a:pt x="0" y="0"/>
                  </a:lnTo>
                  <a:close/>
                  <a:moveTo>
                    <a:pt x="0" y="17"/>
                  </a:moveTo>
                  <a:lnTo>
                    <a:pt x="10" y="17"/>
                  </a:lnTo>
                  <a:lnTo>
                    <a:pt x="10" y="55"/>
                  </a:lnTo>
                  <a:lnTo>
                    <a:pt x="0" y="55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33" name="Freeform 60">
              <a:extLst>
                <a:ext uri="{FF2B5EF4-FFF2-40B4-BE49-F238E27FC236}">
                  <a16:creationId xmlns:a16="http://schemas.microsoft.com/office/drawing/2014/main" id="{93DB0437-4E4B-4188-AC94-238A2305CF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4" y="2310"/>
              <a:ext cx="38" cy="41"/>
            </a:xfrm>
            <a:custGeom>
              <a:avLst/>
              <a:gdLst>
                <a:gd name="T0" fmla="*/ 16 w 16"/>
                <a:gd name="T1" fmla="*/ 8 h 17"/>
                <a:gd name="T2" fmla="*/ 8 w 16"/>
                <a:gd name="T3" fmla="*/ 17 h 17"/>
                <a:gd name="T4" fmla="*/ 0 w 16"/>
                <a:gd name="T5" fmla="*/ 8 h 17"/>
                <a:gd name="T6" fmla="*/ 8 w 16"/>
                <a:gd name="T7" fmla="*/ 0 h 17"/>
                <a:gd name="T8" fmla="*/ 16 w 16"/>
                <a:gd name="T9" fmla="*/ 8 h 17"/>
                <a:gd name="T10" fmla="*/ 4 w 16"/>
                <a:gd name="T11" fmla="*/ 8 h 17"/>
                <a:gd name="T12" fmla="*/ 8 w 16"/>
                <a:gd name="T13" fmla="*/ 13 h 17"/>
                <a:gd name="T14" fmla="*/ 12 w 16"/>
                <a:gd name="T15" fmla="*/ 8 h 17"/>
                <a:gd name="T16" fmla="*/ 8 w 16"/>
                <a:gd name="T17" fmla="*/ 3 h 17"/>
                <a:gd name="T18" fmla="*/ 4 w 16"/>
                <a:gd name="T1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7">
                  <a:moveTo>
                    <a:pt x="16" y="8"/>
                  </a:moveTo>
                  <a:cubicBezTo>
                    <a:pt x="16" y="13"/>
                    <a:pt x="13" y="17"/>
                    <a:pt x="8" y="17"/>
                  </a:cubicBezTo>
                  <a:cubicBezTo>
                    <a:pt x="2" y="17"/>
                    <a:pt x="0" y="13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6" y="4"/>
                    <a:pt x="16" y="8"/>
                  </a:cubicBezTo>
                  <a:close/>
                  <a:moveTo>
                    <a:pt x="4" y="8"/>
                  </a:moveTo>
                  <a:cubicBezTo>
                    <a:pt x="4" y="11"/>
                    <a:pt x="5" y="13"/>
                    <a:pt x="8" y="13"/>
                  </a:cubicBezTo>
                  <a:cubicBezTo>
                    <a:pt x="11" y="13"/>
                    <a:pt x="12" y="11"/>
                    <a:pt x="12" y="8"/>
                  </a:cubicBezTo>
                  <a:cubicBezTo>
                    <a:pt x="12" y="6"/>
                    <a:pt x="11" y="3"/>
                    <a:pt x="8" y="3"/>
                  </a:cubicBezTo>
                  <a:cubicBezTo>
                    <a:pt x="5" y="3"/>
                    <a:pt x="4" y="6"/>
                    <a:pt x="4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34" name="Freeform 61">
              <a:extLst>
                <a:ext uri="{FF2B5EF4-FFF2-40B4-BE49-F238E27FC236}">
                  <a16:creationId xmlns:a16="http://schemas.microsoft.com/office/drawing/2014/main" id="{2C7DB331-FB56-4AB2-BE9B-99BEB7AF7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2" y="2310"/>
              <a:ext cx="35" cy="38"/>
            </a:xfrm>
            <a:custGeom>
              <a:avLst/>
              <a:gdLst>
                <a:gd name="T0" fmla="*/ 0 w 15"/>
                <a:gd name="T1" fmla="*/ 4 h 16"/>
                <a:gd name="T2" fmla="*/ 0 w 15"/>
                <a:gd name="T3" fmla="*/ 0 h 16"/>
                <a:gd name="T4" fmla="*/ 4 w 15"/>
                <a:gd name="T5" fmla="*/ 0 h 16"/>
                <a:gd name="T6" fmla="*/ 4 w 15"/>
                <a:gd name="T7" fmla="*/ 3 h 16"/>
                <a:gd name="T8" fmla="*/ 9 w 15"/>
                <a:gd name="T9" fmla="*/ 0 h 16"/>
                <a:gd name="T10" fmla="*/ 15 w 15"/>
                <a:gd name="T11" fmla="*/ 6 h 16"/>
                <a:gd name="T12" fmla="*/ 15 w 15"/>
                <a:gd name="T13" fmla="*/ 16 h 16"/>
                <a:gd name="T14" fmla="*/ 11 w 15"/>
                <a:gd name="T15" fmla="*/ 16 h 16"/>
                <a:gd name="T16" fmla="*/ 11 w 15"/>
                <a:gd name="T17" fmla="*/ 7 h 16"/>
                <a:gd name="T18" fmla="*/ 8 w 15"/>
                <a:gd name="T19" fmla="*/ 3 h 16"/>
                <a:gd name="T20" fmla="*/ 4 w 15"/>
                <a:gd name="T21" fmla="*/ 8 h 16"/>
                <a:gd name="T22" fmla="*/ 4 w 15"/>
                <a:gd name="T23" fmla="*/ 16 h 16"/>
                <a:gd name="T24" fmla="*/ 0 w 15"/>
                <a:gd name="T25" fmla="*/ 16 h 16"/>
                <a:gd name="T26" fmla="*/ 0 w 15"/>
                <a:gd name="T27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6">
                  <a:moveTo>
                    <a:pt x="0" y="4"/>
                  </a:moveTo>
                  <a:cubicBezTo>
                    <a:pt x="0" y="3"/>
                    <a:pt x="0" y="1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2"/>
                    <a:pt x="4" y="3"/>
                  </a:cubicBezTo>
                  <a:cubicBezTo>
                    <a:pt x="5" y="1"/>
                    <a:pt x="6" y="0"/>
                    <a:pt x="9" y="0"/>
                  </a:cubicBezTo>
                  <a:cubicBezTo>
                    <a:pt x="13" y="0"/>
                    <a:pt x="15" y="2"/>
                    <a:pt x="15" y="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5"/>
                    <a:pt x="10" y="3"/>
                    <a:pt x="8" y="3"/>
                  </a:cubicBezTo>
                  <a:cubicBezTo>
                    <a:pt x="5" y="3"/>
                    <a:pt x="4" y="5"/>
                    <a:pt x="4" y="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35" name="Freeform 62">
              <a:extLst>
                <a:ext uri="{FF2B5EF4-FFF2-40B4-BE49-F238E27FC236}">
                  <a16:creationId xmlns:a16="http://schemas.microsoft.com/office/drawing/2014/main" id="{CDAA6842-179E-454C-AE76-FE2719D654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5" y="2310"/>
              <a:ext cx="38" cy="41"/>
            </a:xfrm>
            <a:custGeom>
              <a:avLst/>
              <a:gdLst>
                <a:gd name="T0" fmla="*/ 16 w 16"/>
                <a:gd name="T1" fmla="*/ 12 h 17"/>
                <a:gd name="T2" fmla="*/ 16 w 16"/>
                <a:gd name="T3" fmla="*/ 16 h 17"/>
                <a:gd name="T4" fmla="*/ 12 w 16"/>
                <a:gd name="T5" fmla="*/ 16 h 17"/>
                <a:gd name="T6" fmla="*/ 12 w 16"/>
                <a:gd name="T7" fmla="*/ 14 h 17"/>
                <a:gd name="T8" fmla="*/ 6 w 16"/>
                <a:gd name="T9" fmla="*/ 17 h 17"/>
                <a:gd name="T10" fmla="*/ 0 w 16"/>
                <a:gd name="T11" fmla="*/ 11 h 17"/>
                <a:gd name="T12" fmla="*/ 8 w 16"/>
                <a:gd name="T13" fmla="*/ 6 h 17"/>
                <a:gd name="T14" fmla="*/ 12 w 16"/>
                <a:gd name="T15" fmla="*/ 6 h 17"/>
                <a:gd name="T16" fmla="*/ 12 w 16"/>
                <a:gd name="T17" fmla="*/ 6 h 17"/>
                <a:gd name="T18" fmla="*/ 8 w 16"/>
                <a:gd name="T19" fmla="*/ 3 h 17"/>
                <a:gd name="T20" fmla="*/ 5 w 16"/>
                <a:gd name="T21" fmla="*/ 5 h 17"/>
                <a:gd name="T22" fmla="*/ 1 w 16"/>
                <a:gd name="T23" fmla="*/ 5 h 17"/>
                <a:gd name="T24" fmla="*/ 8 w 16"/>
                <a:gd name="T25" fmla="*/ 0 h 17"/>
                <a:gd name="T26" fmla="*/ 16 w 16"/>
                <a:gd name="T27" fmla="*/ 6 h 17"/>
                <a:gd name="T28" fmla="*/ 16 w 16"/>
                <a:gd name="T29" fmla="*/ 12 h 17"/>
                <a:gd name="T30" fmla="*/ 12 w 16"/>
                <a:gd name="T31" fmla="*/ 9 h 17"/>
                <a:gd name="T32" fmla="*/ 8 w 16"/>
                <a:gd name="T33" fmla="*/ 9 h 17"/>
                <a:gd name="T34" fmla="*/ 4 w 16"/>
                <a:gd name="T35" fmla="*/ 11 h 17"/>
                <a:gd name="T36" fmla="*/ 7 w 16"/>
                <a:gd name="T37" fmla="*/ 13 h 17"/>
                <a:gd name="T38" fmla="*/ 12 w 16"/>
                <a:gd name="T3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" h="17">
                  <a:moveTo>
                    <a:pt x="16" y="12"/>
                  </a:moveTo>
                  <a:cubicBezTo>
                    <a:pt x="16" y="14"/>
                    <a:pt x="16" y="16"/>
                    <a:pt x="16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5"/>
                    <a:pt x="12" y="14"/>
                  </a:cubicBezTo>
                  <a:cubicBezTo>
                    <a:pt x="11" y="16"/>
                    <a:pt x="9" y="17"/>
                    <a:pt x="6" y="17"/>
                  </a:cubicBezTo>
                  <a:cubicBezTo>
                    <a:pt x="2" y="17"/>
                    <a:pt x="0" y="14"/>
                    <a:pt x="0" y="11"/>
                  </a:cubicBezTo>
                  <a:cubicBezTo>
                    <a:pt x="0" y="7"/>
                    <a:pt x="4" y="6"/>
                    <a:pt x="8" y="6"/>
                  </a:cubicBezTo>
                  <a:cubicBezTo>
                    <a:pt x="10" y="6"/>
                    <a:pt x="11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4"/>
                    <a:pt x="11" y="3"/>
                    <a:pt x="8" y="3"/>
                  </a:cubicBezTo>
                  <a:cubicBezTo>
                    <a:pt x="6" y="3"/>
                    <a:pt x="6" y="4"/>
                    <a:pt x="5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3"/>
                    <a:pt x="3" y="0"/>
                    <a:pt x="8" y="0"/>
                  </a:cubicBezTo>
                  <a:cubicBezTo>
                    <a:pt x="15" y="0"/>
                    <a:pt x="16" y="3"/>
                    <a:pt x="16" y="6"/>
                  </a:cubicBezTo>
                  <a:lnTo>
                    <a:pt x="16" y="12"/>
                  </a:lnTo>
                  <a:close/>
                  <a:moveTo>
                    <a:pt x="12" y="9"/>
                  </a:moveTo>
                  <a:cubicBezTo>
                    <a:pt x="11" y="9"/>
                    <a:pt x="10" y="9"/>
                    <a:pt x="8" y="9"/>
                  </a:cubicBezTo>
                  <a:cubicBezTo>
                    <a:pt x="6" y="9"/>
                    <a:pt x="4" y="10"/>
                    <a:pt x="4" y="11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2" y="12"/>
                    <a:pt x="12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36" name="Rectangle 63">
              <a:extLst>
                <a:ext uri="{FF2B5EF4-FFF2-40B4-BE49-F238E27FC236}">
                  <a16:creationId xmlns:a16="http://schemas.microsoft.com/office/drawing/2014/main" id="{6AB93285-A043-457C-BCBE-69C747DF36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2" y="2293"/>
              <a:ext cx="10" cy="5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37" name="Rectangle 64">
              <a:extLst>
                <a:ext uri="{FF2B5EF4-FFF2-40B4-BE49-F238E27FC236}">
                  <a16:creationId xmlns:a16="http://schemas.microsoft.com/office/drawing/2014/main" id="{E86D2509-2AD8-47FC-93D3-EE895A6F95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3" y="2295"/>
              <a:ext cx="11" cy="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38" name="Freeform 65">
              <a:extLst>
                <a:ext uri="{FF2B5EF4-FFF2-40B4-BE49-F238E27FC236}">
                  <a16:creationId xmlns:a16="http://schemas.microsoft.com/office/drawing/2014/main" id="{23B72ADC-568D-401E-A46C-0E0B2E5BA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" y="2310"/>
              <a:ext cx="38" cy="38"/>
            </a:xfrm>
            <a:custGeom>
              <a:avLst/>
              <a:gdLst>
                <a:gd name="T0" fmla="*/ 0 w 16"/>
                <a:gd name="T1" fmla="*/ 4 h 16"/>
                <a:gd name="T2" fmla="*/ 0 w 16"/>
                <a:gd name="T3" fmla="*/ 0 h 16"/>
                <a:gd name="T4" fmla="*/ 5 w 16"/>
                <a:gd name="T5" fmla="*/ 0 h 16"/>
                <a:gd name="T6" fmla="*/ 5 w 16"/>
                <a:gd name="T7" fmla="*/ 3 h 16"/>
                <a:gd name="T8" fmla="*/ 10 w 16"/>
                <a:gd name="T9" fmla="*/ 0 h 16"/>
                <a:gd name="T10" fmla="*/ 16 w 16"/>
                <a:gd name="T11" fmla="*/ 6 h 16"/>
                <a:gd name="T12" fmla="*/ 16 w 16"/>
                <a:gd name="T13" fmla="*/ 16 h 16"/>
                <a:gd name="T14" fmla="*/ 11 w 16"/>
                <a:gd name="T15" fmla="*/ 16 h 16"/>
                <a:gd name="T16" fmla="*/ 11 w 16"/>
                <a:gd name="T17" fmla="*/ 7 h 16"/>
                <a:gd name="T18" fmla="*/ 8 w 16"/>
                <a:gd name="T19" fmla="*/ 3 h 16"/>
                <a:gd name="T20" fmla="*/ 5 w 16"/>
                <a:gd name="T21" fmla="*/ 8 h 16"/>
                <a:gd name="T22" fmla="*/ 5 w 16"/>
                <a:gd name="T23" fmla="*/ 16 h 16"/>
                <a:gd name="T24" fmla="*/ 0 w 16"/>
                <a:gd name="T25" fmla="*/ 16 h 16"/>
                <a:gd name="T26" fmla="*/ 0 w 16"/>
                <a:gd name="T27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6">
                  <a:moveTo>
                    <a:pt x="0" y="4"/>
                  </a:moveTo>
                  <a:cubicBezTo>
                    <a:pt x="0" y="3"/>
                    <a:pt x="0" y="1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2"/>
                    <a:pt x="5" y="3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3" y="0"/>
                    <a:pt x="16" y="2"/>
                    <a:pt x="16" y="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5"/>
                    <a:pt x="11" y="3"/>
                    <a:pt x="8" y="3"/>
                  </a:cubicBezTo>
                  <a:cubicBezTo>
                    <a:pt x="6" y="3"/>
                    <a:pt x="5" y="5"/>
                    <a:pt x="5" y="8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0" y="16"/>
                    <a:pt x="0" y="16"/>
                    <a:pt x="0" y="16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39" name="Freeform 66">
              <a:extLst>
                <a:ext uri="{FF2B5EF4-FFF2-40B4-BE49-F238E27FC236}">
                  <a16:creationId xmlns:a16="http://schemas.microsoft.com/office/drawing/2014/main" id="{507AE316-93F6-4F4A-9C0F-DA671F70A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9" y="2310"/>
              <a:ext cx="36" cy="41"/>
            </a:xfrm>
            <a:custGeom>
              <a:avLst/>
              <a:gdLst>
                <a:gd name="T0" fmla="*/ 4 w 15"/>
                <a:gd name="T1" fmla="*/ 11 h 17"/>
                <a:gd name="T2" fmla="*/ 8 w 15"/>
                <a:gd name="T3" fmla="*/ 14 h 17"/>
                <a:gd name="T4" fmla="*/ 11 w 15"/>
                <a:gd name="T5" fmla="*/ 12 h 17"/>
                <a:gd name="T6" fmla="*/ 7 w 15"/>
                <a:gd name="T7" fmla="*/ 10 h 17"/>
                <a:gd name="T8" fmla="*/ 0 w 15"/>
                <a:gd name="T9" fmla="*/ 5 h 17"/>
                <a:gd name="T10" fmla="*/ 7 w 15"/>
                <a:gd name="T11" fmla="*/ 0 h 17"/>
                <a:gd name="T12" fmla="*/ 14 w 15"/>
                <a:gd name="T13" fmla="*/ 5 h 17"/>
                <a:gd name="T14" fmla="*/ 10 w 15"/>
                <a:gd name="T15" fmla="*/ 5 h 17"/>
                <a:gd name="T16" fmla="*/ 7 w 15"/>
                <a:gd name="T17" fmla="*/ 3 h 17"/>
                <a:gd name="T18" fmla="*/ 4 w 15"/>
                <a:gd name="T19" fmla="*/ 4 h 17"/>
                <a:gd name="T20" fmla="*/ 8 w 15"/>
                <a:gd name="T21" fmla="*/ 6 h 17"/>
                <a:gd name="T22" fmla="*/ 15 w 15"/>
                <a:gd name="T23" fmla="*/ 11 h 17"/>
                <a:gd name="T24" fmla="*/ 7 w 15"/>
                <a:gd name="T25" fmla="*/ 17 h 17"/>
                <a:gd name="T26" fmla="*/ 0 w 15"/>
                <a:gd name="T27" fmla="*/ 11 h 17"/>
                <a:gd name="T28" fmla="*/ 4 w 15"/>
                <a:gd name="T2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7">
                  <a:moveTo>
                    <a:pt x="4" y="11"/>
                  </a:moveTo>
                  <a:cubicBezTo>
                    <a:pt x="4" y="13"/>
                    <a:pt x="5" y="14"/>
                    <a:pt x="8" y="14"/>
                  </a:cubicBezTo>
                  <a:cubicBezTo>
                    <a:pt x="10" y="14"/>
                    <a:pt x="11" y="13"/>
                    <a:pt x="11" y="12"/>
                  </a:cubicBezTo>
                  <a:cubicBezTo>
                    <a:pt x="11" y="11"/>
                    <a:pt x="10" y="10"/>
                    <a:pt x="7" y="10"/>
                  </a:cubicBezTo>
                  <a:cubicBezTo>
                    <a:pt x="1" y="9"/>
                    <a:pt x="0" y="7"/>
                    <a:pt x="0" y="5"/>
                  </a:cubicBezTo>
                  <a:cubicBezTo>
                    <a:pt x="0" y="3"/>
                    <a:pt x="2" y="0"/>
                    <a:pt x="7" y="0"/>
                  </a:cubicBezTo>
                  <a:cubicBezTo>
                    <a:pt x="12" y="0"/>
                    <a:pt x="14" y="3"/>
                    <a:pt x="14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4"/>
                    <a:pt x="9" y="3"/>
                    <a:pt x="7" y="3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4" y="5"/>
                    <a:pt x="5" y="6"/>
                    <a:pt x="8" y="6"/>
                  </a:cubicBezTo>
                  <a:cubicBezTo>
                    <a:pt x="14" y="7"/>
                    <a:pt x="15" y="9"/>
                    <a:pt x="15" y="11"/>
                  </a:cubicBezTo>
                  <a:cubicBezTo>
                    <a:pt x="15" y="14"/>
                    <a:pt x="13" y="17"/>
                    <a:pt x="7" y="17"/>
                  </a:cubicBezTo>
                  <a:cubicBezTo>
                    <a:pt x="3" y="17"/>
                    <a:pt x="0" y="15"/>
                    <a:pt x="0" y="11"/>
                  </a:cubicBezTo>
                  <a:lnTo>
                    <a:pt x="4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40" name="Freeform 67">
              <a:extLst>
                <a:ext uri="{FF2B5EF4-FFF2-40B4-BE49-F238E27FC236}">
                  <a16:creationId xmlns:a16="http://schemas.microsoft.com/office/drawing/2014/main" id="{662D96B8-8666-4BF9-8B2F-D1029668F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" y="2300"/>
              <a:ext cx="26" cy="48"/>
            </a:xfrm>
            <a:custGeom>
              <a:avLst/>
              <a:gdLst>
                <a:gd name="T0" fmla="*/ 0 w 11"/>
                <a:gd name="T1" fmla="*/ 4 h 20"/>
                <a:gd name="T2" fmla="*/ 3 w 11"/>
                <a:gd name="T3" fmla="*/ 4 h 20"/>
                <a:gd name="T4" fmla="*/ 3 w 11"/>
                <a:gd name="T5" fmla="*/ 0 h 20"/>
                <a:gd name="T6" fmla="*/ 7 w 11"/>
                <a:gd name="T7" fmla="*/ 0 h 20"/>
                <a:gd name="T8" fmla="*/ 7 w 11"/>
                <a:gd name="T9" fmla="*/ 4 h 20"/>
                <a:gd name="T10" fmla="*/ 11 w 11"/>
                <a:gd name="T11" fmla="*/ 4 h 20"/>
                <a:gd name="T12" fmla="*/ 11 w 11"/>
                <a:gd name="T13" fmla="*/ 8 h 20"/>
                <a:gd name="T14" fmla="*/ 7 w 11"/>
                <a:gd name="T15" fmla="*/ 8 h 20"/>
                <a:gd name="T16" fmla="*/ 7 w 11"/>
                <a:gd name="T17" fmla="*/ 15 h 20"/>
                <a:gd name="T18" fmla="*/ 9 w 11"/>
                <a:gd name="T19" fmla="*/ 17 h 20"/>
                <a:gd name="T20" fmla="*/ 10 w 11"/>
                <a:gd name="T21" fmla="*/ 17 h 20"/>
                <a:gd name="T22" fmla="*/ 10 w 11"/>
                <a:gd name="T23" fmla="*/ 20 h 20"/>
                <a:gd name="T24" fmla="*/ 8 w 11"/>
                <a:gd name="T25" fmla="*/ 20 h 20"/>
                <a:gd name="T26" fmla="*/ 3 w 11"/>
                <a:gd name="T27" fmla="*/ 16 h 20"/>
                <a:gd name="T28" fmla="*/ 3 w 11"/>
                <a:gd name="T29" fmla="*/ 8 h 20"/>
                <a:gd name="T30" fmla="*/ 0 w 11"/>
                <a:gd name="T31" fmla="*/ 8 h 20"/>
                <a:gd name="T32" fmla="*/ 0 w 11"/>
                <a:gd name="T3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" h="20">
                  <a:moveTo>
                    <a:pt x="0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8" y="17"/>
                    <a:pt x="9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9" y="20"/>
                    <a:pt x="8" y="20"/>
                  </a:cubicBezTo>
                  <a:cubicBezTo>
                    <a:pt x="4" y="20"/>
                    <a:pt x="3" y="19"/>
                    <a:pt x="3" y="16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41" name="Freeform 68">
              <a:extLst>
                <a:ext uri="{FF2B5EF4-FFF2-40B4-BE49-F238E27FC236}">
                  <a16:creationId xmlns:a16="http://schemas.microsoft.com/office/drawing/2014/main" id="{7EEFEAD3-5B87-49D6-A61B-AEDE5E2DE9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70" y="2293"/>
              <a:ext cx="10" cy="55"/>
            </a:xfrm>
            <a:custGeom>
              <a:avLst/>
              <a:gdLst>
                <a:gd name="T0" fmla="*/ 0 w 10"/>
                <a:gd name="T1" fmla="*/ 0 h 55"/>
                <a:gd name="T2" fmla="*/ 10 w 10"/>
                <a:gd name="T3" fmla="*/ 0 h 55"/>
                <a:gd name="T4" fmla="*/ 10 w 10"/>
                <a:gd name="T5" fmla="*/ 9 h 55"/>
                <a:gd name="T6" fmla="*/ 0 w 10"/>
                <a:gd name="T7" fmla="*/ 9 h 55"/>
                <a:gd name="T8" fmla="*/ 0 w 10"/>
                <a:gd name="T9" fmla="*/ 0 h 55"/>
                <a:gd name="T10" fmla="*/ 0 w 10"/>
                <a:gd name="T11" fmla="*/ 17 h 55"/>
                <a:gd name="T12" fmla="*/ 10 w 10"/>
                <a:gd name="T13" fmla="*/ 17 h 55"/>
                <a:gd name="T14" fmla="*/ 10 w 10"/>
                <a:gd name="T15" fmla="*/ 55 h 55"/>
                <a:gd name="T16" fmla="*/ 0 w 10"/>
                <a:gd name="T17" fmla="*/ 55 h 55"/>
                <a:gd name="T18" fmla="*/ 0 w 10"/>
                <a:gd name="T19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55">
                  <a:moveTo>
                    <a:pt x="0" y="0"/>
                  </a:moveTo>
                  <a:lnTo>
                    <a:pt x="10" y="0"/>
                  </a:lnTo>
                  <a:lnTo>
                    <a:pt x="10" y="9"/>
                  </a:lnTo>
                  <a:lnTo>
                    <a:pt x="0" y="9"/>
                  </a:lnTo>
                  <a:lnTo>
                    <a:pt x="0" y="0"/>
                  </a:lnTo>
                  <a:close/>
                  <a:moveTo>
                    <a:pt x="0" y="17"/>
                  </a:moveTo>
                  <a:lnTo>
                    <a:pt x="10" y="17"/>
                  </a:lnTo>
                  <a:lnTo>
                    <a:pt x="10" y="55"/>
                  </a:lnTo>
                  <a:lnTo>
                    <a:pt x="0" y="55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42" name="Freeform 69">
              <a:extLst>
                <a:ext uri="{FF2B5EF4-FFF2-40B4-BE49-F238E27FC236}">
                  <a16:creationId xmlns:a16="http://schemas.microsoft.com/office/drawing/2014/main" id="{44381061-AE6B-485A-918D-A53C97E65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" y="2300"/>
              <a:ext cx="24" cy="48"/>
            </a:xfrm>
            <a:custGeom>
              <a:avLst/>
              <a:gdLst>
                <a:gd name="T0" fmla="*/ 0 w 10"/>
                <a:gd name="T1" fmla="*/ 4 h 20"/>
                <a:gd name="T2" fmla="*/ 2 w 10"/>
                <a:gd name="T3" fmla="*/ 4 h 20"/>
                <a:gd name="T4" fmla="*/ 2 w 10"/>
                <a:gd name="T5" fmla="*/ 0 h 20"/>
                <a:gd name="T6" fmla="*/ 7 w 10"/>
                <a:gd name="T7" fmla="*/ 0 h 20"/>
                <a:gd name="T8" fmla="*/ 7 w 10"/>
                <a:gd name="T9" fmla="*/ 4 h 20"/>
                <a:gd name="T10" fmla="*/ 10 w 10"/>
                <a:gd name="T11" fmla="*/ 4 h 20"/>
                <a:gd name="T12" fmla="*/ 10 w 10"/>
                <a:gd name="T13" fmla="*/ 8 h 20"/>
                <a:gd name="T14" fmla="*/ 7 w 10"/>
                <a:gd name="T15" fmla="*/ 8 h 20"/>
                <a:gd name="T16" fmla="*/ 7 w 10"/>
                <a:gd name="T17" fmla="*/ 15 h 20"/>
                <a:gd name="T18" fmla="*/ 8 w 10"/>
                <a:gd name="T19" fmla="*/ 17 h 20"/>
                <a:gd name="T20" fmla="*/ 10 w 10"/>
                <a:gd name="T21" fmla="*/ 17 h 20"/>
                <a:gd name="T22" fmla="*/ 10 w 10"/>
                <a:gd name="T23" fmla="*/ 20 h 20"/>
                <a:gd name="T24" fmla="*/ 7 w 10"/>
                <a:gd name="T25" fmla="*/ 20 h 20"/>
                <a:gd name="T26" fmla="*/ 2 w 10"/>
                <a:gd name="T27" fmla="*/ 16 h 20"/>
                <a:gd name="T28" fmla="*/ 2 w 10"/>
                <a:gd name="T29" fmla="*/ 8 h 20"/>
                <a:gd name="T30" fmla="*/ 0 w 10"/>
                <a:gd name="T31" fmla="*/ 8 h 20"/>
                <a:gd name="T32" fmla="*/ 0 w 10"/>
                <a:gd name="T3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20">
                  <a:moveTo>
                    <a:pt x="0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17"/>
                    <a:pt x="8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9" y="20"/>
                    <a:pt x="8" y="20"/>
                    <a:pt x="7" y="20"/>
                  </a:cubicBezTo>
                  <a:cubicBezTo>
                    <a:pt x="3" y="20"/>
                    <a:pt x="2" y="19"/>
                    <a:pt x="2" y="16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43" name="Freeform 70">
              <a:extLst>
                <a:ext uri="{FF2B5EF4-FFF2-40B4-BE49-F238E27FC236}">
                  <a16:creationId xmlns:a16="http://schemas.microsoft.com/office/drawing/2014/main" id="{986656CF-B0A0-4161-83F5-0624557B3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8" y="2310"/>
              <a:ext cx="36" cy="41"/>
            </a:xfrm>
            <a:custGeom>
              <a:avLst/>
              <a:gdLst>
                <a:gd name="T0" fmla="*/ 15 w 15"/>
                <a:gd name="T1" fmla="*/ 12 h 17"/>
                <a:gd name="T2" fmla="*/ 15 w 15"/>
                <a:gd name="T3" fmla="*/ 16 h 17"/>
                <a:gd name="T4" fmla="*/ 11 w 15"/>
                <a:gd name="T5" fmla="*/ 16 h 17"/>
                <a:gd name="T6" fmla="*/ 11 w 15"/>
                <a:gd name="T7" fmla="*/ 14 h 17"/>
                <a:gd name="T8" fmla="*/ 6 w 15"/>
                <a:gd name="T9" fmla="*/ 17 h 17"/>
                <a:gd name="T10" fmla="*/ 0 w 15"/>
                <a:gd name="T11" fmla="*/ 10 h 17"/>
                <a:gd name="T12" fmla="*/ 0 w 15"/>
                <a:gd name="T13" fmla="*/ 0 h 17"/>
                <a:gd name="T14" fmla="*/ 4 w 15"/>
                <a:gd name="T15" fmla="*/ 0 h 17"/>
                <a:gd name="T16" fmla="*/ 4 w 15"/>
                <a:gd name="T17" fmla="*/ 9 h 17"/>
                <a:gd name="T18" fmla="*/ 7 w 15"/>
                <a:gd name="T19" fmla="*/ 13 h 17"/>
                <a:gd name="T20" fmla="*/ 11 w 15"/>
                <a:gd name="T21" fmla="*/ 8 h 17"/>
                <a:gd name="T22" fmla="*/ 11 w 15"/>
                <a:gd name="T23" fmla="*/ 0 h 17"/>
                <a:gd name="T24" fmla="*/ 15 w 15"/>
                <a:gd name="T25" fmla="*/ 0 h 17"/>
                <a:gd name="T26" fmla="*/ 15 w 15"/>
                <a:gd name="T2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7">
                  <a:moveTo>
                    <a:pt x="15" y="12"/>
                  </a:moveTo>
                  <a:cubicBezTo>
                    <a:pt x="15" y="13"/>
                    <a:pt x="15" y="15"/>
                    <a:pt x="15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5"/>
                    <a:pt x="11" y="14"/>
                  </a:cubicBezTo>
                  <a:cubicBezTo>
                    <a:pt x="10" y="15"/>
                    <a:pt x="9" y="17"/>
                    <a:pt x="6" y="17"/>
                  </a:cubicBezTo>
                  <a:cubicBezTo>
                    <a:pt x="3" y="17"/>
                    <a:pt x="0" y="15"/>
                    <a:pt x="0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10" y="13"/>
                    <a:pt x="11" y="12"/>
                    <a:pt x="11" y="8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15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44" name="Freeform 71">
              <a:extLst>
                <a:ext uri="{FF2B5EF4-FFF2-40B4-BE49-F238E27FC236}">
                  <a16:creationId xmlns:a16="http://schemas.microsoft.com/office/drawing/2014/main" id="{0C06504E-82F6-462D-980E-E2E114C2E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1" y="2300"/>
              <a:ext cx="24" cy="48"/>
            </a:xfrm>
            <a:custGeom>
              <a:avLst/>
              <a:gdLst>
                <a:gd name="T0" fmla="*/ 0 w 10"/>
                <a:gd name="T1" fmla="*/ 4 h 20"/>
                <a:gd name="T2" fmla="*/ 2 w 10"/>
                <a:gd name="T3" fmla="*/ 4 h 20"/>
                <a:gd name="T4" fmla="*/ 2 w 10"/>
                <a:gd name="T5" fmla="*/ 0 h 20"/>
                <a:gd name="T6" fmla="*/ 7 w 10"/>
                <a:gd name="T7" fmla="*/ 0 h 20"/>
                <a:gd name="T8" fmla="*/ 7 w 10"/>
                <a:gd name="T9" fmla="*/ 4 h 20"/>
                <a:gd name="T10" fmla="*/ 10 w 10"/>
                <a:gd name="T11" fmla="*/ 4 h 20"/>
                <a:gd name="T12" fmla="*/ 10 w 10"/>
                <a:gd name="T13" fmla="*/ 8 h 20"/>
                <a:gd name="T14" fmla="*/ 7 w 10"/>
                <a:gd name="T15" fmla="*/ 8 h 20"/>
                <a:gd name="T16" fmla="*/ 7 w 10"/>
                <a:gd name="T17" fmla="*/ 15 h 20"/>
                <a:gd name="T18" fmla="*/ 8 w 10"/>
                <a:gd name="T19" fmla="*/ 17 h 20"/>
                <a:gd name="T20" fmla="*/ 10 w 10"/>
                <a:gd name="T21" fmla="*/ 17 h 20"/>
                <a:gd name="T22" fmla="*/ 10 w 10"/>
                <a:gd name="T23" fmla="*/ 20 h 20"/>
                <a:gd name="T24" fmla="*/ 7 w 10"/>
                <a:gd name="T25" fmla="*/ 20 h 20"/>
                <a:gd name="T26" fmla="*/ 2 w 10"/>
                <a:gd name="T27" fmla="*/ 16 h 20"/>
                <a:gd name="T28" fmla="*/ 2 w 10"/>
                <a:gd name="T29" fmla="*/ 8 h 20"/>
                <a:gd name="T30" fmla="*/ 0 w 10"/>
                <a:gd name="T31" fmla="*/ 8 h 20"/>
                <a:gd name="T32" fmla="*/ 0 w 10"/>
                <a:gd name="T33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20">
                  <a:moveTo>
                    <a:pt x="0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17"/>
                    <a:pt x="8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9" y="20"/>
                    <a:pt x="8" y="20"/>
                    <a:pt x="7" y="20"/>
                  </a:cubicBezTo>
                  <a:cubicBezTo>
                    <a:pt x="3" y="20"/>
                    <a:pt x="2" y="19"/>
                    <a:pt x="2" y="16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45" name="Freeform 72">
              <a:extLst>
                <a:ext uri="{FF2B5EF4-FFF2-40B4-BE49-F238E27FC236}">
                  <a16:creationId xmlns:a16="http://schemas.microsoft.com/office/drawing/2014/main" id="{661EF320-205A-4B40-AEAD-6FFDDEE680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9" y="2310"/>
              <a:ext cx="38" cy="41"/>
            </a:xfrm>
            <a:custGeom>
              <a:avLst/>
              <a:gdLst>
                <a:gd name="T0" fmla="*/ 4 w 16"/>
                <a:gd name="T1" fmla="*/ 9 h 17"/>
                <a:gd name="T2" fmla="*/ 8 w 16"/>
                <a:gd name="T3" fmla="*/ 13 h 17"/>
                <a:gd name="T4" fmla="*/ 12 w 16"/>
                <a:gd name="T5" fmla="*/ 11 h 17"/>
                <a:gd name="T6" fmla="*/ 16 w 16"/>
                <a:gd name="T7" fmla="*/ 11 h 17"/>
                <a:gd name="T8" fmla="*/ 8 w 16"/>
                <a:gd name="T9" fmla="*/ 17 h 17"/>
                <a:gd name="T10" fmla="*/ 0 w 16"/>
                <a:gd name="T11" fmla="*/ 8 h 17"/>
                <a:gd name="T12" fmla="*/ 8 w 16"/>
                <a:gd name="T13" fmla="*/ 0 h 17"/>
                <a:gd name="T14" fmla="*/ 16 w 16"/>
                <a:gd name="T15" fmla="*/ 8 h 17"/>
                <a:gd name="T16" fmla="*/ 16 w 16"/>
                <a:gd name="T17" fmla="*/ 9 h 17"/>
                <a:gd name="T18" fmla="*/ 4 w 16"/>
                <a:gd name="T19" fmla="*/ 9 h 17"/>
                <a:gd name="T20" fmla="*/ 12 w 16"/>
                <a:gd name="T21" fmla="*/ 7 h 17"/>
                <a:gd name="T22" fmla="*/ 8 w 16"/>
                <a:gd name="T23" fmla="*/ 3 h 17"/>
                <a:gd name="T24" fmla="*/ 4 w 16"/>
                <a:gd name="T25" fmla="*/ 7 h 17"/>
                <a:gd name="T26" fmla="*/ 12 w 16"/>
                <a:gd name="T27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7">
                  <a:moveTo>
                    <a:pt x="4" y="9"/>
                  </a:moveTo>
                  <a:cubicBezTo>
                    <a:pt x="4" y="12"/>
                    <a:pt x="6" y="13"/>
                    <a:pt x="8" y="13"/>
                  </a:cubicBezTo>
                  <a:cubicBezTo>
                    <a:pt x="10" y="13"/>
                    <a:pt x="11" y="13"/>
                    <a:pt x="12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4"/>
                    <a:pt x="13" y="17"/>
                    <a:pt x="8" y="17"/>
                  </a:cubicBezTo>
                  <a:cubicBezTo>
                    <a:pt x="2" y="17"/>
                    <a:pt x="0" y="12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4" y="0"/>
                    <a:pt x="16" y="4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lnTo>
                    <a:pt x="4" y="9"/>
                  </a:lnTo>
                  <a:close/>
                  <a:moveTo>
                    <a:pt x="12" y="7"/>
                  </a:moveTo>
                  <a:cubicBezTo>
                    <a:pt x="12" y="5"/>
                    <a:pt x="11" y="3"/>
                    <a:pt x="8" y="3"/>
                  </a:cubicBezTo>
                  <a:cubicBezTo>
                    <a:pt x="6" y="3"/>
                    <a:pt x="5" y="5"/>
                    <a:pt x="4" y="7"/>
                  </a:cubicBezTo>
                  <a:lnTo>
                    <a:pt x="12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46" name="Freeform 73">
              <a:extLst>
                <a:ext uri="{FF2B5EF4-FFF2-40B4-BE49-F238E27FC236}">
                  <a16:creationId xmlns:a16="http://schemas.microsoft.com/office/drawing/2014/main" id="{23A6C6BA-CD68-45EF-AF76-C12300B499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1" y="1971"/>
              <a:ext cx="180" cy="165"/>
            </a:xfrm>
            <a:custGeom>
              <a:avLst/>
              <a:gdLst>
                <a:gd name="T0" fmla="*/ 60 w 76"/>
                <a:gd name="T1" fmla="*/ 54 h 68"/>
                <a:gd name="T2" fmla="*/ 60 w 76"/>
                <a:gd name="T3" fmla="*/ 35 h 68"/>
                <a:gd name="T4" fmla="*/ 62 w 76"/>
                <a:gd name="T5" fmla="*/ 24 h 68"/>
                <a:gd name="T6" fmla="*/ 38 w 76"/>
                <a:gd name="T7" fmla="*/ 0 h 68"/>
                <a:gd name="T8" fmla="*/ 14 w 76"/>
                <a:gd name="T9" fmla="*/ 24 h 68"/>
                <a:gd name="T10" fmla="*/ 17 w 76"/>
                <a:gd name="T11" fmla="*/ 35 h 68"/>
                <a:gd name="T12" fmla="*/ 17 w 76"/>
                <a:gd name="T13" fmla="*/ 54 h 68"/>
                <a:gd name="T14" fmla="*/ 0 w 76"/>
                <a:gd name="T15" fmla="*/ 54 h 68"/>
                <a:gd name="T16" fmla="*/ 0 w 76"/>
                <a:gd name="T17" fmla="*/ 68 h 68"/>
                <a:gd name="T18" fmla="*/ 76 w 76"/>
                <a:gd name="T19" fmla="*/ 68 h 68"/>
                <a:gd name="T20" fmla="*/ 76 w 76"/>
                <a:gd name="T21" fmla="*/ 54 h 68"/>
                <a:gd name="T22" fmla="*/ 60 w 76"/>
                <a:gd name="T23" fmla="*/ 54 h 68"/>
                <a:gd name="T24" fmla="*/ 46 w 76"/>
                <a:gd name="T25" fmla="*/ 54 h 68"/>
                <a:gd name="T26" fmla="*/ 30 w 76"/>
                <a:gd name="T27" fmla="*/ 54 h 68"/>
                <a:gd name="T28" fmla="*/ 30 w 76"/>
                <a:gd name="T29" fmla="*/ 47 h 68"/>
                <a:gd name="T30" fmla="*/ 46 w 76"/>
                <a:gd name="T31" fmla="*/ 47 h 68"/>
                <a:gd name="T32" fmla="*/ 46 w 76"/>
                <a:gd name="T33" fmla="*/ 54 h 68"/>
                <a:gd name="T34" fmla="*/ 40 w 76"/>
                <a:gd name="T35" fmla="*/ 35 h 68"/>
                <a:gd name="T36" fmla="*/ 40 w 76"/>
                <a:gd name="T37" fmla="*/ 35 h 68"/>
                <a:gd name="T38" fmla="*/ 38 w 76"/>
                <a:gd name="T39" fmla="*/ 35 h 68"/>
                <a:gd name="T40" fmla="*/ 36 w 76"/>
                <a:gd name="T41" fmla="*/ 35 h 68"/>
                <a:gd name="T42" fmla="*/ 36 w 76"/>
                <a:gd name="T43" fmla="*/ 35 h 68"/>
                <a:gd name="T44" fmla="*/ 28 w 76"/>
                <a:gd name="T45" fmla="*/ 28 h 68"/>
                <a:gd name="T46" fmla="*/ 28 w 76"/>
                <a:gd name="T47" fmla="*/ 27 h 68"/>
                <a:gd name="T48" fmla="*/ 28 w 76"/>
                <a:gd name="T49" fmla="*/ 26 h 68"/>
                <a:gd name="T50" fmla="*/ 27 w 76"/>
                <a:gd name="T51" fmla="*/ 24 h 68"/>
                <a:gd name="T52" fmla="*/ 27 w 76"/>
                <a:gd name="T53" fmla="*/ 24 h 68"/>
                <a:gd name="T54" fmla="*/ 38 w 76"/>
                <a:gd name="T55" fmla="*/ 14 h 68"/>
                <a:gd name="T56" fmla="*/ 49 w 76"/>
                <a:gd name="T57" fmla="*/ 24 h 68"/>
                <a:gd name="T58" fmla="*/ 49 w 76"/>
                <a:gd name="T59" fmla="*/ 24 h 68"/>
                <a:gd name="T60" fmla="*/ 49 w 76"/>
                <a:gd name="T61" fmla="*/ 26 h 68"/>
                <a:gd name="T62" fmla="*/ 48 w 76"/>
                <a:gd name="T63" fmla="*/ 27 h 68"/>
                <a:gd name="T64" fmla="*/ 48 w 76"/>
                <a:gd name="T65" fmla="*/ 28 h 68"/>
                <a:gd name="T66" fmla="*/ 40 w 76"/>
                <a:gd name="T67" fmla="*/ 3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" h="68">
                  <a:moveTo>
                    <a:pt x="60" y="54"/>
                  </a:moveTo>
                  <a:cubicBezTo>
                    <a:pt x="60" y="35"/>
                    <a:pt x="60" y="35"/>
                    <a:pt x="60" y="35"/>
                  </a:cubicBezTo>
                  <a:cubicBezTo>
                    <a:pt x="61" y="32"/>
                    <a:pt x="62" y="28"/>
                    <a:pt x="62" y="24"/>
                  </a:cubicBezTo>
                  <a:cubicBezTo>
                    <a:pt x="62" y="11"/>
                    <a:pt x="51" y="0"/>
                    <a:pt x="38" y="0"/>
                  </a:cubicBezTo>
                  <a:cubicBezTo>
                    <a:pt x="25" y="0"/>
                    <a:pt x="14" y="11"/>
                    <a:pt x="14" y="24"/>
                  </a:cubicBezTo>
                  <a:cubicBezTo>
                    <a:pt x="14" y="28"/>
                    <a:pt x="15" y="32"/>
                    <a:pt x="17" y="35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6" y="54"/>
                    <a:pt x="76" y="54"/>
                    <a:pt x="76" y="54"/>
                  </a:cubicBezTo>
                  <a:lnTo>
                    <a:pt x="60" y="54"/>
                  </a:lnTo>
                  <a:close/>
                  <a:moveTo>
                    <a:pt x="46" y="54"/>
                  </a:moveTo>
                  <a:cubicBezTo>
                    <a:pt x="30" y="54"/>
                    <a:pt x="30" y="54"/>
                    <a:pt x="30" y="54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35" y="49"/>
                    <a:pt x="41" y="49"/>
                    <a:pt x="46" y="47"/>
                  </a:cubicBezTo>
                  <a:lnTo>
                    <a:pt x="46" y="54"/>
                  </a:lnTo>
                  <a:close/>
                  <a:moveTo>
                    <a:pt x="40" y="35"/>
                  </a:moveTo>
                  <a:cubicBezTo>
                    <a:pt x="40" y="35"/>
                    <a:pt x="40" y="35"/>
                    <a:pt x="40" y="35"/>
                  </a:cubicBezTo>
                  <a:cubicBezTo>
                    <a:pt x="40" y="35"/>
                    <a:pt x="39" y="35"/>
                    <a:pt x="38" y="35"/>
                  </a:cubicBezTo>
                  <a:cubicBezTo>
                    <a:pt x="37" y="35"/>
                    <a:pt x="37" y="35"/>
                    <a:pt x="36" y="35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2" y="34"/>
                    <a:pt x="29" y="31"/>
                    <a:pt x="28" y="28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6"/>
                    <a:pt x="28" y="26"/>
                  </a:cubicBezTo>
                  <a:cubicBezTo>
                    <a:pt x="27" y="26"/>
                    <a:pt x="27" y="25"/>
                    <a:pt x="27" y="24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7" y="18"/>
                    <a:pt x="32" y="14"/>
                    <a:pt x="38" y="14"/>
                  </a:cubicBezTo>
                  <a:cubicBezTo>
                    <a:pt x="44" y="14"/>
                    <a:pt x="49" y="18"/>
                    <a:pt x="49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9" y="25"/>
                    <a:pt x="49" y="26"/>
                    <a:pt x="49" y="26"/>
                  </a:cubicBezTo>
                  <a:cubicBezTo>
                    <a:pt x="49" y="26"/>
                    <a:pt x="48" y="27"/>
                    <a:pt x="48" y="27"/>
                  </a:cubicBezTo>
                  <a:cubicBezTo>
                    <a:pt x="48" y="27"/>
                    <a:pt x="48" y="27"/>
                    <a:pt x="48" y="28"/>
                  </a:cubicBezTo>
                  <a:cubicBezTo>
                    <a:pt x="47" y="31"/>
                    <a:pt x="44" y="34"/>
                    <a:pt x="40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47" name="Freeform 74">
              <a:extLst>
                <a:ext uri="{FF2B5EF4-FFF2-40B4-BE49-F238E27FC236}">
                  <a16:creationId xmlns:a16="http://schemas.microsoft.com/office/drawing/2014/main" id="{81503210-9D0A-4C48-A7C5-0D2D26430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1" y="1957"/>
              <a:ext cx="188" cy="408"/>
            </a:xfrm>
            <a:custGeom>
              <a:avLst/>
              <a:gdLst>
                <a:gd name="T0" fmla="*/ 31 w 79"/>
                <a:gd name="T1" fmla="*/ 84 h 169"/>
                <a:gd name="T2" fmla="*/ 73 w 79"/>
                <a:gd name="T3" fmla="*/ 0 h 169"/>
                <a:gd name="T4" fmla="*/ 41 w 79"/>
                <a:gd name="T5" fmla="*/ 0 h 169"/>
                <a:gd name="T6" fmla="*/ 2 w 79"/>
                <a:gd name="T7" fmla="*/ 78 h 169"/>
                <a:gd name="T8" fmla="*/ 2 w 79"/>
                <a:gd name="T9" fmla="*/ 91 h 169"/>
                <a:gd name="T10" fmla="*/ 47 w 79"/>
                <a:gd name="T11" fmla="*/ 169 h 169"/>
                <a:gd name="T12" fmla="*/ 47 w 79"/>
                <a:gd name="T13" fmla="*/ 169 h 169"/>
                <a:gd name="T14" fmla="*/ 79 w 79"/>
                <a:gd name="T15" fmla="*/ 169 h 169"/>
                <a:gd name="T16" fmla="*/ 79 w 79"/>
                <a:gd name="T17" fmla="*/ 169 h 169"/>
                <a:gd name="T18" fmla="*/ 31 w 79"/>
                <a:gd name="T19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" h="169">
                  <a:moveTo>
                    <a:pt x="31" y="84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0" y="82"/>
                    <a:pt x="0" y="87"/>
                    <a:pt x="2" y="91"/>
                  </a:cubicBezTo>
                  <a:cubicBezTo>
                    <a:pt x="47" y="169"/>
                    <a:pt x="47" y="169"/>
                    <a:pt x="47" y="169"/>
                  </a:cubicBezTo>
                  <a:cubicBezTo>
                    <a:pt x="47" y="169"/>
                    <a:pt x="47" y="169"/>
                    <a:pt x="47" y="169"/>
                  </a:cubicBezTo>
                  <a:cubicBezTo>
                    <a:pt x="79" y="169"/>
                    <a:pt x="79" y="169"/>
                    <a:pt x="79" y="169"/>
                  </a:cubicBezTo>
                  <a:cubicBezTo>
                    <a:pt x="79" y="169"/>
                    <a:pt x="79" y="169"/>
                    <a:pt x="79" y="169"/>
                  </a:cubicBezTo>
                  <a:lnTo>
                    <a:pt x="31" y="84"/>
                  </a:lnTo>
                  <a:close/>
                </a:path>
              </a:pathLst>
            </a:custGeom>
            <a:solidFill>
              <a:srgbClr val="62C0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48" name="Freeform 75">
              <a:extLst>
                <a:ext uri="{FF2B5EF4-FFF2-40B4-BE49-F238E27FC236}">
                  <a16:creationId xmlns:a16="http://schemas.microsoft.com/office/drawing/2014/main" id="{0385EBBC-6A94-4389-8FF4-879751CF3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" y="1957"/>
              <a:ext cx="67" cy="408"/>
            </a:xfrm>
            <a:custGeom>
              <a:avLst/>
              <a:gdLst>
                <a:gd name="T0" fmla="*/ 67 w 67"/>
                <a:gd name="T1" fmla="*/ 408 h 408"/>
                <a:gd name="T2" fmla="*/ 67 w 67"/>
                <a:gd name="T3" fmla="*/ 0 h 408"/>
                <a:gd name="T4" fmla="*/ 0 w 67"/>
                <a:gd name="T5" fmla="*/ 0 h 408"/>
                <a:gd name="T6" fmla="*/ 0 w 67"/>
                <a:gd name="T7" fmla="*/ 408 h 408"/>
                <a:gd name="T8" fmla="*/ 0 w 67"/>
                <a:gd name="T9" fmla="*/ 408 h 408"/>
                <a:gd name="T10" fmla="*/ 67 w 67"/>
                <a:gd name="T11" fmla="*/ 408 h 408"/>
                <a:gd name="T12" fmla="*/ 67 w 67"/>
                <a:gd name="T13" fmla="*/ 408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408">
                  <a:moveTo>
                    <a:pt x="67" y="408"/>
                  </a:moveTo>
                  <a:lnTo>
                    <a:pt x="67" y="0"/>
                  </a:lnTo>
                  <a:lnTo>
                    <a:pt x="0" y="0"/>
                  </a:lnTo>
                  <a:lnTo>
                    <a:pt x="0" y="408"/>
                  </a:lnTo>
                  <a:lnTo>
                    <a:pt x="0" y="408"/>
                  </a:lnTo>
                  <a:lnTo>
                    <a:pt x="67" y="408"/>
                  </a:lnTo>
                  <a:lnTo>
                    <a:pt x="67" y="408"/>
                  </a:lnTo>
                  <a:close/>
                </a:path>
              </a:pathLst>
            </a:custGeom>
            <a:solidFill>
              <a:srgbClr val="9070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49" name="Freeform 76">
              <a:extLst>
                <a:ext uri="{FF2B5EF4-FFF2-40B4-BE49-F238E27FC236}">
                  <a16:creationId xmlns:a16="http://schemas.microsoft.com/office/drawing/2014/main" id="{0046DD7D-09E0-431D-8899-CB96CC47D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2" y="1957"/>
              <a:ext cx="181" cy="408"/>
            </a:xfrm>
            <a:custGeom>
              <a:avLst/>
              <a:gdLst>
                <a:gd name="T0" fmla="*/ 181 w 181"/>
                <a:gd name="T1" fmla="*/ 341 h 408"/>
                <a:gd name="T2" fmla="*/ 69 w 181"/>
                <a:gd name="T3" fmla="*/ 341 h 408"/>
                <a:gd name="T4" fmla="*/ 69 w 181"/>
                <a:gd name="T5" fmla="*/ 0 h 408"/>
                <a:gd name="T6" fmla="*/ 0 w 181"/>
                <a:gd name="T7" fmla="*/ 0 h 408"/>
                <a:gd name="T8" fmla="*/ 0 w 181"/>
                <a:gd name="T9" fmla="*/ 408 h 408"/>
                <a:gd name="T10" fmla="*/ 0 w 181"/>
                <a:gd name="T11" fmla="*/ 408 h 408"/>
                <a:gd name="T12" fmla="*/ 19 w 181"/>
                <a:gd name="T13" fmla="*/ 408 h 408"/>
                <a:gd name="T14" fmla="*/ 69 w 181"/>
                <a:gd name="T15" fmla="*/ 408 h 408"/>
                <a:gd name="T16" fmla="*/ 181 w 181"/>
                <a:gd name="T17" fmla="*/ 408 h 408"/>
                <a:gd name="T18" fmla="*/ 181 w 181"/>
                <a:gd name="T19" fmla="*/ 408 h 408"/>
                <a:gd name="T20" fmla="*/ 181 w 181"/>
                <a:gd name="T21" fmla="*/ 341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1" h="408">
                  <a:moveTo>
                    <a:pt x="181" y="341"/>
                  </a:moveTo>
                  <a:lnTo>
                    <a:pt x="69" y="341"/>
                  </a:lnTo>
                  <a:lnTo>
                    <a:pt x="69" y="0"/>
                  </a:lnTo>
                  <a:lnTo>
                    <a:pt x="0" y="0"/>
                  </a:lnTo>
                  <a:lnTo>
                    <a:pt x="0" y="408"/>
                  </a:lnTo>
                  <a:lnTo>
                    <a:pt x="0" y="408"/>
                  </a:lnTo>
                  <a:lnTo>
                    <a:pt x="19" y="408"/>
                  </a:lnTo>
                  <a:lnTo>
                    <a:pt x="69" y="408"/>
                  </a:lnTo>
                  <a:lnTo>
                    <a:pt x="181" y="408"/>
                  </a:lnTo>
                  <a:lnTo>
                    <a:pt x="181" y="408"/>
                  </a:lnTo>
                  <a:lnTo>
                    <a:pt x="181" y="341"/>
                  </a:lnTo>
                  <a:close/>
                </a:path>
              </a:pathLst>
            </a:custGeom>
            <a:solidFill>
              <a:srgbClr val="D70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50" name="Freeform 77">
              <a:extLst>
                <a:ext uri="{FF2B5EF4-FFF2-40B4-BE49-F238E27FC236}">
                  <a16:creationId xmlns:a16="http://schemas.microsoft.com/office/drawing/2014/main" id="{FDD3153B-9C87-412D-B3A1-6C8040A2C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5" y="1957"/>
              <a:ext cx="67" cy="408"/>
            </a:xfrm>
            <a:custGeom>
              <a:avLst/>
              <a:gdLst>
                <a:gd name="T0" fmla="*/ 0 w 67"/>
                <a:gd name="T1" fmla="*/ 408 h 408"/>
                <a:gd name="T2" fmla="*/ 0 w 67"/>
                <a:gd name="T3" fmla="*/ 408 h 408"/>
                <a:gd name="T4" fmla="*/ 67 w 67"/>
                <a:gd name="T5" fmla="*/ 408 h 408"/>
                <a:gd name="T6" fmla="*/ 67 w 67"/>
                <a:gd name="T7" fmla="*/ 408 h 408"/>
                <a:gd name="T8" fmla="*/ 67 w 67"/>
                <a:gd name="T9" fmla="*/ 0 h 408"/>
                <a:gd name="T10" fmla="*/ 0 w 67"/>
                <a:gd name="T11" fmla="*/ 0 h 408"/>
                <a:gd name="T12" fmla="*/ 0 w 67"/>
                <a:gd name="T13" fmla="*/ 408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408">
                  <a:moveTo>
                    <a:pt x="0" y="408"/>
                  </a:moveTo>
                  <a:lnTo>
                    <a:pt x="0" y="408"/>
                  </a:lnTo>
                  <a:lnTo>
                    <a:pt x="67" y="408"/>
                  </a:lnTo>
                  <a:lnTo>
                    <a:pt x="67" y="408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408"/>
                  </a:lnTo>
                  <a:close/>
                </a:path>
              </a:pathLst>
            </a:custGeom>
            <a:solidFill>
              <a:srgbClr val="0047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151" name="Freeform 78">
              <a:extLst>
                <a:ext uri="{FF2B5EF4-FFF2-40B4-BE49-F238E27FC236}">
                  <a16:creationId xmlns:a16="http://schemas.microsoft.com/office/drawing/2014/main" id="{6375895D-9DE5-439D-B7D4-4CF6AC26E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7" y="1954"/>
              <a:ext cx="195" cy="411"/>
            </a:xfrm>
            <a:custGeom>
              <a:avLst/>
              <a:gdLst>
                <a:gd name="T0" fmla="*/ 82 w 82"/>
                <a:gd name="T1" fmla="*/ 142 h 170"/>
                <a:gd name="T2" fmla="*/ 49 w 82"/>
                <a:gd name="T3" fmla="*/ 142 h 170"/>
                <a:gd name="T4" fmla="*/ 46 w 82"/>
                <a:gd name="T5" fmla="*/ 139 h 170"/>
                <a:gd name="T6" fmla="*/ 46 w 82"/>
                <a:gd name="T7" fmla="*/ 106 h 170"/>
                <a:gd name="T8" fmla="*/ 42 w 82"/>
                <a:gd name="T9" fmla="*/ 96 h 170"/>
                <a:gd name="T10" fmla="*/ 33 w 82"/>
                <a:gd name="T11" fmla="*/ 87 h 170"/>
                <a:gd name="T12" fmla="*/ 43 w 82"/>
                <a:gd name="T13" fmla="*/ 74 h 170"/>
                <a:gd name="T14" fmla="*/ 45 w 82"/>
                <a:gd name="T15" fmla="*/ 65 h 170"/>
                <a:gd name="T16" fmla="*/ 45 w 82"/>
                <a:gd name="T17" fmla="*/ 32 h 170"/>
                <a:gd name="T18" fmla="*/ 49 w 82"/>
                <a:gd name="T19" fmla="*/ 29 h 170"/>
                <a:gd name="T20" fmla="*/ 82 w 82"/>
                <a:gd name="T21" fmla="*/ 29 h 170"/>
                <a:gd name="T22" fmla="*/ 82 w 82"/>
                <a:gd name="T23" fmla="*/ 1 h 170"/>
                <a:gd name="T24" fmla="*/ 82 w 82"/>
                <a:gd name="T25" fmla="*/ 0 h 170"/>
                <a:gd name="T26" fmla="*/ 49 w 82"/>
                <a:gd name="T27" fmla="*/ 0 h 170"/>
                <a:gd name="T28" fmla="*/ 41 w 82"/>
                <a:gd name="T29" fmla="*/ 1 h 170"/>
                <a:gd name="T30" fmla="*/ 17 w 82"/>
                <a:gd name="T31" fmla="*/ 32 h 170"/>
                <a:gd name="T32" fmla="*/ 17 w 82"/>
                <a:gd name="T33" fmla="*/ 61 h 170"/>
                <a:gd name="T34" fmla="*/ 4 w 82"/>
                <a:gd name="T35" fmla="*/ 80 h 170"/>
                <a:gd name="T36" fmla="*/ 5 w 82"/>
                <a:gd name="T37" fmla="*/ 98 h 170"/>
                <a:gd name="T38" fmla="*/ 18 w 82"/>
                <a:gd name="T39" fmla="*/ 111 h 170"/>
                <a:gd name="T40" fmla="*/ 18 w 82"/>
                <a:gd name="T41" fmla="*/ 139 h 170"/>
                <a:gd name="T42" fmla="*/ 45 w 82"/>
                <a:gd name="T43" fmla="*/ 170 h 170"/>
                <a:gd name="T44" fmla="*/ 47 w 82"/>
                <a:gd name="T45" fmla="*/ 170 h 170"/>
                <a:gd name="T46" fmla="*/ 49 w 82"/>
                <a:gd name="T47" fmla="*/ 170 h 170"/>
                <a:gd name="T48" fmla="*/ 82 w 82"/>
                <a:gd name="T49" fmla="*/ 170 h 170"/>
                <a:gd name="T50" fmla="*/ 82 w 82"/>
                <a:gd name="T51" fmla="*/ 170 h 170"/>
                <a:gd name="T52" fmla="*/ 82 w 82"/>
                <a:gd name="T53" fmla="*/ 170 h 170"/>
                <a:gd name="T54" fmla="*/ 82 w 82"/>
                <a:gd name="T55" fmla="*/ 14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2" h="170">
                  <a:moveTo>
                    <a:pt x="82" y="142"/>
                  </a:moveTo>
                  <a:cubicBezTo>
                    <a:pt x="49" y="142"/>
                    <a:pt x="49" y="142"/>
                    <a:pt x="49" y="142"/>
                  </a:cubicBezTo>
                  <a:cubicBezTo>
                    <a:pt x="47" y="142"/>
                    <a:pt x="46" y="140"/>
                    <a:pt x="46" y="139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2"/>
                    <a:pt x="45" y="99"/>
                    <a:pt x="42" y="96"/>
                  </a:cubicBezTo>
                  <a:cubicBezTo>
                    <a:pt x="33" y="87"/>
                    <a:pt x="33" y="87"/>
                    <a:pt x="33" y="87"/>
                  </a:cubicBezTo>
                  <a:cubicBezTo>
                    <a:pt x="43" y="74"/>
                    <a:pt x="43" y="74"/>
                    <a:pt x="43" y="74"/>
                  </a:cubicBezTo>
                  <a:cubicBezTo>
                    <a:pt x="44" y="71"/>
                    <a:pt x="45" y="68"/>
                    <a:pt x="45" y="65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0"/>
                    <a:pt x="47" y="29"/>
                    <a:pt x="49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2" y="1"/>
                    <a:pt x="82" y="1"/>
                    <a:pt x="82" y="1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6" y="0"/>
                    <a:pt x="43" y="1"/>
                    <a:pt x="41" y="1"/>
                  </a:cubicBezTo>
                  <a:cubicBezTo>
                    <a:pt x="27" y="5"/>
                    <a:pt x="17" y="17"/>
                    <a:pt x="17" y="32"/>
                  </a:cubicBezTo>
                  <a:cubicBezTo>
                    <a:pt x="17" y="61"/>
                    <a:pt x="17" y="61"/>
                    <a:pt x="17" y="61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0" y="85"/>
                    <a:pt x="0" y="93"/>
                    <a:pt x="5" y="98"/>
                  </a:cubicBezTo>
                  <a:cubicBezTo>
                    <a:pt x="18" y="111"/>
                    <a:pt x="18" y="111"/>
                    <a:pt x="18" y="111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18" y="155"/>
                    <a:pt x="30" y="168"/>
                    <a:pt x="45" y="170"/>
                  </a:cubicBezTo>
                  <a:cubicBezTo>
                    <a:pt x="46" y="170"/>
                    <a:pt x="46" y="170"/>
                    <a:pt x="47" y="170"/>
                  </a:cubicBezTo>
                  <a:cubicBezTo>
                    <a:pt x="48" y="170"/>
                    <a:pt x="49" y="170"/>
                    <a:pt x="49" y="170"/>
                  </a:cubicBezTo>
                  <a:cubicBezTo>
                    <a:pt x="82" y="170"/>
                    <a:pt x="82" y="170"/>
                    <a:pt x="82" y="170"/>
                  </a:cubicBezTo>
                  <a:cubicBezTo>
                    <a:pt x="82" y="170"/>
                    <a:pt x="82" y="170"/>
                    <a:pt x="82" y="170"/>
                  </a:cubicBezTo>
                  <a:cubicBezTo>
                    <a:pt x="82" y="170"/>
                    <a:pt x="82" y="170"/>
                    <a:pt x="82" y="170"/>
                  </a:cubicBezTo>
                  <a:lnTo>
                    <a:pt x="82" y="142"/>
                  </a:lnTo>
                  <a:close/>
                </a:path>
              </a:pathLst>
            </a:custGeom>
            <a:solidFill>
              <a:srgbClr val="ED9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81527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278" y="607258"/>
            <a:ext cx="7116372" cy="332399"/>
          </a:xfrm>
        </p:spPr>
        <p:txBody>
          <a:bodyPr/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Ⅰ</a:t>
            </a: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</a:rPr>
              <a:t>성인지 감수성과 직장 내 성희롱의 예방 필요성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78" y="380897"/>
            <a:ext cx="7116372" cy="138499"/>
          </a:xfrm>
        </p:spPr>
        <p:txBody>
          <a:bodyPr/>
          <a:lstStyle/>
          <a:p>
            <a:r>
              <a:rPr lang="ko-KR" altLang="en-US" dirty="0"/>
              <a:t>직장 내 성희롱 예방교육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5E73DDC-38F9-43CA-9B88-40A8DD0F4144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87D657BC-8DB1-451E-A3EA-2B3220F8E266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pic>
          <p:nvPicPr>
            <p:cNvPr id="23" name="그래픽 22">
              <a:extLst>
                <a:ext uri="{FF2B5EF4-FFF2-40B4-BE49-F238E27FC236}">
                  <a16:creationId xmlns:a16="http://schemas.microsoft.com/office/drawing/2014/main" id="{982A6087-65D2-4798-8BD2-03617085D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7B80061-8E18-4B59-9EF1-76116DD9AC07}"/>
                </a:ext>
              </a:extLst>
            </p:cNvPr>
            <p:cNvSpPr txBox="1"/>
            <p:nvPr/>
          </p:nvSpPr>
          <p:spPr>
            <a:xfrm>
              <a:off x="1218333" y="1316066"/>
              <a:ext cx="3103414" cy="30777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1200" cap="none" spc="-100" normalizeH="0" baseline="0" noProof="0">
                  <a:ln>
                    <a:noFill/>
                  </a:ln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  <a:cs typeface="+mn-cs"/>
                </a:rPr>
                <a:t>직장 내 성희롱의 예방 필요성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CE9A6EC-55CB-4B5C-BBBF-1DFD8A560497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200" b="1" i="0" u="none" strike="noStrike" kern="1200" cap="none" spc="-10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white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 panose="020B0503020000020004" pitchFamily="50" charset="-127"/>
                  <a:cs typeface="+mn-cs"/>
                </a:rPr>
                <a:t>2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4369604F-1624-4E50-9B12-699F45C687CD}"/>
              </a:ext>
            </a:extLst>
          </p:cNvPr>
          <p:cNvGrpSpPr/>
          <p:nvPr/>
        </p:nvGrpSpPr>
        <p:grpSpPr>
          <a:xfrm>
            <a:off x="503948" y="1978748"/>
            <a:ext cx="8767423" cy="422110"/>
            <a:chOff x="693902" y="2001050"/>
            <a:chExt cx="8767423" cy="422110"/>
          </a:xfrm>
        </p:grpSpPr>
        <p:sp>
          <p:nvSpPr>
            <p:cNvPr id="62" name="사각형: 둥근 위쪽 모서리 61">
              <a:extLst>
                <a:ext uri="{FF2B5EF4-FFF2-40B4-BE49-F238E27FC236}">
                  <a16:creationId xmlns:a16="http://schemas.microsoft.com/office/drawing/2014/main" id="{7AC63175-32A5-4510-8A09-0E3D7F5F7CDB}"/>
                </a:ext>
              </a:extLst>
            </p:cNvPr>
            <p:cNvSpPr/>
            <p:nvPr/>
          </p:nvSpPr>
          <p:spPr>
            <a:xfrm rot="16200000">
              <a:off x="4866559" y="-2171607"/>
              <a:ext cx="422110" cy="8767423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69000">
                  <a:srgbClr val="E5F1F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F691C66-0B80-4821-8193-4FA0C2FE1056}"/>
                </a:ext>
              </a:extLst>
            </p:cNvPr>
            <p:cNvSpPr txBox="1"/>
            <p:nvPr/>
          </p:nvSpPr>
          <p:spPr>
            <a:xfrm>
              <a:off x="1151761" y="2058217"/>
              <a:ext cx="2795637" cy="307777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1" i="0" u="none" strike="noStrike" kern="1200" cap="none" spc="-200" normalizeH="0" baseline="0" noProof="0">
                  <a:ln>
                    <a:noFill/>
                  </a:ln>
                  <a:gradFill>
                    <a:gsLst>
                      <a:gs pos="100000">
                        <a:srgbClr val="064BBA"/>
                      </a:gs>
                      <a:gs pos="100000">
                        <a:prstClr val="black">
                          <a:lumMod val="85000"/>
                          <a:lumOff val="15000"/>
                        </a:prst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직장 내 성희롱이 발생하면 </a:t>
              </a:r>
            </a:p>
          </p:txBody>
        </p:sp>
        <p:grpSp>
          <p:nvGrpSpPr>
            <p:cNvPr id="64" name="그룹 63">
              <a:extLst>
                <a:ext uri="{FF2B5EF4-FFF2-40B4-BE49-F238E27FC236}">
                  <a16:creationId xmlns:a16="http://schemas.microsoft.com/office/drawing/2014/main" id="{71AA8219-D3B8-4675-A6CD-79904D6285EF}"/>
                </a:ext>
              </a:extLst>
            </p:cNvPr>
            <p:cNvGrpSpPr/>
            <p:nvPr/>
          </p:nvGrpSpPr>
          <p:grpSpPr>
            <a:xfrm>
              <a:off x="729932" y="2035969"/>
              <a:ext cx="352272" cy="352272"/>
              <a:chOff x="729932" y="2035969"/>
              <a:chExt cx="352272" cy="352272"/>
            </a:xfrm>
          </p:grpSpPr>
          <p:sp>
            <p:nvSpPr>
              <p:cNvPr id="65" name="타원 64">
                <a:extLst>
                  <a:ext uri="{FF2B5EF4-FFF2-40B4-BE49-F238E27FC236}">
                    <a16:creationId xmlns:a16="http://schemas.microsoft.com/office/drawing/2014/main" id="{E602028B-039E-4AF8-B453-411FF11E20C5}"/>
                  </a:ext>
                </a:extLst>
              </p:cNvPr>
              <p:cNvSpPr/>
              <p:nvPr/>
            </p:nvSpPr>
            <p:spPr>
              <a:xfrm>
                <a:off x="729932" y="2035969"/>
                <a:ext cx="352272" cy="352272"/>
              </a:xfrm>
              <a:prstGeom prst="ellipse">
                <a:avLst/>
              </a:prstGeom>
              <a:solidFill>
                <a:srgbClr val="224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  <p:sp>
            <p:nvSpPr>
              <p:cNvPr id="66" name="Freeform 5">
                <a:extLst>
                  <a:ext uri="{FF2B5EF4-FFF2-40B4-BE49-F238E27FC236}">
                    <a16:creationId xmlns:a16="http://schemas.microsoft.com/office/drawing/2014/main" id="{143F71FA-2E64-4827-82C7-FED805D95C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6773" y="2123044"/>
                <a:ext cx="178590" cy="178124"/>
              </a:xfrm>
              <a:custGeom>
                <a:avLst/>
                <a:gdLst>
                  <a:gd name="T0" fmla="*/ 119 w 158"/>
                  <a:gd name="T1" fmla="*/ 25 h 158"/>
                  <a:gd name="T2" fmla="*/ 26 w 158"/>
                  <a:gd name="T3" fmla="*/ 25 h 158"/>
                  <a:gd name="T4" fmla="*/ 26 w 158"/>
                  <a:gd name="T5" fmla="*/ 119 h 158"/>
                  <a:gd name="T6" fmla="*/ 110 w 158"/>
                  <a:gd name="T7" fmla="*/ 126 h 158"/>
                  <a:gd name="T8" fmla="*/ 136 w 158"/>
                  <a:gd name="T9" fmla="*/ 153 h 158"/>
                  <a:gd name="T10" fmla="*/ 154 w 158"/>
                  <a:gd name="T11" fmla="*/ 153 h 158"/>
                  <a:gd name="T12" fmla="*/ 154 w 158"/>
                  <a:gd name="T13" fmla="*/ 136 h 158"/>
                  <a:gd name="T14" fmla="*/ 127 w 158"/>
                  <a:gd name="T15" fmla="*/ 109 h 158"/>
                  <a:gd name="T16" fmla="*/ 119 w 158"/>
                  <a:gd name="T17" fmla="*/ 25 h 158"/>
                  <a:gd name="T18" fmla="*/ 102 w 158"/>
                  <a:gd name="T19" fmla="*/ 101 h 158"/>
                  <a:gd name="T20" fmla="*/ 43 w 158"/>
                  <a:gd name="T21" fmla="*/ 101 h 158"/>
                  <a:gd name="T22" fmla="*/ 43 w 158"/>
                  <a:gd name="T23" fmla="*/ 43 h 158"/>
                  <a:gd name="T24" fmla="*/ 102 w 158"/>
                  <a:gd name="T25" fmla="*/ 43 h 158"/>
                  <a:gd name="T26" fmla="*/ 102 w 158"/>
                  <a:gd name="T27" fmla="*/ 101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8" h="158">
                    <a:moveTo>
                      <a:pt x="119" y="25"/>
                    </a:moveTo>
                    <a:cubicBezTo>
                      <a:pt x="93" y="0"/>
                      <a:pt x="51" y="0"/>
                      <a:pt x="26" y="25"/>
                    </a:cubicBezTo>
                    <a:cubicBezTo>
                      <a:pt x="0" y="51"/>
                      <a:pt x="0" y="93"/>
                      <a:pt x="26" y="119"/>
                    </a:cubicBezTo>
                    <a:cubicBezTo>
                      <a:pt x="49" y="141"/>
                      <a:pt x="84" y="144"/>
                      <a:pt x="110" y="126"/>
                    </a:cubicBezTo>
                    <a:cubicBezTo>
                      <a:pt x="136" y="153"/>
                      <a:pt x="136" y="153"/>
                      <a:pt x="136" y="153"/>
                    </a:cubicBezTo>
                    <a:cubicBezTo>
                      <a:pt x="141" y="158"/>
                      <a:pt x="149" y="158"/>
                      <a:pt x="154" y="153"/>
                    </a:cubicBezTo>
                    <a:cubicBezTo>
                      <a:pt x="158" y="148"/>
                      <a:pt x="158" y="141"/>
                      <a:pt x="154" y="136"/>
                    </a:cubicBezTo>
                    <a:cubicBezTo>
                      <a:pt x="127" y="109"/>
                      <a:pt x="127" y="109"/>
                      <a:pt x="127" y="109"/>
                    </a:cubicBezTo>
                    <a:cubicBezTo>
                      <a:pt x="144" y="84"/>
                      <a:pt x="142" y="48"/>
                      <a:pt x="119" y="25"/>
                    </a:cubicBezTo>
                    <a:close/>
                    <a:moveTo>
                      <a:pt x="102" y="101"/>
                    </a:moveTo>
                    <a:cubicBezTo>
                      <a:pt x="86" y="118"/>
                      <a:pt x="59" y="118"/>
                      <a:pt x="43" y="101"/>
                    </a:cubicBezTo>
                    <a:cubicBezTo>
                      <a:pt x="27" y="85"/>
                      <a:pt x="27" y="59"/>
                      <a:pt x="43" y="43"/>
                    </a:cubicBezTo>
                    <a:cubicBezTo>
                      <a:pt x="59" y="26"/>
                      <a:pt x="86" y="26"/>
                      <a:pt x="102" y="43"/>
                    </a:cubicBezTo>
                    <a:cubicBezTo>
                      <a:pt x="118" y="59"/>
                      <a:pt x="118" y="85"/>
                      <a:pt x="102" y="10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</p:grpSp>
      </p:grpSp>
      <p:sp>
        <p:nvSpPr>
          <p:cNvPr id="6" name="직사각형 5">
            <a:extLst>
              <a:ext uri="{FF2B5EF4-FFF2-40B4-BE49-F238E27FC236}">
                <a16:creationId xmlns:a16="http://schemas.microsoft.com/office/drawing/2014/main" id="{7E5BAA2C-1D80-4A3C-B0D0-C939461BB88F}"/>
              </a:ext>
            </a:extLst>
          </p:cNvPr>
          <p:cNvSpPr/>
          <p:nvPr/>
        </p:nvSpPr>
        <p:spPr>
          <a:xfrm>
            <a:off x="634628" y="2639028"/>
            <a:ext cx="8636744" cy="1192192"/>
          </a:xfrm>
          <a:prstGeom prst="rect">
            <a:avLst/>
          </a:prstGeom>
          <a:solidFill>
            <a:srgbClr val="F7F7F7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dist="381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0" name="직사각형 69">
            <a:extLst>
              <a:ext uri="{FF2B5EF4-FFF2-40B4-BE49-F238E27FC236}">
                <a16:creationId xmlns:a16="http://schemas.microsoft.com/office/drawing/2014/main" id="{587EF91D-FB0C-4B9A-AA01-0FC9540F578E}"/>
              </a:ext>
            </a:extLst>
          </p:cNvPr>
          <p:cNvSpPr/>
          <p:nvPr/>
        </p:nvSpPr>
        <p:spPr>
          <a:xfrm>
            <a:off x="634628" y="3981692"/>
            <a:ext cx="8636744" cy="1192192"/>
          </a:xfrm>
          <a:prstGeom prst="rect">
            <a:avLst/>
          </a:prstGeom>
          <a:solidFill>
            <a:srgbClr val="F7F7F7"/>
          </a:solidFill>
          <a:ln>
            <a:solidFill>
              <a:srgbClr val="90BADC"/>
            </a:solidFill>
          </a:ln>
          <a:effectLst>
            <a:outerShdw dist="381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71" name="직사각형 70">
            <a:extLst>
              <a:ext uri="{FF2B5EF4-FFF2-40B4-BE49-F238E27FC236}">
                <a16:creationId xmlns:a16="http://schemas.microsoft.com/office/drawing/2014/main" id="{8325F344-5E81-4267-9AEB-8ADC10954B6E}"/>
              </a:ext>
            </a:extLst>
          </p:cNvPr>
          <p:cNvSpPr/>
          <p:nvPr/>
        </p:nvSpPr>
        <p:spPr>
          <a:xfrm>
            <a:off x="634628" y="5324356"/>
            <a:ext cx="8636744" cy="1192192"/>
          </a:xfrm>
          <a:prstGeom prst="rect">
            <a:avLst/>
          </a:prstGeom>
          <a:solidFill>
            <a:srgbClr val="F7F7F7"/>
          </a:solidFill>
          <a:ln>
            <a:solidFill>
              <a:srgbClr val="8FDDBD"/>
            </a:solidFill>
          </a:ln>
          <a:effectLst>
            <a:outerShdw dist="381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85" name="직사각형 84">
            <a:extLst>
              <a:ext uri="{FF2B5EF4-FFF2-40B4-BE49-F238E27FC236}">
                <a16:creationId xmlns:a16="http://schemas.microsoft.com/office/drawing/2014/main" id="{CF0E8DD0-F839-4CD9-8008-998E4AE01A9D}"/>
              </a:ext>
            </a:extLst>
          </p:cNvPr>
          <p:cNvSpPr/>
          <p:nvPr/>
        </p:nvSpPr>
        <p:spPr>
          <a:xfrm>
            <a:off x="634628" y="2639028"/>
            <a:ext cx="1816472" cy="1192192"/>
          </a:xfrm>
          <a:prstGeom prst="rect">
            <a:avLst/>
          </a:prstGeom>
          <a:solidFill>
            <a:srgbClr val="0F6ACF"/>
          </a:solidFill>
          <a:ln>
            <a:solidFill>
              <a:srgbClr val="0F6A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DF84C2C-3365-423C-8480-CA3C7A1540DF}"/>
              </a:ext>
            </a:extLst>
          </p:cNvPr>
          <p:cNvSpPr txBox="1"/>
          <p:nvPr/>
        </p:nvSpPr>
        <p:spPr>
          <a:xfrm>
            <a:off x="1451928" y="3112014"/>
            <a:ext cx="769441" cy="24622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4572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-100" normalizeH="0" baseline="0" noProof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  <a:cs typeface="+mn-cs"/>
              </a:rPr>
              <a:t>피해자는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4E827CF-BDCE-4B8B-BF41-CAC8A764E5E9}"/>
              </a:ext>
            </a:extLst>
          </p:cNvPr>
          <p:cNvSpPr txBox="1"/>
          <p:nvPr/>
        </p:nvSpPr>
        <p:spPr>
          <a:xfrm>
            <a:off x="2591010" y="2761918"/>
            <a:ext cx="6309420" cy="946413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400" b="1" i="0" u="none" strike="noStrike" kern="1200" cap="none" spc="-150" normalizeH="0" baseline="0" noProof="0">
                <a:ln>
                  <a:noFill/>
                </a:ln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인간의 존엄성 훼손</a:t>
            </a:r>
            <a:r>
              <a:rPr kumimoji="0" lang="en-US" altLang="ko-KR" sz="1400" b="1" i="0" u="none" strike="noStrike" kern="1200" cap="none" spc="-150" normalizeH="0" baseline="0" noProof="0">
                <a:ln>
                  <a:noFill/>
                </a:ln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  <a:ea typeface="맑은 고딕"/>
                <a:cs typeface="+mn-cs"/>
              </a:rPr>
              <a:t>, </a:t>
            </a:r>
            <a:r>
              <a:rPr kumimoji="0" lang="ko-KR" altLang="en-US" sz="1400" b="1" i="0" u="none" strike="noStrike" kern="1200" cap="none" spc="-150" normalizeH="0" baseline="0" noProof="0">
                <a:ln>
                  <a:noFill/>
                </a:ln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신체적 불쾌감이나 정신적</a:t>
            </a:r>
            <a:r>
              <a:rPr kumimoji="0" lang="en-US" altLang="ko-KR" sz="1400" b="1" i="0" u="none" strike="noStrike" kern="1200" cap="none" spc="-150" normalizeH="0" baseline="0" noProof="0">
                <a:ln>
                  <a:noFill/>
                </a:ln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  <a:ea typeface="맑은 고딕"/>
                <a:cs typeface="+mn-cs"/>
              </a:rPr>
              <a:t>, </a:t>
            </a:r>
            <a:r>
              <a:rPr kumimoji="0" lang="ko-KR" altLang="en-US" sz="1400" b="1" i="0" u="none" strike="noStrike" kern="1200" cap="none" spc="-150" normalizeH="0" baseline="0" noProof="0">
                <a:ln>
                  <a:noFill/>
                </a:ln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심리적 스트레스</a:t>
            </a:r>
          </a:p>
          <a:p>
            <a:pPr marL="106363" marR="0" lvl="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spc="-15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맑은 고딕"/>
                <a:ea typeface="맑은 고딕"/>
              </a:rPr>
              <a:t>-</a:t>
            </a:r>
            <a:r>
              <a:rPr lang="ko-KR" altLang="en-US" sz="1200" spc="-15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맑은 고딕"/>
                <a:ea typeface="맑은 고딕"/>
              </a:rPr>
              <a:t> </a:t>
            </a:r>
            <a:r>
              <a:rPr kumimoji="0" lang="ko-KR" altLang="en-US" sz="1200" b="0" i="0" u="none" strike="noStrike" kern="1200" cap="none" spc="-150" normalizeH="0" baseline="0" noProof="0">
                <a:ln>
                  <a:noFill/>
                </a:ln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  <a:ea typeface="맑은 고딕"/>
                <a:cs typeface="+mn-cs"/>
              </a:rPr>
              <a:t>근로의욕 상실</a:t>
            </a:r>
            <a:r>
              <a:rPr kumimoji="0" lang="en-US" altLang="ko-KR" sz="1200" b="0" i="0" u="none" strike="noStrike" kern="1200" cap="none" spc="-150" normalizeH="0" baseline="0" noProof="0">
                <a:ln>
                  <a:noFill/>
                </a:ln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  <a:ea typeface="맑은 고딕"/>
                <a:cs typeface="+mn-cs"/>
              </a:rPr>
              <a:t>, </a:t>
            </a:r>
            <a:r>
              <a:rPr kumimoji="0" lang="ko-KR" altLang="en-US" sz="1200" b="0" i="0" u="none" strike="noStrike" kern="1200" cap="none" spc="-150" normalizeH="0" baseline="0" noProof="0">
                <a:ln>
                  <a:noFill/>
                </a:ln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원활한 업무 수행 장애         </a:t>
            </a:r>
            <a:r>
              <a:rPr kumimoji="0" lang="en-US" altLang="ko-KR" sz="1200" b="0" i="0" u="none" strike="noStrike" kern="1200" cap="none" spc="-150" normalizeH="0" baseline="0" noProof="0">
                <a:ln>
                  <a:noFill/>
                </a:ln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  <a:ea typeface="맑은 고딕"/>
                <a:cs typeface="+mn-cs"/>
              </a:rPr>
              <a:t>- </a:t>
            </a:r>
            <a:r>
              <a:rPr kumimoji="0" lang="ko-KR" altLang="en-US" sz="1200" b="0" i="0" u="none" strike="noStrike" kern="1200" cap="none" spc="-150" normalizeH="0" baseline="0" noProof="0">
                <a:ln>
                  <a:noFill/>
                </a:ln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자발적</a:t>
            </a:r>
            <a:r>
              <a:rPr kumimoji="0" lang="en-US" altLang="ko-KR" sz="1200" b="0" i="0" u="none" strike="noStrike" kern="1200" cap="none" spc="-150" normalizeH="0" baseline="0" noProof="0">
                <a:ln>
                  <a:noFill/>
                </a:ln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  <a:ea typeface="맑은 고딕"/>
                <a:cs typeface="+mn-cs"/>
              </a:rPr>
              <a:t>, </a:t>
            </a:r>
            <a:r>
              <a:rPr kumimoji="0" lang="ko-KR" altLang="en-US" sz="1200" b="0" i="0" u="none" strike="noStrike" kern="1200" cap="none" spc="-150" normalizeH="0" baseline="0" noProof="0">
                <a:ln>
                  <a:noFill/>
                </a:ln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비자발적 사직 → 생존권 위협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1400" spc="-15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맑은 고딕"/>
                <a:ea typeface="맑은 고딕"/>
              </a:rPr>
              <a:t> </a:t>
            </a:r>
            <a:r>
              <a:rPr kumimoji="0" lang="ko-KR" altLang="en-US" sz="1400" b="1" i="0" u="none" strike="noStrike" kern="1200" cap="none" spc="-150" normalizeH="0" baseline="0" noProof="0">
                <a:ln>
                  <a:noFill/>
                </a:ln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  <a:ea typeface="맑은 고딕"/>
                <a:cs typeface="+mn-cs"/>
              </a:rPr>
              <a:t>고용과 근로조건에 있어서 노동력과는 상관없는 요소를 요구하고 수용 거부시 고용상의 </a:t>
            </a:r>
            <a:endParaRPr kumimoji="0" lang="en-US" altLang="ko-KR" sz="1400" b="1" i="0" u="none" strike="noStrike" kern="1200" cap="none" spc="-150" normalizeH="0" baseline="0" noProof="0">
              <a:ln>
                <a:noFill/>
              </a:ln>
              <a:gradFill>
                <a:gsLst>
                  <a:gs pos="100000">
                    <a:schemeClr val="tx1">
                      <a:lumMod val="85000"/>
                      <a:lumOff val="15000"/>
                    </a:schemeClr>
                  </a:gs>
                  <a:gs pos="100000">
                    <a:prstClr val="black"/>
                  </a:gs>
                </a:gsLst>
                <a:lin ang="5400000" scaled="1"/>
              </a:gradFill>
              <a:effectLst/>
              <a:uLnTx/>
              <a:uFillTx/>
              <a:latin typeface="맑은 고딕"/>
              <a:ea typeface="맑은 고딕"/>
              <a:cs typeface="+mn-cs"/>
            </a:endParaRPr>
          </a:p>
          <a:p>
            <a:pPr marL="106363" marR="0" lvl="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-150" normalizeH="0" baseline="0" noProof="0">
                <a:ln>
                  <a:noFill/>
                </a:ln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  <a:ea typeface="맑은 고딕"/>
                <a:cs typeface="+mn-cs"/>
              </a:rPr>
              <a:t>불이익을 줌으로써 남녀고용 불평등 문제 초래</a:t>
            </a:r>
          </a:p>
        </p:txBody>
      </p:sp>
      <p:sp>
        <p:nvSpPr>
          <p:cNvPr id="89" name="직사각형 88">
            <a:extLst>
              <a:ext uri="{FF2B5EF4-FFF2-40B4-BE49-F238E27FC236}">
                <a16:creationId xmlns:a16="http://schemas.microsoft.com/office/drawing/2014/main" id="{4BF9524E-37E0-4E36-81EE-289F50E16BB6}"/>
              </a:ext>
            </a:extLst>
          </p:cNvPr>
          <p:cNvSpPr/>
          <p:nvPr/>
        </p:nvSpPr>
        <p:spPr>
          <a:xfrm>
            <a:off x="634628" y="3981692"/>
            <a:ext cx="1816472" cy="1192192"/>
          </a:xfrm>
          <a:prstGeom prst="rect">
            <a:avLst/>
          </a:prstGeom>
          <a:solidFill>
            <a:srgbClr val="0093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0" bIns="0" rtlCol="0" anchor="ctr"/>
          <a:lstStyle/>
          <a:p>
            <a:endParaRPr lang="ko-KR" altLang="en-US" sz="1400" b="1" spc="-100">
              <a:gradFill>
                <a:gsLst>
                  <a:gs pos="100000">
                    <a:prstClr val="white"/>
                  </a:gs>
                  <a:gs pos="100000">
                    <a:srgbClr val="303B4A"/>
                  </a:gs>
                </a:gsLst>
                <a:lin ang="2700000" scaled="1"/>
              </a:gra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CEB0C64-FDD8-405F-8468-D16142690A03}"/>
              </a:ext>
            </a:extLst>
          </p:cNvPr>
          <p:cNvSpPr txBox="1"/>
          <p:nvPr/>
        </p:nvSpPr>
        <p:spPr>
          <a:xfrm>
            <a:off x="1451928" y="4454678"/>
            <a:ext cx="769441" cy="24622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4572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-100" normalizeH="0" baseline="0" noProof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  <a:cs typeface="+mn-cs"/>
              </a:rPr>
              <a:t>행위자는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67DE2AE-DB6D-44EF-925E-3FD8B3135160}"/>
              </a:ext>
            </a:extLst>
          </p:cNvPr>
          <p:cNvSpPr txBox="1"/>
          <p:nvPr/>
        </p:nvSpPr>
        <p:spPr>
          <a:xfrm>
            <a:off x="2591010" y="4330285"/>
            <a:ext cx="2887009" cy="495007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400" b="1" i="0" u="none" strike="noStrike" kern="1200" cap="none" spc="-150" normalizeH="0" baseline="0" noProof="0">
                <a:ln>
                  <a:noFill/>
                </a:ln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성희롱 시비에 휘말리게 되면 명예 상실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1400" b="1" spc="-15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맑은 고딕"/>
                <a:ea typeface="맑은 고딕"/>
              </a:rPr>
              <a:t> </a:t>
            </a:r>
            <a:r>
              <a:rPr kumimoji="0" lang="ko-KR" altLang="en-US" sz="1400" b="1" i="0" u="none" strike="noStrike" kern="1200" cap="none" spc="-150" normalizeH="0" baseline="0" noProof="0">
                <a:ln>
                  <a:noFill/>
                </a:ln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  <a:ea typeface="맑은 고딕"/>
                <a:cs typeface="+mn-cs"/>
              </a:rPr>
              <a:t>해고 기타 징계조치 </a:t>
            </a: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627DB18E-906E-4381-8999-C0D9ACCE54E9}"/>
              </a:ext>
            </a:extLst>
          </p:cNvPr>
          <p:cNvSpPr/>
          <p:nvPr/>
        </p:nvSpPr>
        <p:spPr>
          <a:xfrm>
            <a:off x="634628" y="5324356"/>
            <a:ext cx="1816472" cy="1192192"/>
          </a:xfrm>
          <a:prstGeom prst="rect">
            <a:avLst/>
          </a:prstGeom>
          <a:solidFill>
            <a:srgbClr val="1BC3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0" bIns="0" rtlCol="0" anchor="ctr"/>
          <a:lstStyle/>
          <a:p>
            <a:endParaRPr lang="ko-KR" altLang="en-US" sz="1400" b="1" spc="-100">
              <a:gradFill>
                <a:gsLst>
                  <a:gs pos="100000">
                    <a:prstClr val="white"/>
                  </a:gs>
                  <a:gs pos="100000">
                    <a:srgbClr val="303B4A"/>
                  </a:gs>
                </a:gsLst>
                <a:lin ang="2700000" scaled="1"/>
              </a:gra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47CC232-0378-4917-8630-5253C929F264}"/>
              </a:ext>
            </a:extLst>
          </p:cNvPr>
          <p:cNvSpPr txBox="1"/>
          <p:nvPr/>
        </p:nvSpPr>
        <p:spPr>
          <a:xfrm>
            <a:off x="1451928" y="5797342"/>
            <a:ext cx="577081" cy="24622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457200" rtl="0" eaLnBrk="1" fontAlgn="base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-100" normalizeH="0" baseline="0" noProof="0">
                <a:ln>
                  <a:noFill/>
                </a:ln>
                <a:gradFill>
                  <a:gsLst>
                    <a:gs pos="100000">
                      <a:prstClr val="white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  <a:cs typeface="+mn-cs"/>
              </a:rPr>
              <a:t>기업은</a:t>
            </a:r>
          </a:p>
        </p:txBody>
      </p:sp>
      <p:sp>
        <p:nvSpPr>
          <p:cNvPr id="50" name="이등변 삼각형 49">
            <a:extLst>
              <a:ext uri="{FF2B5EF4-FFF2-40B4-BE49-F238E27FC236}">
                <a16:creationId xmlns:a16="http://schemas.microsoft.com/office/drawing/2014/main" id="{0FD48E90-3B5F-446D-96EE-4DAC01E1E8C1}"/>
              </a:ext>
            </a:extLst>
          </p:cNvPr>
          <p:cNvSpPr/>
          <p:nvPr/>
        </p:nvSpPr>
        <p:spPr>
          <a:xfrm rot="5400000">
            <a:off x="2263457" y="3206934"/>
            <a:ext cx="79134" cy="5638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51" name="이등변 삼각형 50">
            <a:extLst>
              <a:ext uri="{FF2B5EF4-FFF2-40B4-BE49-F238E27FC236}">
                <a16:creationId xmlns:a16="http://schemas.microsoft.com/office/drawing/2014/main" id="{21DBA475-E575-4F25-A2A9-733E4E1108ED}"/>
              </a:ext>
            </a:extLst>
          </p:cNvPr>
          <p:cNvSpPr/>
          <p:nvPr/>
        </p:nvSpPr>
        <p:spPr>
          <a:xfrm rot="5400000">
            <a:off x="2263457" y="4549598"/>
            <a:ext cx="79134" cy="5638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52" name="이등변 삼각형 51">
            <a:extLst>
              <a:ext uri="{FF2B5EF4-FFF2-40B4-BE49-F238E27FC236}">
                <a16:creationId xmlns:a16="http://schemas.microsoft.com/office/drawing/2014/main" id="{56C2A0EE-7C9E-4C17-A96E-444A24AD9D58}"/>
              </a:ext>
            </a:extLst>
          </p:cNvPr>
          <p:cNvSpPr/>
          <p:nvPr/>
        </p:nvSpPr>
        <p:spPr>
          <a:xfrm rot="5400000">
            <a:off x="2263457" y="5892262"/>
            <a:ext cx="79134" cy="5638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653AC26-2658-40D2-B51D-E5DDE1FBFC0D}"/>
              </a:ext>
            </a:extLst>
          </p:cNvPr>
          <p:cNvSpPr txBox="1"/>
          <p:nvPr/>
        </p:nvSpPr>
        <p:spPr>
          <a:xfrm>
            <a:off x="2591010" y="5672949"/>
            <a:ext cx="3481722" cy="495007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400" b="1" i="0" u="none" strike="noStrike" kern="1200" cap="none" spc="-150" normalizeH="0" baseline="0" noProof="0">
                <a:ln>
                  <a:noFill/>
                </a:ln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기업의 생산성</a:t>
            </a:r>
            <a:r>
              <a:rPr kumimoji="0" lang="en-US" altLang="ko-KR" sz="1400" b="1" i="0" u="none" strike="noStrike" kern="1200" cap="none" spc="-150" normalizeH="0" baseline="0" noProof="0">
                <a:ln>
                  <a:noFill/>
                </a:ln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  <a:ea typeface="맑은 고딕"/>
                <a:cs typeface="+mn-cs"/>
              </a:rPr>
              <a:t>, </a:t>
            </a:r>
            <a:r>
              <a:rPr kumimoji="0" lang="ko-KR" altLang="en-US" sz="1400" b="1" i="0" u="none" strike="noStrike" kern="1200" cap="none" spc="-150" normalizeH="0" baseline="0" noProof="0">
                <a:ln>
                  <a:noFill/>
                </a:ln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인력활용과 인화에 악영향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400" b="1" i="0" u="none" strike="noStrike" kern="1200" cap="none" spc="-150" normalizeH="0" baseline="0" noProof="0">
                <a:ln>
                  <a:noFill/>
                </a:ln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조사 및 처리시 많은 시간과 비용</a:t>
            </a:r>
            <a:r>
              <a:rPr kumimoji="0" lang="en-US" altLang="ko-KR" sz="1400" b="1" i="0" u="none" strike="noStrike" kern="1200" cap="none" spc="-150" normalizeH="0" baseline="0" noProof="0">
                <a:ln>
                  <a:noFill/>
                </a:ln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  <a:ea typeface="맑은 고딕"/>
                <a:cs typeface="+mn-cs"/>
              </a:rPr>
              <a:t>, </a:t>
            </a:r>
            <a:r>
              <a:rPr kumimoji="0" lang="ko-KR" altLang="en-US" sz="1400" b="1" i="0" u="none" strike="noStrike" kern="1200" cap="none" spc="-150" normalizeH="0" baseline="0" noProof="0">
                <a:ln>
                  <a:noFill/>
                </a:ln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인력소모 발생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E1CD736-2AD9-45BB-B954-64653B903F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909"/>
          <a:stretch/>
        </p:blipFill>
        <p:spPr>
          <a:xfrm>
            <a:off x="709726" y="2845863"/>
            <a:ext cx="699974" cy="994881"/>
          </a:xfrm>
          <a:prstGeom prst="rect">
            <a:avLst/>
          </a:prstGeom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id="{95D2E116-5920-4A93-9DA7-DA85EA6718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8555"/>
          <a:stretch/>
        </p:blipFill>
        <p:spPr>
          <a:xfrm>
            <a:off x="730769" y="4067175"/>
            <a:ext cx="655684" cy="1111472"/>
          </a:xfrm>
          <a:prstGeom prst="rect">
            <a:avLst/>
          </a:prstGeom>
        </p:spPr>
      </p:pic>
      <p:pic>
        <p:nvPicPr>
          <p:cNvPr id="58" name="그림 57">
            <a:extLst>
              <a:ext uri="{FF2B5EF4-FFF2-40B4-BE49-F238E27FC236}">
                <a16:creationId xmlns:a16="http://schemas.microsoft.com/office/drawing/2014/main" id="{FEBEC8CE-9014-4476-B7FA-65DBC9E704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7" t="-1" r="48213" b="1386"/>
          <a:stretch/>
        </p:blipFill>
        <p:spPr>
          <a:xfrm>
            <a:off x="676275" y="5669206"/>
            <a:ext cx="690563" cy="84734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A214E18-40EF-403F-8884-FB13356300C6}"/>
              </a:ext>
            </a:extLst>
          </p:cNvPr>
          <p:cNvSpPr txBox="1"/>
          <p:nvPr/>
        </p:nvSpPr>
        <p:spPr>
          <a:xfrm>
            <a:off x="6371274" y="5672949"/>
            <a:ext cx="2523127" cy="495007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400" b="1" i="0" u="none" strike="noStrike" kern="1200" cap="none" spc="-150" normalizeH="0" baseline="0" noProof="0">
                <a:ln>
                  <a:noFill/>
                </a:ln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기업의 이미지 추락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1400" b="1" spc="-15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맑은 고딕"/>
                <a:ea typeface="맑은 고딕"/>
              </a:rPr>
              <a:t> </a:t>
            </a:r>
            <a:r>
              <a:rPr kumimoji="0" lang="ko-KR" altLang="en-US" sz="1400" b="1" i="0" u="none" strike="noStrike" kern="1200" cap="none" spc="-150" normalizeH="0" baseline="0" noProof="0">
                <a:ln>
                  <a:noFill/>
                </a:ln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  <a:ea typeface="맑은 고딕"/>
                <a:cs typeface="+mn-cs"/>
              </a:rPr>
              <a:t>손해배상책임 기타 법적 책임 추궁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6D69743-9768-4684-B279-14DA4E6DC796}"/>
              </a:ext>
            </a:extLst>
          </p:cNvPr>
          <p:cNvSpPr txBox="1"/>
          <p:nvPr/>
        </p:nvSpPr>
        <p:spPr>
          <a:xfrm>
            <a:off x="5869468" y="4336697"/>
            <a:ext cx="2710678" cy="215444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400" b="1" i="0" u="none" strike="noStrike" kern="1200" cap="none" spc="-150" normalizeH="0" baseline="0" noProof="0">
                <a:ln>
                  <a:noFill/>
                </a:ln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  <a:ea typeface="맑은 고딕"/>
                <a:cs typeface="+mn-cs"/>
              </a:rPr>
              <a:t> 민사상 손해배상책임</a:t>
            </a:r>
            <a:r>
              <a:rPr kumimoji="0" lang="en-US" altLang="ko-KR" sz="1400" b="1" i="0" u="none" strike="noStrike" kern="1200" cap="none" spc="-150" normalizeH="0" baseline="0" noProof="0">
                <a:ln>
                  <a:noFill/>
                </a:ln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  <a:ea typeface="맑은 고딕"/>
                <a:cs typeface="+mn-cs"/>
              </a:rPr>
              <a:t>, </a:t>
            </a:r>
            <a:r>
              <a:rPr kumimoji="0" lang="ko-KR" altLang="en-US" sz="1400" b="1" i="0" u="none" strike="noStrike" kern="1200" cap="none" spc="-150" normalizeH="0" baseline="0" noProof="0">
                <a:ln>
                  <a:noFill/>
                </a:ln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prstClr val="black"/>
                    </a:gs>
                  </a:gsLst>
                  <a:lin ang="5400000" scaled="1"/>
                </a:gradFill>
                <a:effectLst/>
                <a:uLnTx/>
                <a:uFillTx/>
                <a:latin typeface="맑은 고딕"/>
                <a:ea typeface="맑은 고딕"/>
                <a:cs typeface="+mn-cs"/>
              </a:rPr>
              <a:t>형사상 처벌 등</a:t>
            </a:r>
          </a:p>
        </p:txBody>
      </p:sp>
    </p:spTree>
    <p:extLst>
      <p:ext uri="{BB962C8B-B14F-4D97-AF65-F5344CB8AC3E}">
        <p14:creationId xmlns:p14="http://schemas.microsoft.com/office/powerpoint/2010/main" val="237721304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4BF35FC9-9312-4CD1-BAC9-E145667BB0AB}"/>
              </a:ext>
            </a:extLst>
          </p:cNvPr>
          <p:cNvGrpSpPr/>
          <p:nvPr/>
        </p:nvGrpSpPr>
        <p:grpSpPr>
          <a:xfrm>
            <a:off x="4388305" y="5184463"/>
            <a:ext cx="1129390" cy="558314"/>
            <a:chOff x="7542333" y="2330450"/>
            <a:chExt cx="1495282" cy="739192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1D040383-D0C3-4A6D-B5A4-B0F2787DA677}"/>
                </a:ext>
              </a:extLst>
            </p:cNvPr>
            <p:cNvGrpSpPr/>
            <p:nvPr/>
          </p:nvGrpSpPr>
          <p:grpSpPr>
            <a:xfrm>
              <a:off x="7542333" y="2332294"/>
              <a:ext cx="499552" cy="737348"/>
              <a:chOff x="7561383" y="2332294"/>
              <a:chExt cx="499552" cy="737348"/>
            </a:xfrm>
          </p:grpSpPr>
          <p:sp>
            <p:nvSpPr>
              <p:cNvPr id="12" name="Freeform 84">
                <a:extLst>
                  <a:ext uri="{FF2B5EF4-FFF2-40B4-BE49-F238E27FC236}">
                    <a16:creationId xmlns:a16="http://schemas.microsoft.com/office/drawing/2014/main" id="{72B663C7-0A15-45E8-BC9F-DB0C2696BE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4381" y="2332294"/>
                <a:ext cx="346554" cy="737348"/>
              </a:xfrm>
              <a:custGeom>
                <a:avLst/>
                <a:gdLst>
                  <a:gd name="T0" fmla="*/ 62 w 158"/>
                  <a:gd name="T1" fmla="*/ 167 h 336"/>
                  <a:gd name="T2" fmla="*/ 146 w 158"/>
                  <a:gd name="T3" fmla="*/ 0 h 336"/>
                  <a:gd name="T4" fmla="*/ 82 w 158"/>
                  <a:gd name="T5" fmla="*/ 0 h 336"/>
                  <a:gd name="T6" fmla="*/ 4 w 158"/>
                  <a:gd name="T7" fmla="*/ 155 h 336"/>
                  <a:gd name="T8" fmla="*/ 5 w 158"/>
                  <a:gd name="T9" fmla="*/ 181 h 336"/>
                  <a:gd name="T10" fmla="*/ 93 w 158"/>
                  <a:gd name="T11" fmla="*/ 336 h 336"/>
                  <a:gd name="T12" fmla="*/ 93 w 158"/>
                  <a:gd name="T13" fmla="*/ 336 h 336"/>
                  <a:gd name="T14" fmla="*/ 158 w 158"/>
                  <a:gd name="T15" fmla="*/ 336 h 336"/>
                  <a:gd name="T16" fmla="*/ 158 w 158"/>
                  <a:gd name="T17" fmla="*/ 336 h 336"/>
                  <a:gd name="T18" fmla="*/ 62 w 158"/>
                  <a:gd name="T19" fmla="*/ 167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8" h="336">
                    <a:moveTo>
                      <a:pt x="62" y="167"/>
                    </a:moveTo>
                    <a:cubicBezTo>
                      <a:pt x="146" y="0"/>
                      <a:pt x="146" y="0"/>
                      <a:pt x="14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0" y="163"/>
                      <a:pt x="0" y="173"/>
                      <a:pt x="5" y="181"/>
                    </a:cubicBezTo>
                    <a:cubicBezTo>
                      <a:pt x="93" y="336"/>
                      <a:pt x="93" y="336"/>
                      <a:pt x="93" y="336"/>
                    </a:cubicBezTo>
                    <a:cubicBezTo>
                      <a:pt x="93" y="336"/>
                      <a:pt x="93" y="336"/>
                      <a:pt x="93" y="336"/>
                    </a:cubicBezTo>
                    <a:cubicBezTo>
                      <a:pt x="158" y="336"/>
                      <a:pt x="158" y="336"/>
                      <a:pt x="158" y="336"/>
                    </a:cubicBezTo>
                    <a:cubicBezTo>
                      <a:pt x="158" y="336"/>
                      <a:pt x="158" y="336"/>
                      <a:pt x="158" y="336"/>
                    </a:cubicBezTo>
                    <a:lnTo>
                      <a:pt x="62" y="167"/>
                    </a:lnTo>
                    <a:close/>
                  </a:path>
                </a:pathLst>
              </a:custGeom>
              <a:solidFill>
                <a:srgbClr val="62C0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" name="Freeform 85">
                <a:extLst>
                  <a:ext uri="{FF2B5EF4-FFF2-40B4-BE49-F238E27FC236}">
                    <a16:creationId xmlns:a16="http://schemas.microsoft.com/office/drawing/2014/main" id="{F5EFD12B-3418-492D-8C9D-125B92ACD9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61383" y="2332294"/>
                <a:ext cx="124428" cy="737348"/>
              </a:xfrm>
              <a:custGeom>
                <a:avLst/>
                <a:gdLst>
                  <a:gd name="T0" fmla="*/ 135 w 135"/>
                  <a:gd name="T1" fmla="*/ 800 h 800"/>
                  <a:gd name="T2" fmla="*/ 135 w 135"/>
                  <a:gd name="T3" fmla="*/ 0 h 800"/>
                  <a:gd name="T4" fmla="*/ 0 w 135"/>
                  <a:gd name="T5" fmla="*/ 0 h 800"/>
                  <a:gd name="T6" fmla="*/ 0 w 135"/>
                  <a:gd name="T7" fmla="*/ 800 h 800"/>
                  <a:gd name="T8" fmla="*/ 0 w 135"/>
                  <a:gd name="T9" fmla="*/ 800 h 800"/>
                  <a:gd name="T10" fmla="*/ 135 w 135"/>
                  <a:gd name="T11" fmla="*/ 800 h 800"/>
                  <a:gd name="T12" fmla="*/ 135 w 135"/>
                  <a:gd name="T13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5" h="800">
                    <a:moveTo>
                      <a:pt x="135" y="800"/>
                    </a:moveTo>
                    <a:lnTo>
                      <a:pt x="135" y="0"/>
                    </a:lnTo>
                    <a:lnTo>
                      <a:pt x="0" y="0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135" y="800"/>
                    </a:lnTo>
                    <a:lnTo>
                      <a:pt x="135" y="800"/>
                    </a:lnTo>
                    <a:close/>
                  </a:path>
                </a:pathLst>
              </a:custGeom>
              <a:solidFill>
                <a:srgbClr val="9070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9" name="Freeform 86">
              <a:extLst>
                <a:ext uri="{FF2B5EF4-FFF2-40B4-BE49-F238E27FC236}">
                  <a16:creationId xmlns:a16="http://schemas.microsoft.com/office/drawing/2014/main" id="{59358E30-1699-4D97-BE2B-B421FDB80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5832" y="2332294"/>
              <a:ext cx="329042" cy="737348"/>
            </a:xfrm>
            <a:custGeom>
              <a:avLst/>
              <a:gdLst>
                <a:gd name="T0" fmla="*/ 357 w 357"/>
                <a:gd name="T1" fmla="*/ 667 h 800"/>
                <a:gd name="T2" fmla="*/ 136 w 357"/>
                <a:gd name="T3" fmla="*/ 667 h 800"/>
                <a:gd name="T4" fmla="*/ 136 w 357"/>
                <a:gd name="T5" fmla="*/ 0 h 800"/>
                <a:gd name="T6" fmla="*/ 0 w 357"/>
                <a:gd name="T7" fmla="*/ 0 h 800"/>
                <a:gd name="T8" fmla="*/ 0 w 357"/>
                <a:gd name="T9" fmla="*/ 800 h 800"/>
                <a:gd name="T10" fmla="*/ 0 w 357"/>
                <a:gd name="T11" fmla="*/ 800 h 800"/>
                <a:gd name="T12" fmla="*/ 36 w 357"/>
                <a:gd name="T13" fmla="*/ 800 h 800"/>
                <a:gd name="T14" fmla="*/ 136 w 357"/>
                <a:gd name="T15" fmla="*/ 800 h 800"/>
                <a:gd name="T16" fmla="*/ 357 w 357"/>
                <a:gd name="T17" fmla="*/ 800 h 800"/>
                <a:gd name="T18" fmla="*/ 357 w 357"/>
                <a:gd name="T19" fmla="*/ 800 h 800"/>
                <a:gd name="T20" fmla="*/ 357 w 357"/>
                <a:gd name="T21" fmla="*/ 667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7" h="800">
                  <a:moveTo>
                    <a:pt x="357" y="667"/>
                  </a:moveTo>
                  <a:lnTo>
                    <a:pt x="136" y="667"/>
                  </a:lnTo>
                  <a:lnTo>
                    <a:pt x="136" y="0"/>
                  </a:lnTo>
                  <a:lnTo>
                    <a:pt x="0" y="0"/>
                  </a:lnTo>
                  <a:lnTo>
                    <a:pt x="0" y="800"/>
                  </a:lnTo>
                  <a:lnTo>
                    <a:pt x="0" y="800"/>
                  </a:lnTo>
                  <a:lnTo>
                    <a:pt x="36" y="800"/>
                  </a:lnTo>
                  <a:lnTo>
                    <a:pt x="136" y="800"/>
                  </a:lnTo>
                  <a:lnTo>
                    <a:pt x="357" y="800"/>
                  </a:lnTo>
                  <a:lnTo>
                    <a:pt x="357" y="800"/>
                  </a:lnTo>
                  <a:lnTo>
                    <a:pt x="357" y="667"/>
                  </a:lnTo>
                  <a:close/>
                </a:path>
              </a:pathLst>
            </a:custGeom>
            <a:solidFill>
              <a:srgbClr val="D70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Freeform 87">
              <a:extLst>
                <a:ext uri="{FF2B5EF4-FFF2-40B4-BE49-F238E27FC236}">
                  <a16:creationId xmlns:a16="http://schemas.microsoft.com/office/drawing/2014/main" id="{273E10DE-8ED8-4980-8C6E-D5BFA3FD2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2266" y="2332294"/>
              <a:ext cx="125349" cy="737348"/>
            </a:xfrm>
            <a:custGeom>
              <a:avLst/>
              <a:gdLst>
                <a:gd name="T0" fmla="*/ 0 w 136"/>
                <a:gd name="T1" fmla="*/ 800 h 800"/>
                <a:gd name="T2" fmla="*/ 0 w 136"/>
                <a:gd name="T3" fmla="*/ 800 h 800"/>
                <a:gd name="T4" fmla="*/ 136 w 136"/>
                <a:gd name="T5" fmla="*/ 800 h 800"/>
                <a:gd name="T6" fmla="*/ 136 w 136"/>
                <a:gd name="T7" fmla="*/ 800 h 800"/>
                <a:gd name="T8" fmla="*/ 136 w 136"/>
                <a:gd name="T9" fmla="*/ 0 h 800"/>
                <a:gd name="T10" fmla="*/ 0 w 136"/>
                <a:gd name="T11" fmla="*/ 0 h 800"/>
                <a:gd name="T12" fmla="*/ 0 w 136"/>
                <a:gd name="T13" fmla="*/ 8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800">
                  <a:moveTo>
                    <a:pt x="0" y="800"/>
                  </a:moveTo>
                  <a:lnTo>
                    <a:pt x="0" y="800"/>
                  </a:lnTo>
                  <a:lnTo>
                    <a:pt x="136" y="800"/>
                  </a:lnTo>
                  <a:lnTo>
                    <a:pt x="136" y="800"/>
                  </a:lnTo>
                  <a:lnTo>
                    <a:pt x="136" y="0"/>
                  </a:lnTo>
                  <a:lnTo>
                    <a:pt x="0" y="0"/>
                  </a:lnTo>
                  <a:lnTo>
                    <a:pt x="0" y="800"/>
                  </a:lnTo>
                  <a:close/>
                </a:path>
              </a:pathLst>
            </a:custGeom>
            <a:solidFill>
              <a:srgbClr val="0047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" name="Freeform 88">
              <a:extLst>
                <a:ext uri="{FF2B5EF4-FFF2-40B4-BE49-F238E27FC236}">
                  <a16:creationId xmlns:a16="http://schemas.microsoft.com/office/drawing/2014/main" id="{697F1FAA-8A7D-4308-A75E-5D9C15A03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5156" y="2330450"/>
              <a:ext cx="359456" cy="739191"/>
            </a:xfrm>
            <a:custGeom>
              <a:avLst/>
              <a:gdLst>
                <a:gd name="T0" fmla="*/ 164 w 164"/>
                <a:gd name="T1" fmla="*/ 281 h 337"/>
                <a:gd name="T2" fmla="*/ 99 w 164"/>
                <a:gd name="T3" fmla="*/ 281 h 337"/>
                <a:gd name="T4" fmla="*/ 93 w 164"/>
                <a:gd name="T5" fmla="*/ 274 h 337"/>
                <a:gd name="T6" fmla="*/ 93 w 164"/>
                <a:gd name="T7" fmla="*/ 209 h 337"/>
                <a:gd name="T8" fmla="*/ 85 w 164"/>
                <a:gd name="T9" fmla="*/ 190 h 337"/>
                <a:gd name="T10" fmla="*/ 67 w 164"/>
                <a:gd name="T11" fmla="*/ 171 h 337"/>
                <a:gd name="T12" fmla="*/ 86 w 164"/>
                <a:gd name="T13" fmla="*/ 145 h 337"/>
                <a:gd name="T14" fmla="*/ 91 w 164"/>
                <a:gd name="T15" fmla="*/ 129 h 337"/>
                <a:gd name="T16" fmla="*/ 91 w 164"/>
                <a:gd name="T17" fmla="*/ 63 h 337"/>
                <a:gd name="T18" fmla="*/ 98 w 164"/>
                <a:gd name="T19" fmla="*/ 56 h 337"/>
                <a:gd name="T20" fmla="*/ 164 w 164"/>
                <a:gd name="T21" fmla="*/ 56 h 337"/>
                <a:gd name="T22" fmla="*/ 164 w 164"/>
                <a:gd name="T23" fmla="*/ 1 h 337"/>
                <a:gd name="T24" fmla="*/ 164 w 164"/>
                <a:gd name="T25" fmla="*/ 0 h 337"/>
                <a:gd name="T26" fmla="*/ 98 w 164"/>
                <a:gd name="T27" fmla="*/ 0 h 337"/>
                <a:gd name="T28" fmla="*/ 83 w 164"/>
                <a:gd name="T29" fmla="*/ 1 h 337"/>
                <a:gd name="T30" fmla="*/ 35 w 164"/>
                <a:gd name="T31" fmla="*/ 63 h 337"/>
                <a:gd name="T32" fmla="*/ 35 w 164"/>
                <a:gd name="T33" fmla="*/ 120 h 337"/>
                <a:gd name="T34" fmla="*/ 8 w 164"/>
                <a:gd name="T35" fmla="*/ 157 h 337"/>
                <a:gd name="T36" fmla="*/ 10 w 164"/>
                <a:gd name="T37" fmla="*/ 193 h 337"/>
                <a:gd name="T38" fmla="*/ 36 w 164"/>
                <a:gd name="T39" fmla="*/ 220 h 337"/>
                <a:gd name="T40" fmla="*/ 36 w 164"/>
                <a:gd name="T41" fmla="*/ 274 h 337"/>
                <a:gd name="T42" fmla="*/ 91 w 164"/>
                <a:gd name="T43" fmla="*/ 337 h 337"/>
                <a:gd name="T44" fmla="*/ 94 w 164"/>
                <a:gd name="T45" fmla="*/ 337 h 337"/>
                <a:gd name="T46" fmla="*/ 99 w 164"/>
                <a:gd name="T47" fmla="*/ 337 h 337"/>
                <a:gd name="T48" fmla="*/ 164 w 164"/>
                <a:gd name="T49" fmla="*/ 337 h 337"/>
                <a:gd name="T50" fmla="*/ 164 w 164"/>
                <a:gd name="T51" fmla="*/ 337 h 337"/>
                <a:gd name="T52" fmla="*/ 164 w 164"/>
                <a:gd name="T53" fmla="*/ 337 h 337"/>
                <a:gd name="T54" fmla="*/ 164 w 164"/>
                <a:gd name="T55" fmla="*/ 281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4" h="337">
                  <a:moveTo>
                    <a:pt x="164" y="281"/>
                  </a:moveTo>
                  <a:cubicBezTo>
                    <a:pt x="99" y="281"/>
                    <a:pt x="99" y="281"/>
                    <a:pt x="99" y="281"/>
                  </a:cubicBezTo>
                  <a:cubicBezTo>
                    <a:pt x="95" y="281"/>
                    <a:pt x="93" y="278"/>
                    <a:pt x="93" y="274"/>
                  </a:cubicBezTo>
                  <a:cubicBezTo>
                    <a:pt x="93" y="209"/>
                    <a:pt x="93" y="209"/>
                    <a:pt x="93" y="209"/>
                  </a:cubicBezTo>
                  <a:cubicBezTo>
                    <a:pt x="93" y="202"/>
                    <a:pt x="90" y="195"/>
                    <a:pt x="85" y="190"/>
                  </a:cubicBezTo>
                  <a:cubicBezTo>
                    <a:pt x="67" y="171"/>
                    <a:pt x="67" y="171"/>
                    <a:pt x="67" y="171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9" y="140"/>
                    <a:pt x="91" y="135"/>
                    <a:pt x="91" y="129"/>
                  </a:cubicBezTo>
                  <a:cubicBezTo>
                    <a:pt x="91" y="63"/>
                    <a:pt x="91" y="63"/>
                    <a:pt x="91" y="63"/>
                  </a:cubicBezTo>
                  <a:cubicBezTo>
                    <a:pt x="91" y="59"/>
                    <a:pt x="94" y="56"/>
                    <a:pt x="98" y="56"/>
                  </a:cubicBezTo>
                  <a:cubicBezTo>
                    <a:pt x="164" y="56"/>
                    <a:pt x="164" y="56"/>
                    <a:pt x="164" y="56"/>
                  </a:cubicBezTo>
                  <a:cubicBezTo>
                    <a:pt x="164" y="1"/>
                    <a:pt x="164" y="1"/>
                    <a:pt x="164" y="1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3" y="0"/>
                    <a:pt x="88" y="0"/>
                    <a:pt x="83" y="1"/>
                  </a:cubicBezTo>
                  <a:cubicBezTo>
                    <a:pt x="55" y="8"/>
                    <a:pt x="35" y="33"/>
                    <a:pt x="35" y="63"/>
                  </a:cubicBezTo>
                  <a:cubicBezTo>
                    <a:pt x="35" y="120"/>
                    <a:pt x="35" y="120"/>
                    <a:pt x="35" y="120"/>
                  </a:cubicBezTo>
                  <a:cubicBezTo>
                    <a:pt x="8" y="157"/>
                    <a:pt x="8" y="157"/>
                    <a:pt x="8" y="157"/>
                  </a:cubicBezTo>
                  <a:cubicBezTo>
                    <a:pt x="0" y="168"/>
                    <a:pt x="1" y="183"/>
                    <a:pt x="10" y="193"/>
                  </a:cubicBezTo>
                  <a:cubicBezTo>
                    <a:pt x="36" y="220"/>
                    <a:pt x="36" y="220"/>
                    <a:pt x="36" y="220"/>
                  </a:cubicBezTo>
                  <a:cubicBezTo>
                    <a:pt x="36" y="274"/>
                    <a:pt x="36" y="274"/>
                    <a:pt x="36" y="274"/>
                  </a:cubicBezTo>
                  <a:cubicBezTo>
                    <a:pt x="36" y="306"/>
                    <a:pt x="60" y="333"/>
                    <a:pt x="91" y="337"/>
                  </a:cubicBezTo>
                  <a:cubicBezTo>
                    <a:pt x="92" y="337"/>
                    <a:pt x="93" y="337"/>
                    <a:pt x="94" y="337"/>
                  </a:cubicBezTo>
                  <a:cubicBezTo>
                    <a:pt x="96" y="337"/>
                    <a:pt x="98" y="337"/>
                    <a:pt x="99" y="337"/>
                  </a:cubicBezTo>
                  <a:cubicBezTo>
                    <a:pt x="164" y="337"/>
                    <a:pt x="164" y="337"/>
                    <a:pt x="164" y="337"/>
                  </a:cubicBezTo>
                  <a:cubicBezTo>
                    <a:pt x="164" y="337"/>
                    <a:pt x="164" y="337"/>
                    <a:pt x="164" y="337"/>
                  </a:cubicBezTo>
                  <a:cubicBezTo>
                    <a:pt x="164" y="337"/>
                    <a:pt x="164" y="337"/>
                    <a:pt x="164" y="337"/>
                  </a:cubicBezTo>
                  <a:lnTo>
                    <a:pt x="164" y="281"/>
                  </a:lnTo>
                  <a:close/>
                </a:path>
              </a:pathLst>
            </a:custGeom>
            <a:solidFill>
              <a:srgbClr val="ED9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C8FA2E53-0205-4042-8386-88A0393806C6}"/>
              </a:ext>
            </a:extLst>
          </p:cNvPr>
          <p:cNvGrpSpPr/>
          <p:nvPr/>
        </p:nvGrpSpPr>
        <p:grpSpPr>
          <a:xfrm>
            <a:off x="1042476" y="2468058"/>
            <a:ext cx="7821051" cy="1667885"/>
            <a:chOff x="1042476" y="2628179"/>
            <a:chExt cx="7821051" cy="166788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C810279-015C-4CE5-B692-FA8B209B936C}"/>
                </a:ext>
              </a:extLst>
            </p:cNvPr>
            <p:cNvSpPr txBox="1"/>
            <p:nvPr/>
          </p:nvSpPr>
          <p:spPr>
            <a:xfrm>
              <a:off x="1042476" y="2628179"/>
              <a:ext cx="7821051" cy="124649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gradFill>
                    <a:gsLst>
                      <a:gs pos="100000">
                        <a:srgbClr val="0A6CD8"/>
                      </a:gs>
                      <a:gs pos="100000">
                        <a:srgbClr val="0B79F3"/>
                      </a:gs>
                    </a:gsLst>
                    <a:lin ang="5400000" scaled="0"/>
                  </a:gradFill>
                  <a:latin typeface="Bodoni Bk BT" pitchFamily="2" charset="0"/>
                </a:defRPr>
              </a:lvl1pPr>
            </a:lstStyle>
            <a:p>
              <a:pPr>
                <a:spcBef>
                  <a:spcPts val="600"/>
                </a:spcBef>
              </a:pPr>
              <a:r>
                <a:rPr lang="en-US" altLang="ko-KR" sz="4000" b="1" dirty="0">
                  <a:gradFill>
                    <a:gsLst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rgbClr val="0B79F3"/>
                      </a:gs>
                    </a:gsLst>
                    <a:lin ang="5400000" scaled="0"/>
                  </a:gradFill>
                  <a:latin typeface="Yu Gothic UI" panose="020B0500000000000000" pitchFamily="34" charset="-128"/>
                  <a:ea typeface="Yu Gothic UI" panose="020B0500000000000000" pitchFamily="34" charset="-128"/>
                </a:rPr>
                <a:t>Ⅱ</a:t>
              </a:r>
            </a:p>
            <a:p>
              <a:pPr>
                <a:spcBef>
                  <a:spcPts val="600"/>
                </a:spcBef>
              </a:pPr>
              <a:r>
                <a:rPr lang="ko-KR" altLang="en-US" sz="3600" spc="-100" dirty="0"/>
                <a:t>직장 내 성희롱 관련 실태 및 법령의 이해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DC90B08-972B-4AC5-9456-1828D3C1A0F7}"/>
                </a:ext>
              </a:extLst>
            </p:cNvPr>
            <p:cNvSpPr txBox="1"/>
            <p:nvPr/>
          </p:nvSpPr>
          <p:spPr>
            <a:xfrm>
              <a:off x="4128256" y="4080620"/>
              <a:ext cx="1649491" cy="21544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-20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tx1">
                          <a:lumMod val="50000"/>
                          <a:lumOff val="50000"/>
                        </a:schemeClr>
                      </a:gs>
                      <a:gs pos="100000">
                        <a:srgbClr val="4472C4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맑은 고딕"/>
                  <a:ea typeface="맑은 고딕"/>
                  <a:cs typeface="+mn-cs"/>
                </a:rPr>
                <a:t>직장 내 성희롱 예방교육</a:t>
              </a:r>
            </a:p>
          </p:txBody>
        </p:sp>
      </p:grpSp>
      <p:pic>
        <p:nvPicPr>
          <p:cNvPr id="17" name="그림 16">
            <a:extLst>
              <a:ext uri="{FF2B5EF4-FFF2-40B4-BE49-F238E27FC236}">
                <a16:creationId xmlns:a16="http://schemas.microsoft.com/office/drawing/2014/main" id="{AC0E7E8B-1A9D-430F-ABF9-1938AF50018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11" y="4826001"/>
            <a:ext cx="3618242" cy="94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6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9183ED-0476-4E55-B566-EDC647B0F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278" y="607258"/>
            <a:ext cx="7116372" cy="332399"/>
          </a:xfrm>
        </p:spPr>
        <p:txBody>
          <a:bodyPr/>
          <a:lstStyle/>
          <a:p>
            <a:pPr marL="0" indent="0">
              <a:buNone/>
            </a:pPr>
            <a:r>
              <a:rPr lang="en-US" altLang="ko-KR" spc="-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Yu Gothic UI" panose="020B0500000000000000" pitchFamily="34" charset="-128"/>
                <a:ea typeface="Yu Gothic UI" panose="020B0500000000000000" pitchFamily="34" charset="-128"/>
              </a:rPr>
              <a:t>Ⅱ.  </a:t>
            </a:r>
            <a:r>
              <a:rPr lang="ko-KR" altLang="en-US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B79F3"/>
                    </a:gs>
                  </a:gsLst>
                  <a:lin ang="5400000" scaled="0"/>
                </a:gradFill>
                <a:latin typeface="+mj-ea"/>
              </a:rPr>
              <a:t>직장 내 성희롱 관련 실태 및 법령의 이해</a:t>
            </a: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7E25C3F3-8AC5-485C-B2CC-21E6072D6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78" y="380897"/>
            <a:ext cx="7116372" cy="138499"/>
          </a:xfrm>
        </p:spPr>
        <p:txBody>
          <a:bodyPr/>
          <a:lstStyle/>
          <a:p>
            <a:r>
              <a:rPr lang="ko-KR" altLang="en-US" dirty="0"/>
              <a:t>직장 내 성희롱 예방교육</a:t>
            </a:r>
          </a:p>
        </p:txBody>
      </p:sp>
      <p:pic>
        <p:nvPicPr>
          <p:cNvPr id="48" name="그림 47">
            <a:extLst>
              <a:ext uri="{FF2B5EF4-FFF2-40B4-BE49-F238E27FC236}">
                <a16:creationId xmlns:a16="http://schemas.microsoft.com/office/drawing/2014/main" id="{CE62AD69-1BDD-4F0C-B8A0-EB95DD05F2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519" b="66300"/>
          <a:stretch/>
        </p:blipFill>
        <p:spPr>
          <a:xfrm>
            <a:off x="0" y="1475738"/>
            <a:ext cx="9906000" cy="835378"/>
          </a:xfrm>
          <a:prstGeom prst="rect">
            <a:avLst/>
          </a:prstGeom>
        </p:spPr>
      </p:pic>
      <p:grpSp>
        <p:nvGrpSpPr>
          <p:cNvPr id="50" name="그룹 49">
            <a:extLst>
              <a:ext uri="{FF2B5EF4-FFF2-40B4-BE49-F238E27FC236}">
                <a16:creationId xmlns:a16="http://schemas.microsoft.com/office/drawing/2014/main" id="{CFA5B79A-BD95-4B84-91DE-FF379A365B44}"/>
              </a:ext>
            </a:extLst>
          </p:cNvPr>
          <p:cNvGrpSpPr/>
          <p:nvPr/>
        </p:nvGrpSpPr>
        <p:grpSpPr>
          <a:xfrm>
            <a:off x="511969" y="1072471"/>
            <a:ext cx="8882062" cy="621248"/>
            <a:chOff x="506413" y="1072471"/>
            <a:chExt cx="8882062" cy="621248"/>
          </a:xfrm>
        </p:grpSpPr>
        <p:sp>
          <p:nvSpPr>
            <p:cNvPr id="51" name="사각형: 둥근 모서리 50">
              <a:extLst>
                <a:ext uri="{FF2B5EF4-FFF2-40B4-BE49-F238E27FC236}">
                  <a16:creationId xmlns:a16="http://schemas.microsoft.com/office/drawing/2014/main" id="{E7E01F14-E06B-400A-97C0-2D082E7DCEA3}"/>
                </a:ext>
              </a:extLst>
            </p:cNvPr>
            <p:cNvSpPr/>
            <p:nvPr/>
          </p:nvSpPr>
          <p:spPr>
            <a:xfrm>
              <a:off x="506413" y="1246189"/>
              <a:ext cx="8882062" cy="447530"/>
            </a:xfrm>
            <a:prstGeom prst="roundRect">
              <a:avLst>
                <a:gd name="adj" fmla="val 50000"/>
              </a:avLst>
            </a:prstGeom>
            <a:solidFill>
              <a:srgbClr val="389A7C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52" name="그래픽 51">
              <a:extLst>
                <a:ext uri="{FF2B5EF4-FFF2-40B4-BE49-F238E27FC236}">
                  <a16:creationId xmlns:a16="http://schemas.microsoft.com/office/drawing/2014/main" id="{B2C9C4B7-AF16-4839-A11F-33ED9D57B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 flipH="1">
              <a:off x="506413" y="1079356"/>
              <a:ext cx="619733" cy="427325"/>
            </a:xfrm>
            <a:prstGeom prst="rect">
              <a:avLst/>
            </a:prstGeom>
            <a:effectLst>
              <a:outerShdw dist="38100" dir="2700000" algn="t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49AEBB9-F5F2-4D71-A948-88AC16DBF980}"/>
                </a:ext>
              </a:extLst>
            </p:cNvPr>
            <p:cNvSpPr txBox="1"/>
            <p:nvPr/>
          </p:nvSpPr>
          <p:spPr>
            <a:xfrm>
              <a:off x="1218333" y="1316066"/>
              <a:ext cx="2660985" cy="30777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lvl="0">
                <a:defRPr/>
              </a:pPr>
              <a:r>
                <a: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alibri" panose="020F0502020204030204"/>
                  <a:ea typeface="맑은 고딕" panose="020B0503020000020004" pitchFamily="50" charset="-127"/>
                </a:rPr>
                <a:t>직장 내 성희롱 관련 실태 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A125ADB-C639-4A1B-AAAC-2230B0420F0A}"/>
                </a:ext>
              </a:extLst>
            </p:cNvPr>
            <p:cNvSpPr txBox="1"/>
            <p:nvPr/>
          </p:nvSpPr>
          <p:spPr>
            <a:xfrm>
              <a:off x="740351" y="1072471"/>
              <a:ext cx="145874" cy="33855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D65B10"/>
                </a:contourClr>
              </a:sp3d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22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rgbClr val="303B4A"/>
                      </a:gs>
                    </a:gsLst>
                    <a:lin ang="2700000" scaled="1"/>
                  </a:gradFill>
                  <a:latin typeface="Century Gothic" panose="020B0502020202020204" pitchFamily="34" charset="0"/>
                  <a:ea typeface="맑은 고딕" panose="020B0503020000020004" pitchFamily="50" charset="-127"/>
                </a:rPr>
                <a:t>1</a:t>
              </a:r>
              <a:endParaRPr kumimoji="0" lang="ko-KR" altLang="en-US" sz="2200" b="1" i="0" u="none" strike="noStrike" kern="1200" cap="none" spc="-100" normalizeH="0" baseline="0" noProof="0" dirty="0">
                <a:ln>
                  <a:noFill/>
                </a:ln>
                <a:gradFill>
                  <a:gsLst>
                    <a:gs pos="100000">
                      <a:schemeClr val="bg1"/>
                    </a:gs>
                    <a:gs pos="100000">
                      <a:srgbClr val="303B4A"/>
                    </a:gs>
                  </a:gsLst>
                  <a:lin ang="27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</a:endParaRPr>
            </a:p>
          </p:txBody>
        </p:sp>
      </p:grpSp>
      <p:sp>
        <p:nvSpPr>
          <p:cNvPr id="73" name="직사각형 72">
            <a:extLst>
              <a:ext uri="{FF2B5EF4-FFF2-40B4-BE49-F238E27FC236}">
                <a16:creationId xmlns:a16="http://schemas.microsoft.com/office/drawing/2014/main" id="{99AE70CE-2705-4310-8C27-9B9992A40ED8}"/>
              </a:ext>
            </a:extLst>
          </p:cNvPr>
          <p:cNvSpPr/>
          <p:nvPr/>
        </p:nvSpPr>
        <p:spPr>
          <a:xfrm>
            <a:off x="5115698" y="2582372"/>
            <a:ext cx="4273200" cy="3029440"/>
          </a:xfrm>
          <a:prstGeom prst="rect">
            <a:avLst/>
          </a:prstGeom>
          <a:solidFill>
            <a:srgbClr val="FFFFFF"/>
          </a:solidFill>
          <a:ln w="635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defTabSz="914400" latinLnBrk="1"/>
            <a:endParaRPr lang="ko-KR" altLang="en-US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74" name="직사각형 73">
            <a:extLst>
              <a:ext uri="{FF2B5EF4-FFF2-40B4-BE49-F238E27FC236}">
                <a16:creationId xmlns:a16="http://schemas.microsoft.com/office/drawing/2014/main" id="{577AF2DC-AAF4-4D0C-913C-6B0221A7447D}"/>
              </a:ext>
            </a:extLst>
          </p:cNvPr>
          <p:cNvSpPr/>
          <p:nvPr/>
        </p:nvSpPr>
        <p:spPr>
          <a:xfrm>
            <a:off x="517101" y="2582370"/>
            <a:ext cx="4273200" cy="3029441"/>
          </a:xfrm>
          <a:prstGeom prst="rect">
            <a:avLst/>
          </a:prstGeom>
          <a:solidFill>
            <a:srgbClr val="FFFFFF"/>
          </a:solidFill>
          <a:ln w="635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defTabSz="914400" latinLnBrk="1"/>
            <a:endParaRPr lang="ko-KR" altLang="en-US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pic>
        <p:nvPicPr>
          <p:cNvPr id="75" name="그림 74">
            <a:extLst>
              <a:ext uri="{FF2B5EF4-FFF2-40B4-BE49-F238E27FC236}">
                <a16:creationId xmlns:a16="http://schemas.microsoft.com/office/drawing/2014/main" id="{EB5BECCE-B4FF-4614-9641-24B158430E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" t="30175" r="51697" b="64156"/>
          <a:stretch/>
        </p:blipFill>
        <p:spPr>
          <a:xfrm>
            <a:off x="506833" y="2582370"/>
            <a:ext cx="4283468" cy="412442"/>
          </a:xfrm>
          <a:prstGeom prst="rect">
            <a:avLst/>
          </a:prstGeom>
        </p:spPr>
      </p:pic>
      <p:pic>
        <p:nvPicPr>
          <p:cNvPr id="76" name="그림 75">
            <a:extLst>
              <a:ext uri="{FF2B5EF4-FFF2-40B4-BE49-F238E27FC236}">
                <a16:creationId xmlns:a16="http://schemas.microsoft.com/office/drawing/2014/main" id="{AE76B479-C23C-45C9-A85B-569AA33FBD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5" t="30175" r="5159" b="64201"/>
          <a:stretch/>
        </p:blipFill>
        <p:spPr>
          <a:xfrm>
            <a:off x="5116933" y="2582370"/>
            <a:ext cx="4278022" cy="409125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7912AA22-DD47-4924-8EC4-BF2E5D1974FD}"/>
              </a:ext>
            </a:extLst>
          </p:cNvPr>
          <p:cNvSpPr txBox="1"/>
          <p:nvPr/>
        </p:nvSpPr>
        <p:spPr>
          <a:xfrm>
            <a:off x="1203757" y="2656128"/>
            <a:ext cx="2898229" cy="261610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marR="0" indent="0" algn="ctr" defTabSz="914400" fontAlgn="auto" latin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700" b="1" spc="-200" dirty="0">
                <a:gradFill>
                  <a:gsLst>
                    <a:gs pos="100000">
                      <a:schemeClr val="bg1"/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rPr>
              <a:t>지난 </a:t>
            </a:r>
            <a:r>
              <a:rPr lang="en-US" altLang="ko-KR" sz="1700" b="1" spc="-200" dirty="0">
                <a:gradFill>
                  <a:gsLst>
                    <a:gs pos="100000">
                      <a:schemeClr val="bg1"/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rPr>
              <a:t>3</a:t>
            </a:r>
            <a:r>
              <a:rPr lang="ko-KR" altLang="en-US" sz="1700" b="1" spc="-200" dirty="0">
                <a:gradFill>
                  <a:gsLst>
                    <a:gs pos="100000">
                      <a:schemeClr val="bg1"/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rPr>
              <a:t>년간 성희롱 피해 경험 여부</a:t>
            </a:r>
            <a:endParaRPr lang="en-US" altLang="ko-KR" sz="1700" spc="-200" dirty="0">
              <a:gradFill>
                <a:gsLst>
                  <a:gs pos="100000">
                    <a:schemeClr val="bg1"/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BB7BB04-4328-426D-8FF4-6D7D15A2A2EE}"/>
              </a:ext>
            </a:extLst>
          </p:cNvPr>
          <p:cNvSpPr txBox="1"/>
          <p:nvPr/>
        </p:nvSpPr>
        <p:spPr>
          <a:xfrm>
            <a:off x="6290099" y="2656128"/>
            <a:ext cx="1925207" cy="261610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algn="ctr" defTabSz="914400" latinLnBrk="1">
              <a:defRPr/>
            </a:pPr>
            <a:r>
              <a:rPr lang="ko-KR" altLang="en-US" sz="1700" b="1" spc="-200" dirty="0">
                <a:gradFill>
                  <a:gsLst>
                    <a:gs pos="100000">
                      <a:schemeClr val="bg1"/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rPr>
              <a:t>성희롱 피해 당시 행동</a:t>
            </a:r>
            <a:endParaRPr lang="en-US" altLang="ko-KR" sz="1700" spc="-200" dirty="0">
              <a:gradFill>
                <a:gsLst>
                  <a:gs pos="100000">
                    <a:schemeClr val="bg1"/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81" name="직사각형 80">
            <a:extLst>
              <a:ext uri="{FF2B5EF4-FFF2-40B4-BE49-F238E27FC236}">
                <a16:creationId xmlns:a16="http://schemas.microsoft.com/office/drawing/2014/main" id="{BB4E840B-4547-4175-A624-64C153BF57C5}"/>
              </a:ext>
            </a:extLst>
          </p:cNvPr>
          <p:cNvSpPr/>
          <p:nvPr/>
        </p:nvSpPr>
        <p:spPr>
          <a:xfrm>
            <a:off x="5115698" y="2995006"/>
            <a:ext cx="4273200" cy="338770"/>
          </a:xfrm>
          <a:prstGeom prst="rect">
            <a:avLst/>
          </a:prstGeom>
          <a:solidFill>
            <a:srgbClr val="F0F9FD"/>
          </a:solidFill>
          <a:ln w="6350">
            <a:noFill/>
            <a:round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latinLnBrk="1"/>
            <a:r>
              <a:rPr lang="ko-KR" altLang="en-US" sz="1600" b="1" spc="-150" dirty="0">
                <a:gradFill>
                  <a:gsLst>
                    <a:gs pos="100000">
                      <a:srgbClr val="0080C0"/>
                    </a:gs>
                    <a:gs pos="100000">
                      <a:srgbClr val="0080C0"/>
                    </a:gs>
                  </a:gsLst>
                  <a:lin ang="13500000" scaled="1"/>
                </a:gradFill>
                <a:latin typeface="맑은 고딕" panose="020F0502020204030204"/>
                <a:ea typeface="맑은 고딕" panose="020B0503020000020004" pitchFamily="50" charset="-127"/>
              </a:rPr>
              <a:t>성희롱 피해 당시 행동 유형</a:t>
            </a:r>
            <a:endParaRPr lang="en-US" altLang="ko-KR" sz="1600" b="1" spc="-150" dirty="0">
              <a:gradFill>
                <a:gsLst>
                  <a:gs pos="100000">
                    <a:srgbClr val="0080C0"/>
                  </a:gs>
                  <a:gs pos="100000">
                    <a:srgbClr val="0080C0"/>
                  </a:gs>
                </a:gsLst>
                <a:lin ang="13500000" scaled="1"/>
              </a:gra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82" name="직사각형 81">
            <a:extLst>
              <a:ext uri="{FF2B5EF4-FFF2-40B4-BE49-F238E27FC236}">
                <a16:creationId xmlns:a16="http://schemas.microsoft.com/office/drawing/2014/main" id="{2CE790A7-C466-4F33-9E29-82A87FE0FAD4}"/>
              </a:ext>
            </a:extLst>
          </p:cNvPr>
          <p:cNvSpPr/>
          <p:nvPr/>
        </p:nvSpPr>
        <p:spPr>
          <a:xfrm>
            <a:off x="517101" y="2995004"/>
            <a:ext cx="4273200" cy="338770"/>
          </a:xfrm>
          <a:prstGeom prst="rect">
            <a:avLst/>
          </a:prstGeom>
          <a:solidFill>
            <a:srgbClr val="F1F4FA"/>
          </a:solidFill>
          <a:ln w="6350">
            <a:noFill/>
            <a:round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latinLnBrk="1"/>
            <a:r>
              <a:rPr lang="ko-KR" altLang="en-US" sz="1600" b="1" spc="-150" dirty="0">
                <a:gradFill>
                  <a:gsLst>
                    <a:gs pos="100000">
                      <a:srgbClr val="0B347F"/>
                    </a:gs>
                    <a:gs pos="89000">
                      <a:srgbClr val="0B347F"/>
                    </a:gs>
                  </a:gsLst>
                  <a:lin ang="13500000" scaled="1"/>
                </a:gradFill>
                <a:latin typeface="맑은 고딕" panose="020F0502020204030204"/>
                <a:ea typeface="맑은 고딕" panose="020B0503020000020004" pitchFamily="50" charset="-127"/>
              </a:rPr>
              <a:t>성희롱 사건 피해 경험</a:t>
            </a:r>
          </a:p>
        </p:txBody>
      </p:sp>
      <p:sp>
        <p:nvSpPr>
          <p:cNvPr id="78" name="직사각형 77">
            <a:extLst>
              <a:ext uri="{FF2B5EF4-FFF2-40B4-BE49-F238E27FC236}">
                <a16:creationId xmlns:a16="http://schemas.microsoft.com/office/drawing/2014/main" id="{013EE332-81EE-41E9-AC1E-333011495201}"/>
              </a:ext>
            </a:extLst>
          </p:cNvPr>
          <p:cNvSpPr/>
          <p:nvPr/>
        </p:nvSpPr>
        <p:spPr>
          <a:xfrm>
            <a:off x="5115698" y="2582369"/>
            <a:ext cx="4273200" cy="3029441"/>
          </a:xfrm>
          <a:prstGeom prst="rect">
            <a:avLst/>
          </a:prstGeom>
          <a:noFill/>
          <a:ln w="19050">
            <a:solidFill>
              <a:srgbClr val="0097D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 sz="1400" b="1" spc="-150">
              <a:gradFill>
                <a:gsLst>
                  <a:gs pos="100000">
                    <a:schemeClr val="accent1">
                      <a:lumMod val="75000"/>
                    </a:schemeClr>
                  </a:gs>
                  <a:gs pos="100000">
                    <a:prstClr val="white"/>
                  </a:gs>
                </a:gsLst>
                <a:lin ang="5400000" scaled="1"/>
              </a:gradFill>
              <a:latin typeface="+mn-ea"/>
            </a:endParaRPr>
          </a:p>
        </p:txBody>
      </p:sp>
      <p:sp>
        <p:nvSpPr>
          <p:cNvPr id="77" name="직사각형 76">
            <a:extLst>
              <a:ext uri="{FF2B5EF4-FFF2-40B4-BE49-F238E27FC236}">
                <a16:creationId xmlns:a16="http://schemas.microsoft.com/office/drawing/2014/main" id="{ECCA3DE8-C069-4331-96FD-E3BADA7E58F5}"/>
              </a:ext>
            </a:extLst>
          </p:cNvPr>
          <p:cNvSpPr/>
          <p:nvPr/>
        </p:nvSpPr>
        <p:spPr>
          <a:xfrm>
            <a:off x="517101" y="2582369"/>
            <a:ext cx="4273200" cy="3029441"/>
          </a:xfrm>
          <a:prstGeom prst="rect">
            <a:avLst/>
          </a:prstGeom>
          <a:noFill/>
          <a:ln w="19050">
            <a:solidFill>
              <a:srgbClr val="0C45A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 sz="1400" b="1" spc="-150">
              <a:gradFill>
                <a:gsLst>
                  <a:gs pos="100000">
                    <a:schemeClr val="accent1">
                      <a:lumMod val="75000"/>
                    </a:schemeClr>
                  </a:gs>
                  <a:gs pos="100000">
                    <a:prstClr val="white"/>
                  </a:gs>
                </a:gsLst>
                <a:lin ang="5400000" scaled="1"/>
              </a:gradFill>
              <a:latin typeface="+mn-ea"/>
            </a:endParaRPr>
          </a:p>
        </p:txBody>
      </p:sp>
      <p:sp>
        <p:nvSpPr>
          <p:cNvPr id="83" name="직사각형 82">
            <a:extLst>
              <a:ext uri="{FF2B5EF4-FFF2-40B4-BE49-F238E27FC236}">
                <a16:creationId xmlns:a16="http://schemas.microsoft.com/office/drawing/2014/main" id="{F26FEEE3-AD55-479B-8FF4-BAAB791C18FA}"/>
              </a:ext>
            </a:extLst>
          </p:cNvPr>
          <p:cNvSpPr/>
          <p:nvPr/>
        </p:nvSpPr>
        <p:spPr>
          <a:xfrm>
            <a:off x="1" y="5715001"/>
            <a:ext cx="9906000" cy="1143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41E3713-BEBF-4BB5-864E-F8E6D1A075D9}"/>
              </a:ext>
            </a:extLst>
          </p:cNvPr>
          <p:cNvSpPr txBox="1"/>
          <p:nvPr/>
        </p:nvSpPr>
        <p:spPr>
          <a:xfrm>
            <a:off x="985764" y="5884580"/>
            <a:ext cx="8638583" cy="67710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ko-KR" altLang="en-US" sz="1300" b="1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rPr>
              <a:t>지난 </a:t>
            </a:r>
            <a:r>
              <a:rPr lang="en-US" altLang="ko-KR" sz="1300" b="1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rPr>
              <a:t>3</a:t>
            </a:r>
            <a:r>
              <a:rPr lang="ko-KR" altLang="en-US" sz="1300" b="1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rPr>
              <a:t>년간 성희롱 피해 </a:t>
            </a:r>
            <a:r>
              <a:rPr lang="ko-KR" altLang="en-US" sz="1300" b="1" kern="0" spc="-100" dirty="0" err="1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rPr>
              <a:t>경험률</a:t>
            </a:r>
            <a:r>
              <a:rPr lang="en-US" altLang="ko-KR" sz="1300" b="1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rPr>
              <a:t> : </a:t>
            </a:r>
            <a:r>
              <a:rPr lang="ko-KR" altLang="en-US" sz="1300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rPr>
              <a:t>전체의 </a:t>
            </a:r>
            <a:r>
              <a:rPr lang="en-US" altLang="ko-KR" sz="1300" kern="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rPr>
              <a:t>4.8%</a:t>
            </a:r>
            <a:r>
              <a:rPr lang="ko-KR" altLang="en-US" sz="1300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rPr>
              <a:t>가 피해경험이 ‘있다’고 응답했으며</a:t>
            </a:r>
            <a:r>
              <a:rPr lang="en-US" altLang="ko-KR" sz="1300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rPr>
              <a:t>, </a:t>
            </a:r>
            <a:r>
              <a:rPr lang="en-US" altLang="ko-KR" sz="1300" kern="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rPr>
              <a:t>2018</a:t>
            </a:r>
            <a:r>
              <a:rPr lang="ko-KR" altLang="en-US" sz="1300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rPr>
              <a:t>년 </a:t>
            </a:r>
            <a:r>
              <a:rPr lang="en-US" altLang="ko-KR" sz="1300" kern="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rPr>
              <a:t>8.1%</a:t>
            </a:r>
            <a:r>
              <a:rPr lang="ko-KR" altLang="en-US" sz="1300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rPr>
              <a:t>에 비해 </a:t>
            </a:r>
            <a:r>
              <a:rPr lang="en-US" altLang="ko-KR" sz="1300" kern="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rPr>
              <a:t>3.3%</a:t>
            </a:r>
            <a:r>
              <a:rPr lang="ko-KR" altLang="en-US" sz="1300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rPr>
              <a:t>포인트</a:t>
            </a:r>
            <a:r>
              <a:rPr lang="en-US" altLang="ko-KR" sz="1300" kern="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rPr>
              <a:t>(p)</a:t>
            </a:r>
            <a:r>
              <a:rPr lang="ko-KR" altLang="en-US" sz="1300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rPr>
              <a:t>감소</a:t>
            </a:r>
          </a:p>
          <a:p>
            <a:pPr>
              <a:spcBef>
                <a:spcPts val="600"/>
              </a:spcBef>
            </a:pPr>
            <a:r>
              <a:rPr lang="ko-KR" altLang="en-US" sz="1300" b="1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rPr>
              <a:t>성희롱 피해에 대한 대처</a:t>
            </a:r>
            <a:r>
              <a:rPr lang="en-US" altLang="ko-KR" sz="1300" b="1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rPr>
              <a:t> </a:t>
            </a:r>
            <a:r>
              <a:rPr lang="en-US" altLang="ko-KR" sz="1300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rPr>
              <a:t>: </a:t>
            </a:r>
            <a:r>
              <a:rPr lang="ko-KR" altLang="en-US" sz="1300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rPr>
              <a:t>대처 행동으로는 ‘참고 </a:t>
            </a:r>
            <a:r>
              <a:rPr lang="ko-KR" altLang="en-US" sz="1300" kern="0" spc="-100" dirty="0" err="1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rPr>
              <a:t>넘어감’이</a:t>
            </a:r>
            <a:r>
              <a:rPr lang="ko-KR" altLang="en-US" sz="1300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rPr>
              <a:t> </a:t>
            </a:r>
            <a:r>
              <a:rPr lang="en-US" altLang="ko-KR" sz="1300" kern="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rPr>
              <a:t>66.7%</a:t>
            </a:r>
            <a:r>
              <a:rPr lang="ko-KR" altLang="en-US" sz="1300" kern="0" spc="-15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rPr>
              <a:t>로 제일 높았으며</a:t>
            </a:r>
            <a:r>
              <a:rPr lang="en-US" altLang="ko-KR" sz="1300" kern="0" spc="-15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rPr>
              <a:t>, ‘</a:t>
            </a:r>
            <a:r>
              <a:rPr lang="ko-KR" altLang="en-US" sz="1300" kern="0" spc="-15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rPr>
              <a:t>참고 </a:t>
            </a:r>
            <a:r>
              <a:rPr lang="ko-KR" altLang="en-US" sz="1300" kern="0" spc="-150" dirty="0" err="1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rPr>
              <a:t>넘어감</a:t>
            </a:r>
            <a:r>
              <a:rPr lang="ko-KR" altLang="en-US" sz="1300" kern="0" spc="-15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rPr>
              <a:t>’ 응답비율이 </a:t>
            </a:r>
            <a:r>
              <a:rPr kumimoji="0" lang="en-US" altLang="ko-KR" sz="13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2018</a:t>
            </a:r>
            <a:r>
              <a:rPr kumimoji="0" lang="ko-KR" altLang="en-US" sz="1300" b="0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년 </a:t>
            </a:r>
            <a:r>
              <a:rPr kumimoji="0" lang="en-US" altLang="ko-KR" sz="13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81.6%</a:t>
            </a:r>
            <a:r>
              <a:rPr kumimoji="0" lang="ko-KR" altLang="en-US" sz="1300" b="0" i="0" u="none" strike="noStrike" kern="0" cap="none" spc="-100" normalizeH="0" baseline="0" noProof="0" dirty="0">
                <a:ln>
                  <a:noFill/>
                </a:ln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rPr>
              <a:t>에서</a:t>
            </a:r>
            <a:endParaRPr lang="en-US" altLang="ko-KR" sz="1300" kern="0" spc="-100" dirty="0">
              <a:gradFill>
                <a:gsLst>
                  <a:gs pos="10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16200000" scaled="1"/>
              </a:gradFill>
              <a:latin typeface="Century Gothic" panose="020B0502020202020204" pitchFamily="34" charset="0"/>
              <a:ea typeface="+mj-ea"/>
            </a:endParaRPr>
          </a:p>
          <a:p>
            <a:pPr indent="1733550"/>
            <a:r>
              <a:rPr lang="en-US" altLang="ko-KR" sz="1300" kern="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rPr>
              <a:t>14.9%</a:t>
            </a:r>
            <a:r>
              <a:rPr lang="ko-KR" altLang="en-US" sz="1300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rPr>
              <a:t>포인트</a:t>
            </a:r>
            <a:r>
              <a:rPr lang="en-US" altLang="ko-KR" sz="1300" kern="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rPr>
              <a:t>(p)</a:t>
            </a:r>
            <a:r>
              <a:rPr lang="ko-KR" altLang="en-US" sz="1300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rPr>
              <a:t>감소하여 피해자의 대처경향이 증가</a:t>
            </a:r>
          </a:p>
        </p:txBody>
      </p: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654564AF-0D1B-49FD-905E-B5A9053BD1EB}"/>
              </a:ext>
            </a:extLst>
          </p:cNvPr>
          <p:cNvGrpSpPr/>
          <p:nvPr/>
        </p:nvGrpSpPr>
        <p:grpSpPr>
          <a:xfrm>
            <a:off x="1" y="5813227"/>
            <a:ext cx="891782" cy="279799"/>
            <a:chOff x="0" y="5082977"/>
            <a:chExt cx="1091811" cy="279799"/>
          </a:xfrm>
        </p:grpSpPr>
        <p:sp>
          <p:nvSpPr>
            <p:cNvPr id="86" name="사각형: 둥근 위쪽 모서리 85">
              <a:extLst>
                <a:ext uri="{FF2B5EF4-FFF2-40B4-BE49-F238E27FC236}">
                  <a16:creationId xmlns:a16="http://schemas.microsoft.com/office/drawing/2014/main" id="{5773909A-3A50-4D0C-8EFE-6028FE64882B}"/>
                </a:ext>
              </a:extLst>
            </p:cNvPr>
            <p:cNvSpPr/>
            <p:nvPr/>
          </p:nvSpPr>
          <p:spPr>
            <a:xfrm rot="5400000">
              <a:off x="406006" y="4676971"/>
              <a:ext cx="279799" cy="109181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BEDF6D8-523F-4B2B-86FA-D42F6E4A003D}"/>
                </a:ext>
              </a:extLst>
            </p:cNvPr>
            <p:cNvSpPr txBox="1"/>
            <p:nvPr/>
          </p:nvSpPr>
          <p:spPr>
            <a:xfrm>
              <a:off x="265343" y="5115152"/>
              <a:ext cx="540681" cy="21544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algn="dist">
                <a:spcBef>
                  <a:spcPts val="300"/>
                </a:spcBef>
              </a:pPr>
              <a:r>
                <a:rPr lang="ko-KR" altLang="en-US" sz="1400" b="1" kern="0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rPr>
                <a:t>결과</a:t>
              </a:r>
              <a:endParaRPr lang="en-US" altLang="ko-KR" sz="1400" b="1" kern="0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16200000" scaled="1"/>
                </a:gradFill>
                <a:latin typeface="Century Gothic" panose="020B0502020202020204" pitchFamily="34" charset="0"/>
                <a:ea typeface="+mj-ea"/>
              </a:endParaRPr>
            </a:p>
          </p:txBody>
        </p:sp>
      </p:grpSp>
      <p:sp>
        <p:nvSpPr>
          <p:cNvPr id="88" name="Slide Number Placeholder 5">
            <a:extLst>
              <a:ext uri="{FF2B5EF4-FFF2-40B4-BE49-F238E27FC236}">
                <a16:creationId xmlns:a16="http://schemas.microsoft.com/office/drawing/2014/main" id="{207A6930-ECC8-4908-84CE-1C853959E47B}"/>
              </a:ext>
            </a:extLst>
          </p:cNvPr>
          <p:cNvSpPr txBox="1">
            <a:spLocks/>
          </p:cNvSpPr>
          <p:nvPr/>
        </p:nvSpPr>
        <p:spPr>
          <a:xfrm>
            <a:off x="4872048" y="6615956"/>
            <a:ext cx="161904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5F9ED72-484E-4722-A3BA-6EB04958AF04}" type="slidenum">
              <a:rPr lang="ko-KR" altLang="en-US" sz="1000" smtClean="0">
                <a:gradFill>
                  <a:gsLst>
                    <a:gs pos="100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</a:rPr>
              <a:pPr algn="ctr"/>
              <a:t>9</a:t>
            </a:fld>
            <a:endParaRPr lang="ko-KR" altLang="en-US" sz="1000">
              <a:gradFill>
                <a:gsLst>
                  <a:gs pos="100000">
                    <a:schemeClr val="bg1">
                      <a:lumMod val="6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</a:gradFill>
            </a:endParaRPr>
          </a:p>
        </p:txBody>
      </p:sp>
      <p:grpSp>
        <p:nvGrpSpPr>
          <p:cNvPr id="102" name="그룹 101">
            <a:extLst>
              <a:ext uri="{FF2B5EF4-FFF2-40B4-BE49-F238E27FC236}">
                <a16:creationId xmlns:a16="http://schemas.microsoft.com/office/drawing/2014/main" id="{D882B309-2B9C-4F0A-A122-3EAC60AB3FF6}"/>
              </a:ext>
            </a:extLst>
          </p:cNvPr>
          <p:cNvGrpSpPr/>
          <p:nvPr/>
        </p:nvGrpSpPr>
        <p:grpSpPr>
          <a:xfrm>
            <a:off x="5193535" y="3522829"/>
            <a:ext cx="1985701" cy="1917146"/>
            <a:chOff x="3532867" y="2657422"/>
            <a:chExt cx="3661758" cy="3535338"/>
          </a:xfrm>
        </p:grpSpPr>
        <p:grpSp>
          <p:nvGrpSpPr>
            <p:cNvPr id="103" name="그룹 102">
              <a:extLst>
                <a:ext uri="{FF2B5EF4-FFF2-40B4-BE49-F238E27FC236}">
                  <a16:creationId xmlns:a16="http://schemas.microsoft.com/office/drawing/2014/main" id="{A381366B-9C63-4CBC-AC50-1E231D789660}"/>
                </a:ext>
              </a:extLst>
            </p:cNvPr>
            <p:cNvGrpSpPr/>
            <p:nvPr/>
          </p:nvGrpSpPr>
          <p:grpSpPr>
            <a:xfrm>
              <a:off x="3532867" y="2657422"/>
              <a:ext cx="3661758" cy="3535338"/>
              <a:chOff x="3532867" y="2603334"/>
              <a:chExt cx="3661758" cy="3535338"/>
            </a:xfrm>
          </p:grpSpPr>
          <p:sp>
            <p:nvSpPr>
              <p:cNvPr id="106" name="타원 105">
                <a:extLst>
                  <a:ext uri="{FF2B5EF4-FFF2-40B4-BE49-F238E27FC236}">
                    <a16:creationId xmlns:a16="http://schemas.microsoft.com/office/drawing/2014/main" id="{26118C5E-B1E6-4D8B-B54C-A421156C87F0}"/>
                  </a:ext>
                </a:extLst>
              </p:cNvPr>
              <p:cNvSpPr/>
              <p:nvPr/>
            </p:nvSpPr>
            <p:spPr>
              <a:xfrm>
                <a:off x="3847326" y="2827177"/>
                <a:ext cx="3051098" cy="305109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sz="700"/>
              </a:p>
            </p:txBody>
          </p:sp>
          <p:graphicFrame>
            <p:nvGraphicFramePr>
              <p:cNvPr id="107" name="차트 106">
                <a:extLst>
                  <a:ext uri="{FF2B5EF4-FFF2-40B4-BE49-F238E27FC236}">
                    <a16:creationId xmlns:a16="http://schemas.microsoft.com/office/drawing/2014/main" id="{40666259-E03C-4389-996B-8F4E5899A299}"/>
                  </a:ext>
                </a:extLst>
              </p:cNvPr>
              <p:cNvGraphicFramePr/>
              <p:nvPr/>
            </p:nvGraphicFramePr>
            <p:xfrm>
              <a:off x="3532867" y="2603334"/>
              <a:ext cx="3661758" cy="353533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8"/>
              </a:graphicData>
            </a:graphic>
          </p:graphicFrame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2BF3B625-C285-4F77-94BB-42B5D0421A7E}"/>
                  </a:ext>
                </a:extLst>
              </p:cNvPr>
              <p:cNvSpPr txBox="1"/>
              <p:nvPr/>
            </p:nvSpPr>
            <p:spPr>
              <a:xfrm>
                <a:off x="4427099" y="2971464"/>
                <a:ext cx="227633" cy="119741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  <a:scene3d>
                  <a:camera prst="orthographicFront"/>
                  <a:lightRig rig="threePt" dir="t"/>
                </a:scene3d>
                <a:sp3d contourW="19050">
                  <a:bevelT w="0"/>
                  <a:contourClr>
                    <a:srgbClr val="595959"/>
                  </a:contourClr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" b="1" i="0" u="none" strike="noStrike" kern="1200" baseline="0">
                    <a:gradFill>
                      <a:gsLst>
                        <a:gs pos="100000">
                          <a:prstClr val="white"/>
                        </a:gs>
                        <a:gs pos="89000">
                          <a:prstClr val="white"/>
                        </a:gs>
                      </a:gsLst>
                      <a:lin ang="13500000" scaled="1"/>
                    </a:gra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fld id="{AD3BBCDB-D867-46C1-A10A-FD9914BA0DB2}" type="PERCENTAGE">
                  <a:rPr kumimoji="0" lang="en-US" altLang="ko-KR" sz="400" b="1" i="0" u="none" strike="noStrike" kern="1200" cap="none" spc="0" normalizeH="0" baseline="0" noProof="0" smtClean="0">
                    <a:ln>
                      <a:noFill/>
                    </a:ln>
                    <a:gradFill>
                      <a:gsLst>
                        <a:gs pos="100000">
                          <a:prstClr val="white"/>
                        </a:gs>
                        <a:gs pos="89000">
                          <a:prstClr val="white"/>
                        </a:gs>
                      </a:gsLst>
                      <a:lin ang="13500000" scaled="1"/>
                    </a:gradFill>
                    <a:effectLst/>
                    <a:uLnTx/>
                    <a:uFillTx/>
                    <a:latin typeface="Century Gothic" panose="020B0502020202020204" pitchFamily="34" charset="0"/>
                    <a:ea typeface="맑은 고딕"/>
                  </a:rPr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800" b="1" i="0" u="none" strike="noStrike" kern="1200" baseline="0">
                      <a:gradFill>
                        <a:gsLst>
                          <a:gs pos="100000">
                            <a:prstClr val="white"/>
                          </a:gs>
                          <a:gs pos="89000">
                            <a:prstClr val="white"/>
                          </a:gs>
                        </a:gsLst>
                        <a:lin ang="13500000" scaled="1"/>
                      </a:gra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t>0.3%</a:t>
                </a:fld>
                <a:endParaRPr kumimoji="0" lang="en-US" altLang="ko-KR" sz="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prstClr val="white"/>
                      </a:gs>
                      <a:gs pos="89000">
                        <a:prstClr val="white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/>
                </a:endParaRP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B35568F4-76FF-43FD-8052-9F25E3540957}"/>
                  </a:ext>
                </a:extLst>
              </p:cNvPr>
              <p:cNvSpPr txBox="1"/>
              <p:nvPr/>
            </p:nvSpPr>
            <p:spPr>
              <a:xfrm>
                <a:off x="4427099" y="3126166"/>
                <a:ext cx="227633" cy="119741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  <a:scene3d>
                  <a:camera prst="orthographicFront"/>
                  <a:lightRig rig="threePt" dir="t"/>
                </a:scene3d>
                <a:sp3d contourW="25400">
                  <a:bevelT w="0"/>
                  <a:contourClr>
                    <a:srgbClr val="A6A6A6"/>
                  </a:contourClr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" b="1" i="0" u="none" strike="noStrike" kern="1200" baseline="0">
                    <a:gradFill>
                      <a:gsLst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  <a:gs pos="89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3500000" scaled="1"/>
                    </a:gra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fld id="{E4803669-2C06-40DD-8495-6190EF494D98}" type="PERCENTAGE">
                  <a:rPr kumimoji="0" lang="en-US" altLang="ko-KR" sz="400" b="1" i="0" u="none" strike="noStrike" kern="1200" cap="none" spc="0" normalizeH="0" baseline="0" noProof="0" smtClean="0">
                    <a:ln>
                      <a:noFill/>
                    </a:ln>
                    <a:gradFill>
                      <a:gsLst>
                        <a:gs pos="100000">
                          <a:schemeClr val="bg1"/>
                        </a:gs>
                        <a:gs pos="89000">
                          <a:schemeClr val="bg1"/>
                        </a:gs>
                      </a:gsLst>
                      <a:lin ang="13500000" scaled="1"/>
                    </a:gradFill>
                    <a:effectLst/>
                    <a:uLnTx/>
                    <a:uFillTx/>
                    <a:latin typeface="Century Gothic" panose="020B0502020202020204" pitchFamily="34" charset="0"/>
                    <a:ea typeface="맑은 고딕"/>
                  </a:rPr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800" b="1" i="0" u="none" strike="noStrike" kern="1200" baseline="0">
                      <a:gradFill>
                        <a:gsLst>
                          <a:gs pos="100000">
                            <a:prstClr val="black">
                              <a:lumMod val="85000"/>
                              <a:lumOff val="15000"/>
                            </a:prstClr>
                          </a:gs>
                          <a:gs pos="89000">
                            <a:prstClr val="black">
                              <a:lumMod val="85000"/>
                              <a:lumOff val="15000"/>
                            </a:prstClr>
                          </a:gs>
                        </a:gsLst>
                        <a:lin ang="13500000" scaled="1"/>
                      </a:gra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t>1.1%</a:t>
                </a:fld>
                <a:endParaRPr kumimoji="0" lang="en-US" altLang="ko-KR" sz="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chemeClr val="bg1"/>
                      </a:gs>
                      <a:gs pos="89000">
                        <a:schemeClr val="bg1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/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788DD4E3-EF1F-42D9-B9C3-BE1CF830A73B}"/>
                  </a:ext>
                </a:extLst>
              </p:cNvPr>
              <p:cNvSpPr txBox="1"/>
              <p:nvPr/>
            </p:nvSpPr>
            <p:spPr>
              <a:xfrm>
                <a:off x="4427099" y="3293960"/>
                <a:ext cx="227633" cy="119741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  <a:scene3d>
                  <a:camera prst="orthographicFront"/>
                  <a:lightRig rig="threePt" dir="t"/>
                </a:scene3d>
                <a:sp3d contourW="25400">
                  <a:bevelT w="0"/>
                  <a:contourClr>
                    <a:srgbClr val="D9D9D9"/>
                  </a:contourClr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800" b="1" i="0" u="none" strike="noStrike" kern="1200" baseline="0">
                    <a:gradFill>
                      <a:gsLst>
                        <a:gs pos="100000">
                          <a:prstClr val="black">
                            <a:lumMod val="85000"/>
                            <a:lumOff val="15000"/>
                          </a:prstClr>
                        </a:gs>
                        <a:gs pos="89000">
                          <a:prstClr val="black">
                            <a:lumMod val="85000"/>
                            <a:lumOff val="15000"/>
                          </a:prstClr>
                        </a:gs>
                      </a:gsLst>
                      <a:lin ang="13500000" scaled="1"/>
                    </a:gra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kumimoji="0" lang="en-US" altLang="ko-KR" sz="4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89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3500000" scaled="1"/>
                    </a:gradFill>
                    <a:effectLst/>
                    <a:uLnTx/>
                    <a:uFillTx/>
                    <a:latin typeface="Century Gothic" panose="020B0502020202020204" pitchFamily="34" charset="0"/>
                    <a:ea typeface="맑은 고딕"/>
                  </a:rPr>
                  <a:t>1.6%</a:t>
                </a:r>
              </a:p>
            </p:txBody>
          </p:sp>
        </p:grp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3DEC380-7F3E-47A1-BBC9-A802B395B7AD}"/>
                </a:ext>
              </a:extLst>
            </p:cNvPr>
            <p:cNvSpPr txBox="1"/>
            <p:nvPr/>
          </p:nvSpPr>
          <p:spPr>
            <a:xfrm>
              <a:off x="4791538" y="4296292"/>
              <a:ext cx="1184932" cy="41909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100" b="1" spc="-15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89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3500000" scaled="1"/>
                  </a:gradFill>
                </a:rPr>
                <a:t>총</a:t>
              </a:r>
              <a:r>
                <a: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99000">
                        <a:srgbClr val="1248A8"/>
                      </a:gs>
                      <a:gs pos="100000">
                        <a:srgbClr val="1248A8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 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99000">
                        <a:srgbClr val="1248A8"/>
                      </a:gs>
                      <a:gs pos="100000">
                        <a:srgbClr val="1248A8"/>
                      </a:gs>
                    </a:gsLst>
                    <a:lin ang="13500000" scaled="1"/>
                  </a:gradFill>
                  <a:effectLst/>
                  <a:uLnTx/>
                  <a:uFillTx/>
                  <a:latin typeface="Century Gothic" panose="020B0502020202020204" pitchFamily="34" charset="0"/>
                  <a:ea typeface="맑은 고딕"/>
                  <a:cs typeface="+mn-cs"/>
                </a:rPr>
                <a:t>986</a:t>
              </a:r>
              <a:r>
                <a:rPr lang="ko-KR" altLang="en-US" sz="1100" b="1" spc="-15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89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3500000" scaled="1"/>
                  </a:gradFill>
                </a:rPr>
                <a:t>명</a:t>
              </a:r>
              <a:endParaRPr kumimoji="0" lang="en-US" altLang="ko-KR" sz="1100" b="1" i="0" u="none" strike="noStrike" kern="1200" cap="none" spc="-150" normalizeH="0" baseline="0" noProof="0" dirty="0">
                <a:ln>
                  <a:noFill/>
                </a:ln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89000">
                      <a:schemeClr val="tx1">
                        <a:lumMod val="85000"/>
                        <a:lumOff val="15000"/>
                      </a:schemeClr>
                    </a:gs>
                  </a:gsLst>
                  <a:lin ang="13500000" scaled="1"/>
                </a:gradFill>
                <a:effectLst/>
                <a:uLnTx/>
                <a:uFillTx/>
                <a:latin typeface="Century Gothic" panose="020B0502020202020204" pitchFamily="34" charset="0"/>
                <a:ea typeface="맑은 고딕"/>
                <a:cs typeface="+mn-cs"/>
              </a:endParaRPr>
            </a:p>
          </p:txBody>
        </p:sp>
        <p:sp>
          <p:nvSpPr>
            <p:cNvPr id="105" name="사각형: 둥근 모서리 104">
              <a:extLst>
                <a:ext uri="{FF2B5EF4-FFF2-40B4-BE49-F238E27FC236}">
                  <a16:creationId xmlns:a16="http://schemas.microsoft.com/office/drawing/2014/main" id="{34015677-3DE8-40E5-815A-016D4B6C5572}"/>
                </a:ext>
              </a:extLst>
            </p:cNvPr>
            <p:cNvSpPr/>
            <p:nvPr/>
          </p:nvSpPr>
          <p:spPr>
            <a:xfrm>
              <a:off x="4942362" y="4031023"/>
              <a:ext cx="883285" cy="217981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ko-KR" altLang="en-US" sz="700" b="1" dirty="0">
                  <a:gradFill>
                    <a:gsLst>
                      <a:gs pos="99000">
                        <a:schemeClr val="bg1"/>
                      </a:gs>
                      <a:gs pos="100000">
                        <a:schemeClr val="bg1"/>
                      </a:gs>
                    </a:gsLst>
                    <a:lin ang="13500000" scaled="1"/>
                  </a:gradFill>
                </a:rPr>
                <a:t>응답인원</a:t>
              </a:r>
            </a:p>
          </p:txBody>
        </p:sp>
      </p:grpSp>
      <p:graphicFrame>
        <p:nvGraphicFramePr>
          <p:cNvPr id="111" name="표 88">
            <a:extLst>
              <a:ext uri="{FF2B5EF4-FFF2-40B4-BE49-F238E27FC236}">
                <a16:creationId xmlns:a16="http://schemas.microsoft.com/office/drawing/2014/main" id="{EF3CEEF8-A369-4108-856B-B8D9CD86BC3A}"/>
              </a:ext>
            </a:extLst>
          </p:cNvPr>
          <p:cNvGraphicFramePr>
            <a:graphicFrameLocks noGrp="1"/>
          </p:cNvGraphicFramePr>
          <p:nvPr/>
        </p:nvGraphicFramePr>
        <p:xfrm>
          <a:off x="7246441" y="3410490"/>
          <a:ext cx="2021061" cy="1995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00">
                  <a:extLst>
                    <a:ext uri="{9D8B030D-6E8A-4147-A177-3AD203B41FA5}">
                      <a16:colId xmlns:a16="http://schemas.microsoft.com/office/drawing/2014/main" val="186928170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186762948"/>
                    </a:ext>
                  </a:extLst>
                </a:gridCol>
                <a:gridCol w="401061">
                  <a:extLst>
                    <a:ext uri="{9D8B030D-6E8A-4147-A177-3AD203B41FA5}">
                      <a16:colId xmlns:a16="http://schemas.microsoft.com/office/drawing/2014/main" val="3753016058"/>
                    </a:ext>
                  </a:extLst>
                </a:gridCol>
              </a:tblGrid>
              <a:tr h="150398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700" kern="1200" spc="-150" dirty="0">
                          <a:gradFill>
                            <a:gsLst>
                              <a:gs pos="10000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13500000" scaled="1"/>
                          </a:gradFill>
                          <a:latin typeface="+mn-lt"/>
                          <a:ea typeface="+mn-ea"/>
                          <a:cs typeface="+mn-cs"/>
                        </a:rPr>
                        <a:t>항목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r>
                        <a:rPr lang="ko-KR" altLang="en-US" sz="1400" kern="1200" spc="-150" dirty="0">
                          <a:gradFill>
                            <a:gsLst>
                              <a:gs pos="10000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13500000" scaled="1"/>
                          </a:gradFill>
                          <a:latin typeface="+mn-lt"/>
                          <a:ea typeface="+mn-ea"/>
                          <a:cs typeface="+mn-cs"/>
                        </a:rPr>
                        <a:t>항목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 kern="1200" spc="-150" dirty="0">
                          <a:gradFill>
                            <a:gsLst>
                              <a:gs pos="100000">
                                <a:schemeClr val="bg1"/>
                              </a:gs>
                              <a:gs pos="100000">
                                <a:schemeClr val="bg1"/>
                              </a:gs>
                            </a:gsLst>
                            <a:lin ang="13500000" scaled="1"/>
                          </a:gradFill>
                          <a:latin typeface="+mn-lt"/>
                          <a:ea typeface="+mn-ea"/>
                          <a:cs typeface="+mn-cs"/>
                        </a:rPr>
                        <a:t>비율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28351"/>
                  </a:ext>
                </a:extLst>
              </a:tr>
              <a:tr h="205048">
                <a:tc>
                  <a:txBody>
                    <a:bodyPr/>
                    <a:lstStyle/>
                    <a:p>
                      <a:pPr latinLnBrk="1"/>
                      <a:endParaRPr lang="ko-KR" altLang="en-US" sz="800" kern="1200" spc="-15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89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13500000" scaled="1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879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latin typeface="+mn-lt"/>
                          <a:ea typeface="+mn-ea"/>
                          <a:cs typeface="+mn-cs"/>
                        </a:rPr>
                        <a:t>참고 </a:t>
                      </a:r>
                      <a:r>
                        <a:rPr lang="ko-KR" altLang="en-US" sz="800" b="1" kern="1200" spc="-100" baseline="0" dirty="0" err="1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latin typeface="+mn-lt"/>
                          <a:ea typeface="+mn-ea"/>
                          <a:cs typeface="+mn-cs"/>
                        </a:rPr>
                        <a:t>넘어감</a:t>
                      </a:r>
                      <a:endParaRPr lang="ko-KR" altLang="en-US" sz="800" b="1" kern="1200" spc="-100" baseline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89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13500000" scaled="1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066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00" b="1" i="0" u="none" strike="noStrike" kern="1200" baseline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89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3500000" scaled="1"/>
                          </a:gradFill>
                          <a:latin typeface="Century Gothic" panose="020B0502020202020204" pitchFamily="34" charset="0"/>
                          <a:ea typeface="+mn-ea"/>
                          <a:cs typeface="+mn-cs"/>
                        </a:defRPr>
                      </a:pPr>
                      <a:r>
                        <a:rPr lang="en-US" altLang="ko-KR" sz="800" b="1" i="0" u="none" strike="noStrike" kern="12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66.7%</a:t>
                      </a:r>
                      <a:endParaRPr lang="ko-KR" altLang="en-US" sz="800" b="1" i="0" u="none" strike="noStrike" kern="1200" baseline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89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13500000" scaled="1"/>
                        </a:gra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8599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912234"/>
                  </a:ext>
                </a:extLst>
              </a:tr>
              <a:tr h="205048">
                <a:tc>
                  <a:txBody>
                    <a:bodyPr/>
                    <a:lstStyle/>
                    <a:p>
                      <a:pPr latinLnBrk="1"/>
                      <a:endParaRPr lang="ko-KR" altLang="en-US" sz="800" kern="1200" spc="-15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89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13500000" scaled="1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879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latin typeface="+mn-lt"/>
                          <a:ea typeface="+mn-ea"/>
                          <a:cs typeface="+mn-cs"/>
                        </a:rPr>
                        <a:t>동료에게 알리고 의논함</a:t>
                      </a:r>
                    </a:p>
                  </a:txBody>
                  <a:tcPr marL="25066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00" b="1" i="0" u="none" strike="noStrike" kern="1200" baseline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89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3500000" scaled="1"/>
                          </a:gradFill>
                          <a:latin typeface="Century Gothic" panose="020B0502020202020204" pitchFamily="34" charset="0"/>
                          <a:ea typeface="+mn-ea"/>
                          <a:cs typeface="+mn-cs"/>
                        </a:defRPr>
                      </a:pPr>
                      <a:r>
                        <a:rPr lang="en-US" altLang="ko-KR" sz="800" b="1" i="0" u="none" strike="noStrike" kern="12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10.9%</a:t>
                      </a:r>
                      <a:endParaRPr lang="ko-KR" altLang="en-US" sz="800" b="1" i="0" u="none" strike="noStrike" kern="1200" baseline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89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13500000" scaled="1"/>
                        </a:gra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8599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892252"/>
                  </a:ext>
                </a:extLst>
              </a:tr>
              <a:tr h="205048">
                <a:tc>
                  <a:txBody>
                    <a:bodyPr/>
                    <a:lstStyle/>
                    <a:p>
                      <a:pPr latinLnBrk="1"/>
                      <a:endParaRPr lang="ko-KR" altLang="en-US" sz="800" kern="1200" spc="-15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89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13500000" scaled="1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879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kern="1200" spc="-15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latin typeface="+mn-lt"/>
                          <a:ea typeface="+mn-ea"/>
                          <a:cs typeface="+mn-cs"/>
                        </a:rPr>
                        <a:t>행위자에게 사과 요구 등 개인적 처리</a:t>
                      </a:r>
                    </a:p>
                  </a:txBody>
                  <a:tcPr marL="25066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00" b="1" i="0" u="none" strike="noStrike" kern="1200" baseline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89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3500000" scaled="1"/>
                          </a:gradFill>
                          <a:latin typeface="Century Gothic" panose="020B0502020202020204" pitchFamily="34" charset="0"/>
                          <a:ea typeface="+mn-ea"/>
                          <a:cs typeface="+mn-cs"/>
                        </a:defRPr>
                      </a:pPr>
                      <a:r>
                        <a:rPr lang="en-US" altLang="ko-KR" sz="800" b="1" i="0" u="none" strike="noStrike" kern="12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7.3%</a:t>
                      </a:r>
                      <a:endParaRPr lang="ko-KR" altLang="en-US" sz="800" b="1" i="0" u="none" strike="noStrike" kern="1200" baseline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89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13500000" scaled="1"/>
                        </a:gra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8599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360111"/>
                  </a:ext>
                </a:extLst>
              </a:tr>
              <a:tr h="205048">
                <a:tc>
                  <a:txBody>
                    <a:bodyPr/>
                    <a:lstStyle/>
                    <a:p>
                      <a:pPr latinLnBrk="1"/>
                      <a:endParaRPr lang="ko-KR" altLang="en-US" sz="800" kern="1200" spc="-15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89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13500000" scaled="1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879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800" b="1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latin typeface="+mn-lt"/>
                          <a:ea typeface="+mn-ea"/>
                          <a:cs typeface="+mn-cs"/>
                        </a:rPr>
                        <a:t>상급자에게 조치 상의</a:t>
                      </a:r>
                      <a:endParaRPr lang="en-US" altLang="ko-KR" sz="800" b="1" kern="1200" spc="-100" baseline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89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13500000" scaled="1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066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latinLnBrk="1">
                        <a:defRPr sz="800" b="1" i="0" u="none" strike="noStrike" kern="1200" baseline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89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3500000" scaled="1"/>
                          </a:gradFill>
                          <a:latin typeface="Century Gothic" panose="020B0502020202020204" pitchFamily="34" charset="0"/>
                          <a:ea typeface="+mn-ea"/>
                          <a:cs typeface="+mn-cs"/>
                        </a:defRPr>
                      </a:pPr>
                      <a:r>
                        <a:rPr lang="en-US" altLang="ko-KR" sz="800" b="1" i="0" u="none" strike="noStrike" kern="12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3.3%</a:t>
                      </a:r>
                      <a:endParaRPr lang="ko-KR" altLang="en-US" sz="800" b="1" i="0" u="none" strike="noStrike" kern="1200" baseline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89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13500000" scaled="1"/>
                        </a:gra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8599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941389"/>
                  </a:ext>
                </a:extLst>
              </a:tr>
              <a:tr h="205048">
                <a:tc>
                  <a:txBody>
                    <a:bodyPr/>
                    <a:lstStyle/>
                    <a:p>
                      <a:pPr latinLnBrk="1"/>
                      <a:endParaRPr lang="ko-KR" altLang="en-US" sz="800" kern="1200" spc="-15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89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13500000" scaled="1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879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800" b="1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latin typeface="+mn-lt"/>
                          <a:ea typeface="+mn-ea"/>
                          <a:cs typeface="+mn-cs"/>
                        </a:rPr>
                        <a:t>고충상담 창구 상담</a:t>
                      </a:r>
                    </a:p>
                  </a:txBody>
                  <a:tcPr marL="25066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latinLnBrk="1">
                        <a:defRPr sz="800" b="1" i="0" u="none" strike="noStrike" kern="1200" baseline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89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3500000" scaled="1"/>
                          </a:gradFill>
                          <a:latin typeface="Century Gothic" panose="020B0502020202020204" pitchFamily="34" charset="0"/>
                          <a:ea typeface="+mn-ea"/>
                          <a:cs typeface="+mn-cs"/>
                        </a:defRPr>
                      </a:pPr>
                      <a:r>
                        <a:rPr lang="en-US" altLang="ko-KR" sz="800" b="1" i="0" u="none" strike="noStrike" kern="12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1.6%</a:t>
                      </a:r>
                      <a:endParaRPr lang="ko-KR" altLang="en-US" sz="800" b="1" i="0" u="none" strike="noStrike" kern="1200" baseline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89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13500000" scaled="1"/>
                        </a:gra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8599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0828852"/>
                  </a:ext>
                </a:extLst>
              </a:tr>
              <a:tr h="205048">
                <a:tc>
                  <a:txBody>
                    <a:bodyPr/>
                    <a:lstStyle/>
                    <a:p>
                      <a:pPr latinLnBrk="1"/>
                      <a:endParaRPr lang="ko-KR" altLang="en-US" sz="800" kern="1200" spc="-15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89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13500000" scaled="1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879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800" b="1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latin typeface="+mn-lt"/>
                          <a:ea typeface="+mn-ea"/>
                          <a:cs typeface="+mn-cs"/>
                        </a:rPr>
                        <a:t>사내기구 통해 공식 신고</a:t>
                      </a:r>
                    </a:p>
                  </a:txBody>
                  <a:tcPr marL="25066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latinLnBrk="1">
                        <a:defRPr sz="800" b="1" i="0" u="none" strike="noStrike" kern="1200" baseline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89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3500000" scaled="1"/>
                          </a:gradFill>
                          <a:latin typeface="Century Gothic" panose="020B0502020202020204" pitchFamily="34" charset="0"/>
                          <a:ea typeface="+mn-ea"/>
                          <a:cs typeface="+mn-cs"/>
                        </a:defRPr>
                      </a:pPr>
                      <a:r>
                        <a:rPr lang="en-US" altLang="ko-KR" sz="800" b="1" i="0" u="none" strike="noStrike" kern="12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1.1%</a:t>
                      </a:r>
                      <a:endParaRPr lang="ko-KR" altLang="en-US" sz="800" b="1" i="0" u="none" strike="noStrike" kern="1200" baseline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89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13500000" scaled="1"/>
                        </a:gra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8599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047541"/>
                  </a:ext>
                </a:extLst>
              </a:tr>
              <a:tr h="205048">
                <a:tc>
                  <a:txBody>
                    <a:bodyPr/>
                    <a:lstStyle/>
                    <a:p>
                      <a:pPr latinLnBrk="1"/>
                      <a:endParaRPr lang="ko-KR" altLang="en-US" sz="800" kern="1200" spc="-15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89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13500000" scaled="1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879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800" b="1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latin typeface="+mn-lt"/>
                          <a:ea typeface="+mn-ea"/>
                          <a:cs typeface="+mn-cs"/>
                        </a:rPr>
                        <a:t>외부기관 통해 신고</a:t>
                      </a:r>
                    </a:p>
                  </a:txBody>
                  <a:tcPr marL="25066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latinLnBrk="1">
                        <a:defRPr sz="800" b="1" i="0" u="none" strike="noStrike" kern="1200" baseline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89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3500000" scaled="1"/>
                          </a:gradFill>
                          <a:latin typeface="Century Gothic" panose="020B0502020202020204" pitchFamily="34" charset="0"/>
                          <a:ea typeface="+mn-ea"/>
                          <a:cs typeface="+mn-cs"/>
                        </a:defRPr>
                      </a:pPr>
                      <a:r>
                        <a:rPr lang="en-US" altLang="ko-KR" sz="800" b="1" i="0" u="none" strike="noStrike" kern="12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0.3%</a:t>
                      </a:r>
                      <a:endParaRPr lang="ko-KR" altLang="en-US" sz="800" b="1" i="0" u="none" strike="noStrike" kern="1200" baseline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89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13500000" scaled="1"/>
                        </a:gra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8599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129115"/>
                  </a:ext>
                </a:extLst>
              </a:tr>
              <a:tr h="205048">
                <a:tc>
                  <a:txBody>
                    <a:bodyPr/>
                    <a:lstStyle/>
                    <a:p>
                      <a:pPr latinLnBrk="1"/>
                      <a:endParaRPr lang="ko-KR" altLang="en-US" sz="800" kern="1200" spc="-15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89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13500000" scaled="1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879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800" b="1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latin typeface="+mn-lt"/>
                          <a:ea typeface="+mn-ea"/>
                          <a:cs typeface="+mn-cs"/>
                        </a:rPr>
                        <a:t>기타</a:t>
                      </a:r>
                    </a:p>
                  </a:txBody>
                  <a:tcPr marL="25066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latinLnBrk="1">
                        <a:defRPr sz="800" b="1" i="0" u="none" strike="noStrike" kern="1200" baseline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89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3500000" scaled="1"/>
                          </a:gradFill>
                          <a:latin typeface="Century Gothic" panose="020B0502020202020204" pitchFamily="34" charset="0"/>
                          <a:ea typeface="+mn-ea"/>
                          <a:cs typeface="+mn-cs"/>
                        </a:defRPr>
                      </a:pPr>
                      <a:r>
                        <a:rPr lang="en-US" altLang="ko-KR" sz="800" b="1" i="0" u="none" strike="noStrike" kern="12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3.3%</a:t>
                      </a:r>
                      <a:endParaRPr lang="ko-KR" altLang="en-US" sz="800" b="1" i="0" u="none" strike="noStrike" kern="1200" baseline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89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13500000" scaled="1"/>
                        </a:gra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8599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788266"/>
                  </a:ext>
                </a:extLst>
              </a:tr>
              <a:tr h="205048">
                <a:tc>
                  <a:txBody>
                    <a:bodyPr/>
                    <a:lstStyle/>
                    <a:p>
                      <a:pPr latinLnBrk="1"/>
                      <a:endParaRPr lang="ko-KR" altLang="en-US" sz="800" kern="1200" spc="-15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89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13500000" scaled="1"/>
                        </a:gra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879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800" b="1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latin typeface="+mn-lt"/>
                          <a:ea typeface="+mn-ea"/>
                          <a:cs typeface="+mn-cs"/>
                        </a:rPr>
                        <a:t>모름</a:t>
                      </a:r>
                      <a:r>
                        <a:rPr lang="en-US" altLang="ko-KR" sz="800" b="1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800" b="1" kern="1200" spc="-1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latin typeface="+mn-lt"/>
                          <a:ea typeface="+mn-ea"/>
                          <a:cs typeface="+mn-cs"/>
                        </a:rPr>
                        <a:t>무응답</a:t>
                      </a:r>
                    </a:p>
                  </a:txBody>
                  <a:tcPr marL="25066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latinLnBrk="1">
                        <a:defRPr sz="800" b="1" i="0" u="none" strike="noStrike" kern="1200" baseline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89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13500000" scaled="1"/>
                          </a:gradFill>
                          <a:latin typeface="Century Gothic" panose="020B0502020202020204" pitchFamily="34" charset="0"/>
                          <a:ea typeface="+mn-ea"/>
                          <a:cs typeface="+mn-cs"/>
                        </a:defRPr>
                      </a:pPr>
                      <a:r>
                        <a:rPr lang="en-US" altLang="ko-KR" sz="800" b="1" i="0" u="none" strike="noStrike" kern="1200" baseline="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89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3500000" scaled="1"/>
                          </a:gra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5.6%</a:t>
                      </a:r>
                      <a:endParaRPr lang="ko-KR" altLang="en-US" sz="800" b="1" i="0" u="none" strike="noStrike" kern="1200" baseline="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89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13500000" scaled="1"/>
                        </a:gra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48599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2950187"/>
                  </a:ext>
                </a:extLst>
              </a:tr>
            </a:tbl>
          </a:graphicData>
        </a:graphic>
      </p:graphicFrame>
      <p:grpSp>
        <p:nvGrpSpPr>
          <p:cNvPr id="23" name="그룹 22">
            <a:extLst>
              <a:ext uri="{FF2B5EF4-FFF2-40B4-BE49-F238E27FC236}">
                <a16:creationId xmlns:a16="http://schemas.microsoft.com/office/drawing/2014/main" id="{C15BA0C6-F4DC-4F16-BC6B-B523568AE203}"/>
              </a:ext>
            </a:extLst>
          </p:cNvPr>
          <p:cNvGrpSpPr/>
          <p:nvPr/>
        </p:nvGrpSpPr>
        <p:grpSpPr>
          <a:xfrm>
            <a:off x="7280274" y="3601940"/>
            <a:ext cx="119064" cy="1759747"/>
            <a:chOff x="7343774" y="3721894"/>
            <a:chExt cx="119064" cy="1759747"/>
          </a:xfrm>
        </p:grpSpPr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85DB5747-1FF0-42D1-9566-277DD25535CE}"/>
                </a:ext>
              </a:extLst>
            </p:cNvPr>
            <p:cNvSpPr/>
            <p:nvPr/>
          </p:nvSpPr>
          <p:spPr>
            <a:xfrm>
              <a:off x="7343774" y="3721894"/>
              <a:ext cx="119064" cy="119064"/>
            </a:xfrm>
            <a:prstGeom prst="ellipse">
              <a:avLst/>
            </a:prstGeom>
            <a:solidFill>
              <a:srgbClr val="1248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2" name="타원 111">
              <a:extLst>
                <a:ext uri="{FF2B5EF4-FFF2-40B4-BE49-F238E27FC236}">
                  <a16:creationId xmlns:a16="http://schemas.microsoft.com/office/drawing/2014/main" id="{FB4A4068-EEED-42C3-B655-89DA1C3EDE25}"/>
                </a:ext>
              </a:extLst>
            </p:cNvPr>
            <p:cNvSpPr/>
            <p:nvPr/>
          </p:nvSpPr>
          <p:spPr>
            <a:xfrm>
              <a:off x="7343774" y="3926979"/>
              <a:ext cx="119064" cy="119064"/>
            </a:xfrm>
            <a:prstGeom prst="ellipse">
              <a:avLst/>
            </a:prstGeom>
            <a:solidFill>
              <a:srgbClr val="1963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3" name="타원 112">
              <a:extLst>
                <a:ext uri="{FF2B5EF4-FFF2-40B4-BE49-F238E27FC236}">
                  <a16:creationId xmlns:a16="http://schemas.microsoft.com/office/drawing/2014/main" id="{C55C6C73-D96C-4776-86A5-B6F496C73FFF}"/>
                </a:ext>
              </a:extLst>
            </p:cNvPr>
            <p:cNvSpPr/>
            <p:nvPr/>
          </p:nvSpPr>
          <p:spPr>
            <a:xfrm>
              <a:off x="7343774" y="4132064"/>
              <a:ext cx="119064" cy="119064"/>
            </a:xfrm>
            <a:prstGeom prst="ellipse">
              <a:avLst/>
            </a:prstGeom>
            <a:solidFill>
              <a:srgbClr val="5189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4" name="타원 113">
              <a:extLst>
                <a:ext uri="{FF2B5EF4-FFF2-40B4-BE49-F238E27FC236}">
                  <a16:creationId xmlns:a16="http://schemas.microsoft.com/office/drawing/2014/main" id="{E95052A5-369B-4B16-85C1-E52F2608C8A6}"/>
                </a:ext>
              </a:extLst>
            </p:cNvPr>
            <p:cNvSpPr/>
            <p:nvPr/>
          </p:nvSpPr>
          <p:spPr>
            <a:xfrm>
              <a:off x="7343774" y="4337149"/>
              <a:ext cx="119064" cy="119064"/>
            </a:xfrm>
            <a:prstGeom prst="ellipse">
              <a:avLst/>
            </a:prstGeom>
            <a:solidFill>
              <a:srgbClr val="B3C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5" name="타원 114">
              <a:extLst>
                <a:ext uri="{FF2B5EF4-FFF2-40B4-BE49-F238E27FC236}">
                  <a16:creationId xmlns:a16="http://schemas.microsoft.com/office/drawing/2014/main" id="{EC412C90-EA3E-4F1A-9ECD-66E093229DDA}"/>
                </a:ext>
              </a:extLst>
            </p:cNvPr>
            <p:cNvSpPr/>
            <p:nvPr/>
          </p:nvSpPr>
          <p:spPr>
            <a:xfrm>
              <a:off x="7343774" y="4542234"/>
              <a:ext cx="119064" cy="119064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6" name="타원 115">
              <a:extLst>
                <a:ext uri="{FF2B5EF4-FFF2-40B4-BE49-F238E27FC236}">
                  <a16:creationId xmlns:a16="http://schemas.microsoft.com/office/drawing/2014/main" id="{18EB3B77-E3C0-45EA-A612-648185F71910}"/>
                </a:ext>
              </a:extLst>
            </p:cNvPr>
            <p:cNvSpPr/>
            <p:nvPr/>
          </p:nvSpPr>
          <p:spPr>
            <a:xfrm>
              <a:off x="7343774" y="4747319"/>
              <a:ext cx="119064" cy="119064"/>
            </a:xfrm>
            <a:prstGeom prst="ellipse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7" name="타원 116">
              <a:extLst>
                <a:ext uri="{FF2B5EF4-FFF2-40B4-BE49-F238E27FC236}">
                  <a16:creationId xmlns:a16="http://schemas.microsoft.com/office/drawing/2014/main" id="{2F9B1F1D-6D83-4793-A82B-BED7CB185B3E}"/>
                </a:ext>
              </a:extLst>
            </p:cNvPr>
            <p:cNvSpPr/>
            <p:nvPr/>
          </p:nvSpPr>
          <p:spPr>
            <a:xfrm>
              <a:off x="7343774" y="4952404"/>
              <a:ext cx="119064" cy="119064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8" name="타원 117">
              <a:extLst>
                <a:ext uri="{FF2B5EF4-FFF2-40B4-BE49-F238E27FC236}">
                  <a16:creationId xmlns:a16="http://schemas.microsoft.com/office/drawing/2014/main" id="{70B6C0D3-0E5D-4BDC-85C3-1D27AFA63599}"/>
                </a:ext>
              </a:extLst>
            </p:cNvPr>
            <p:cNvSpPr/>
            <p:nvPr/>
          </p:nvSpPr>
          <p:spPr>
            <a:xfrm>
              <a:off x="7343774" y="5157489"/>
              <a:ext cx="119064" cy="119064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9" name="타원 118">
              <a:extLst>
                <a:ext uri="{FF2B5EF4-FFF2-40B4-BE49-F238E27FC236}">
                  <a16:creationId xmlns:a16="http://schemas.microsoft.com/office/drawing/2014/main" id="{0FC0AA09-52D8-4755-8EF9-BB5406F309B5}"/>
                </a:ext>
              </a:extLst>
            </p:cNvPr>
            <p:cNvSpPr/>
            <p:nvPr/>
          </p:nvSpPr>
          <p:spPr>
            <a:xfrm>
              <a:off x="7343774" y="5362577"/>
              <a:ext cx="119064" cy="119064"/>
            </a:xfrm>
            <a:prstGeom prst="ellipse">
              <a:avLst/>
            </a:prstGeom>
            <a:solidFill>
              <a:srgbClr val="0D0D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A7AF9B02-014C-4628-8D68-8D3F009D8947}"/>
              </a:ext>
            </a:extLst>
          </p:cNvPr>
          <p:cNvSpPr txBox="1"/>
          <p:nvPr/>
        </p:nvSpPr>
        <p:spPr>
          <a:xfrm>
            <a:off x="7229334" y="5436927"/>
            <a:ext cx="2040623" cy="12311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ko-KR" sz="800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schemeClr val="bg1">
                      <a:alpha val="73000"/>
                    </a:schemeClr>
                  </a:outerShdw>
                </a:effectLst>
                <a:latin typeface="+mn-ea"/>
              </a:rPr>
              <a:t>※ </a:t>
            </a:r>
            <a:r>
              <a:rPr lang="ko-KR" altLang="en-US" sz="800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schemeClr val="bg1">
                      <a:alpha val="73000"/>
                    </a:schemeClr>
                  </a:outerShdw>
                </a:effectLst>
                <a:latin typeface="+mn-ea"/>
              </a:rPr>
              <a:t>여성가족부</a:t>
            </a:r>
            <a:r>
              <a:rPr lang="en-US" altLang="ko-KR" sz="800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schemeClr val="bg1">
                      <a:alpha val="73000"/>
                    </a:schemeClr>
                  </a:outerShdw>
                </a:effectLst>
                <a:latin typeface="+mn-ea"/>
              </a:rPr>
              <a:t>,  2021</a:t>
            </a:r>
            <a:r>
              <a:rPr lang="ko-KR" altLang="en-US" sz="800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schemeClr val="bg1">
                      <a:alpha val="73000"/>
                    </a:schemeClr>
                  </a:outerShdw>
                </a:effectLst>
                <a:latin typeface="+mn-ea"/>
              </a:rPr>
              <a:t>년 성희롱 실태조사연구 </a:t>
            </a:r>
            <a:r>
              <a:rPr lang="en-US" altLang="ko-KR" sz="800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effectLst>
                  <a:outerShdw blurRad="50800" dist="38100" dir="2700000" algn="tl" rotWithShape="0">
                    <a:schemeClr val="bg1">
                      <a:alpha val="73000"/>
                    </a:schemeClr>
                  </a:outerShdw>
                </a:effectLst>
                <a:latin typeface="+mn-ea"/>
              </a:rPr>
              <a:t>(2022. 3.)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67F33C6B-B844-4DE0-8AF0-F0061C4C1C29}"/>
              </a:ext>
            </a:extLst>
          </p:cNvPr>
          <p:cNvGrpSpPr/>
          <p:nvPr/>
        </p:nvGrpSpPr>
        <p:grpSpPr>
          <a:xfrm>
            <a:off x="1025928" y="3432345"/>
            <a:ext cx="3255547" cy="2003951"/>
            <a:chOff x="1025928" y="3451395"/>
            <a:chExt cx="3255547" cy="2003951"/>
          </a:xfrm>
        </p:grpSpPr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5456DA8B-FF3A-474F-87B9-7BC6D0BA6F0E}"/>
                </a:ext>
              </a:extLst>
            </p:cNvPr>
            <p:cNvGrpSpPr/>
            <p:nvPr/>
          </p:nvGrpSpPr>
          <p:grpSpPr>
            <a:xfrm>
              <a:off x="1025928" y="3451395"/>
              <a:ext cx="3255547" cy="2003951"/>
              <a:chOff x="1025928" y="3520549"/>
              <a:chExt cx="3255547" cy="2003951"/>
            </a:xfrm>
          </p:grpSpPr>
          <p:grpSp>
            <p:nvGrpSpPr>
              <p:cNvPr id="19" name="그룹 18">
                <a:extLst>
                  <a:ext uri="{FF2B5EF4-FFF2-40B4-BE49-F238E27FC236}">
                    <a16:creationId xmlns:a16="http://schemas.microsoft.com/office/drawing/2014/main" id="{2249716F-1E4D-4E0B-A33C-42CB3F119B24}"/>
                  </a:ext>
                </a:extLst>
              </p:cNvPr>
              <p:cNvGrpSpPr/>
              <p:nvPr/>
            </p:nvGrpSpPr>
            <p:grpSpPr>
              <a:xfrm>
                <a:off x="1025928" y="3520549"/>
                <a:ext cx="3255547" cy="2003951"/>
                <a:chOff x="811273" y="3520549"/>
                <a:chExt cx="3255547" cy="2003951"/>
              </a:xfrm>
            </p:grpSpPr>
            <p:graphicFrame>
              <p:nvGraphicFramePr>
                <p:cNvPr id="89" name="차트 88">
                  <a:extLst>
                    <a:ext uri="{FF2B5EF4-FFF2-40B4-BE49-F238E27FC236}">
                      <a16:creationId xmlns:a16="http://schemas.microsoft.com/office/drawing/2014/main" id="{63DC689F-9C04-47BC-A1E7-5875B9C3724E}"/>
                    </a:ext>
                  </a:extLst>
                </p:cNvPr>
                <p:cNvGraphicFramePr/>
                <p:nvPr/>
              </p:nvGraphicFramePr>
              <p:xfrm>
                <a:off x="811273" y="3520549"/>
                <a:ext cx="1904451" cy="2003951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9"/>
                </a:graphicData>
              </a:graphic>
            </p:graphicFrame>
            <p:grpSp>
              <p:nvGrpSpPr>
                <p:cNvPr id="16" name="그룹 15">
                  <a:extLst>
                    <a:ext uri="{FF2B5EF4-FFF2-40B4-BE49-F238E27FC236}">
                      <a16:creationId xmlns:a16="http://schemas.microsoft.com/office/drawing/2014/main" id="{E4302852-C33E-4E8F-BF36-DDF4C75F4B1B}"/>
                    </a:ext>
                  </a:extLst>
                </p:cNvPr>
                <p:cNvGrpSpPr/>
                <p:nvPr/>
              </p:nvGrpSpPr>
              <p:grpSpPr>
                <a:xfrm>
                  <a:off x="2979420" y="4091146"/>
                  <a:ext cx="1087400" cy="862756"/>
                  <a:chOff x="2933700" y="3796572"/>
                  <a:chExt cx="1087400" cy="862756"/>
                </a:xfrm>
              </p:grpSpPr>
              <p:grpSp>
                <p:nvGrpSpPr>
                  <p:cNvPr id="13" name="그룹 12">
                    <a:extLst>
                      <a:ext uri="{FF2B5EF4-FFF2-40B4-BE49-F238E27FC236}">
                        <a16:creationId xmlns:a16="http://schemas.microsoft.com/office/drawing/2014/main" id="{19A838CA-A05C-4188-A5D7-B5F7949DC9F1}"/>
                      </a:ext>
                    </a:extLst>
                  </p:cNvPr>
                  <p:cNvGrpSpPr/>
                  <p:nvPr/>
                </p:nvGrpSpPr>
                <p:grpSpPr>
                  <a:xfrm>
                    <a:off x="2933700" y="3796572"/>
                    <a:ext cx="561615" cy="200055"/>
                    <a:chOff x="2933700" y="3796572"/>
                    <a:chExt cx="561615" cy="200055"/>
                  </a:xfrm>
                </p:grpSpPr>
                <p:sp>
                  <p:nvSpPr>
                    <p:cNvPr id="12" name="직사각형 11">
                      <a:extLst>
                        <a:ext uri="{FF2B5EF4-FFF2-40B4-BE49-F238E27FC236}">
                          <a16:creationId xmlns:a16="http://schemas.microsoft.com/office/drawing/2014/main" id="{6F4381C4-5A63-46AA-BE4D-9F0CB98F4B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33700" y="3812779"/>
                      <a:ext cx="167640" cy="167640"/>
                    </a:xfrm>
                    <a:prstGeom prst="rect">
                      <a:avLst/>
                    </a:prstGeom>
                    <a:solidFill>
                      <a:srgbClr val="0E46A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  <p:sp>
                  <p:nvSpPr>
                    <p:cNvPr id="93" name="TextBox 92">
                      <a:extLst>
                        <a:ext uri="{FF2B5EF4-FFF2-40B4-BE49-F238E27FC236}">
                          <a16:creationId xmlns:a16="http://schemas.microsoft.com/office/drawing/2014/main" id="{90F49A05-6AC3-44BE-9D99-835DEDAA8F4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187538" y="3796572"/>
                      <a:ext cx="307777" cy="20005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anchor="ctr">
                      <a:spAutoFit/>
                    </a:bodyPr>
                    <a:lstStyle/>
                    <a:p>
                      <a:r>
                        <a:rPr lang="ko-KR" altLang="en-US" sz="1300" b="1" kern="0" spc="-10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6200000" scaled="1"/>
                          </a:gradFill>
                          <a:latin typeface="Century Gothic" panose="020B0502020202020204" pitchFamily="34" charset="0"/>
                          <a:ea typeface="+mj-ea"/>
                        </a:rPr>
                        <a:t>있다</a:t>
                      </a:r>
                      <a:endParaRPr lang="ko-KR" altLang="en-US" sz="1300" kern="0" spc="-10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16200000" scaled="1"/>
                        </a:gradFill>
                        <a:latin typeface="Century Gothic" panose="020B0502020202020204" pitchFamily="34" charset="0"/>
                        <a:ea typeface="+mj-ea"/>
                      </a:endParaRPr>
                    </a:p>
                  </p:txBody>
                </p:sp>
              </p:grpSp>
              <p:grpSp>
                <p:nvGrpSpPr>
                  <p:cNvPr id="14" name="그룹 13">
                    <a:extLst>
                      <a:ext uri="{FF2B5EF4-FFF2-40B4-BE49-F238E27FC236}">
                        <a16:creationId xmlns:a16="http://schemas.microsoft.com/office/drawing/2014/main" id="{887F6CDB-E099-431E-9FBA-6BEE60EF1490}"/>
                      </a:ext>
                    </a:extLst>
                  </p:cNvPr>
                  <p:cNvGrpSpPr/>
                  <p:nvPr/>
                </p:nvGrpSpPr>
                <p:grpSpPr>
                  <a:xfrm>
                    <a:off x="2933700" y="4132727"/>
                    <a:ext cx="561615" cy="200055"/>
                    <a:chOff x="2933700" y="4132727"/>
                    <a:chExt cx="561615" cy="200055"/>
                  </a:xfrm>
                </p:grpSpPr>
                <p:sp>
                  <p:nvSpPr>
                    <p:cNvPr id="90" name="직사각형 89">
                      <a:extLst>
                        <a:ext uri="{FF2B5EF4-FFF2-40B4-BE49-F238E27FC236}">
                          <a16:creationId xmlns:a16="http://schemas.microsoft.com/office/drawing/2014/main" id="{82B23823-750F-4FF0-9C3C-E71D292EE7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33700" y="4145280"/>
                      <a:ext cx="167640" cy="167640"/>
                    </a:xfrm>
                    <a:prstGeom prst="rect">
                      <a:avLst/>
                    </a:prstGeom>
                    <a:solidFill>
                      <a:srgbClr val="A6A6A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  <p:sp>
                  <p:nvSpPr>
                    <p:cNvPr id="94" name="TextBox 93">
                      <a:extLst>
                        <a:ext uri="{FF2B5EF4-FFF2-40B4-BE49-F238E27FC236}">
                          <a16:creationId xmlns:a16="http://schemas.microsoft.com/office/drawing/2014/main" id="{664A5228-3673-4951-89A0-386D260D5A0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187538" y="4132727"/>
                      <a:ext cx="307777" cy="20005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anchor="ctr">
                      <a:spAutoFit/>
                    </a:bodyPr>
                    <a:lstStyle/>
                    <a:p>
                      <a:r>
                        <a:rPr lang="ko-KR" altLang="en-US" sz="1300" b="1" kern="0" spc="-10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6200000" scaled="1"/>
                          </a:gradFill>
                          <a:latin typeface="Century Gothic" panose="020B0502020202020204" pitchFamily="34" charset="0"/>
                          <a:ea typeface="+mj-ea"/>
                        </a:rPr>
                        <a:t>없다</a:t>
                      </a:r>
                      <a:endParaRPr lang="ko-KR" altLang="en-US" sz="1300" kern="0" spc="-10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16200000" scaled="1"/>
                        </a:gradFill>
                        <a:latin typeface="Century Gothic" panose="020B0502020202020204" pitchFamily="34" charset="0"/>
                        <a:ea typeface="+mj-ea"/>
                      </a:endParaRPr>
                    </a:p>
                  </p:txBody>
                </p:sp>
              </p:grpSp>
              <p:grpSp>
                <p:nvGrpSpPr>
                  <p:cNvPr id="15" name="그룹 14">
                    <a:extLst>
                      <a:ext uri="{FF2B5EF4-FFF2-40B4-BE49-F238E27FC236}">
                        <a16:creationId xmlns:a16="http://schemas.microsoft.com/office/drawing/2014/main" id="{77FEA596-5DFA-4BAC-9FF0-4478360E1B95}"/>
                      </a:ext>
                    </a:extLst>
                  </p:cNvPr>
                  <p:cNvGrpSpPr/>
                  <p:nvPr/>
                </p:nvGrpSpPr>
                <p:grpSpPr>
                  <a:xfrm>
                    <a:off x="2933700" y="4459273"/>
                    <a:ext cx="1087400" cy="200055"/>
                    <a:chOff x="2933700" y="4459273"/>
                    <a:chExt cx="1087400" cy="200055"/>
                  </a:xfrm>
                </p:grpSpPr>
                <p:sp>
                  <p:nvSpPr>
                    <p:cNvPr id="91" name="직사각형 90">
                      <a:extLst>
                        <a:ext uri="{FF2B5EF4-FFF2-40B4-BE49-F238E27FC236}">
                          <a16:creationId xmlns:a16="http://schemas.microsoft.com/office/drawing/2014/main" id="{0DA0F7DA-BFB7-40CA-AA1E-F4D6F1D1FA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33700" y="4475480"/>
                      <a:ext cx="167640" cy="167640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  <p:sp>
                  <p:nvSpPr>
                    <p:cNvPr id="95" name="TextBox 94">
                      <a:extLst>
                        <a:ext uri="{FF2B5EF4-FFF2-40B4-BE49-F238E27FC236}">
                          <a16:creationId xmlns:a16="http://schemas.microsoft.com/office/drawing/2014/main" id="{F0C96925-7509-41BA-92C6-DC3E00E2E26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187538" y="4459273"/>
                      <a:ext cx="833562" cy="20005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anchor="ctr">
                      <a:spAutoFit/>
                    </a:bodyPr>
                    <a:lstStyle/>
                    <a:p>
                      <a:r>
                        <a:rPr lang="ko-KR" altLang="en-US" sz="1300" b="1" kern="0" spc="-10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6200000" scaled="1"/>
                          </a:gradFill>
                          <a:latin typeface="Century Gothic" panose="020B0502020202020204" pitchFamily="34" charset="0"/>
                          <a:ea typeface="+mj-ea"/>
                        </a:rPr>
                        <a:t>모름</a:t>
                      </a:r>
                      <a:r>
                        <a:rPr lang="en-US" altLang="ko-KR" sz="1300" b="1" kern="0" spc="-10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6200000" scaled="1"/>
                          </a:gradFill>
                          <a:latin typeface="Century Gothic" panose="020B0502020202020204" pitchFamily="34" charset="0"/>
                          <a:ea typeface="+mj-ea"/>
                        </a:rPr>
                        <a:t>/</a:t>
                      </a:r>
                      <a:r>
                        <a:rPr lang="ko-KR" altLang="en-US" sz="1300" b="1" kern="0" spc="-100" dirty="0">
                          <a:gradFill>
                            <a:gsLst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  <a:gs pos="100000">
                                <a:schemeClr val="tx1">
                                  <a:lumMod val="85000"/>
                                  <a:lumOff val="15000"/>
                                </a:schemeClr>
                              </a:gs>
                            </a:gsLst>
                            <a:lin ang="16200000" scaled="1"/>
                          </a:gradFill>
                          <a:latin typeface="Century Gothic" panose="020B0502020202020204" pitchFamily="34" charset="0"/>
                          <a:ea typeface="+mj-ea"/>
                        </a:rPr>
                        <a:t>무응답</a:t>
                      </a:r>
                      <a:endParaRPr lang="ko-KR" altLang="en-US" sz="1300" kern="0" spc="-100" dirty="0">
                        <a:gradFill>
                          <a:gsLst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00000">
                              <a:schemeClr val="tx1">
                                <a:lumMod val="85000"/>
                                <a:lumOff val="15000"/>
                              </a:schemeClr>
                            </a:gs>
                          </a:gsLst>
                          <a:lin ang="16200000" scaled="1"/>
                        </a:gradFill>
                        <a:latin typeface="Century Gothic" panose="020B0502020202020204" pitchFamily="34" charset="0"/>
                        <a:ea typeface="+mj-ea"/>
                      </a:endParaRPr>
                    </a:p>
                  </p:txBody>
                </p:sp>
              </p:grpSp>
            </p:grpSp>
          </p:grp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C6004EE5-348F-4734-856E-FC27696C6719}"/>
                  </a:ext>
                </a:extLst>
              </p:cNvPr>
              <p:cNvSpPr txBox="1"/>
              <p:nvPr/>
            </p:nvSpPr>
            <p:spPr>
              <a:xfrm>
                <a:off x="1695314" y="3780939"/>
                <a:ext cx="354264" cy="200055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  <a:scene3d>
                  <a:camera prst="orthographicFront"/>
                  <a:lightRig rig="threePt" dir="t"/>
                </a:scene3d>
                <a:sp3d contourW="25400">
                  <a:bevelT w="0"/>
                  <a:contourClr>
                    <a:srgbClr val="0E46A8"/>
                  </a:contourClr>
                </a:sp3d>
              </a:bodyPr>
              <a:lstStyle/>
              <a:p>
                <a:r>
                  <a:rPr lang="en-US" altLang="ko-KR" sz="1300" b="1" kern="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  <a:ea typeface="+mj-ea"/>
                  </a:rPr>
                  <a:t>4.8</a:t>
                </a:r>
                <a:r>
                  <a:rPr lang="en-US" altLang="ko-KR" sz="1100" b="1" kern="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16200000" scaled="1"/>
                    </a:gradFill>
                    <a:latin typeface="Century Gothic" panose="020B0502020202020204" pitchFamily="34" charset="0"/>
                    <a:ea typeface="+mj-ea"/>
                  </a:rPr>
                  <a:t>%</a:t>
                </a:r>
                <a:endParaRPr lang="ko-KR" altLang="en-US" sz="1300" kern="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16200000" scaled="1"/>
                  </a:gradFill>
                  <a:latin typeface="Century Gothic" panose="020B0502020202020204" pitchFamily="34" charset="0"/>
                  <a:ea typeface="+mj-ea"/>
                </a:endParaRPr>
              </a:p>
            </p:txBody>
          </p:sp>
        </p:grp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AC8D5EBC-0923-430C-89BA-69BFA89A6C31}"/>
                </a:ext>
              </a:extLst>
            </p:cNvPr>
            <p:cNvGrpSpPr/>
            <p:nvPr/>
          </p:nvGrpSpPr>
          <p:grpSpPr>
            <a:xfrm>
              <a:off x="1561474" y="4302737"/>
              <a:ext cx="793487" cy="365206"/>
              <a:chOff x="1526549" y="4267706"/>
              <a:chExt cx="793487" cy="36520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1F66F1D4-684F-4994-AB77-D35440D3D432}"/>
                  </a:ext>
                </a:extLst>
              </p:cNvPr>
              <p:cNvSpPr txBox="1"/>
              <p:nvPr/>
            </p:nvSpPr>
            <p:spPr>
              <a:xfrm>
                <a:off x="1526549" y="4417468"/>
                <a:ext cx="793487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ko-KR" altLang="en-US" sz="1000" b="1" spc="-5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89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3500000" scaled="1"/>
                    </a:gradFill>
                  </a:rPr>
                  <a:t>총</a:t>
                </a:r>
                <a:r>
                  <a:rPr kumimoji="0" lang="ko-KR" altLang="en-US" sz="1100" b="1" i="0" u="none" strike="noStrike" kern="1200" cap="none" spc="-50" normalizeH="0" baseline="0" noProof="0" dirty="0">
                    <a:ln>
                      <a:noFill/>
                    </a:ln>
                    <a:gradFill>
                      <a:gsLst>
                        <a:gs pos="99000">
                          <a:srgbClr val="1248A8"/>
                        </a:gs>
                        <a:gs pos="100000">
                          <a:srgbClr val="1248A8"/>
                        </a:gs>
                      </a:gsLst>
                      <a:lin ang="13500000" scaled="1"/>
                    </a:gradFill>
                    <a:effectLst/>
                    <a:uLnTx/>
                    <a:uFillTx/>
                    <a:latin typeface="Century Gothic" panose="020B0502020202020204" pitchFamily="34" charset="0"/>
                    <a:ea typeface="맑은 고딕"/>
                    <a:cs typeface="+mn-cs"/>
                  </a:rPr>
                  <a:t> </a:t>
                </a:r>
                <a:r>
                  <a:rPr lang="en-US" altLang="ko-KR" sz="1400" b="1" spc="-50" dirty="0">
                    <a:gradFill>
                      <a:gsLst>
                        <a:gs pos="99000">
                          <a:srgbClr val="1248A8"/>
                        </a:gs>
                        <a:gs pos="100000">
                          <a:srgbClr val="1248A8"/>
                        </a:gs>
                      </a:gsLst>
                      <a:lin ang="13500000" scaled="1"/>
                    </a:gradFill>
                    <a:latin typeface="Century Gothic" panose="020B0502020202020204" pitchFamily="34" charset="0"/>
                    <a:ea typeface="맑은 고딕"/>
                  </a:rPr>
                  <a:t>15,158</a:t>
                </a:r>
                <a:r>
                  <a:rPr lang="ko-KR" altLang="en-US" sz="1000" b="1" spc="-5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89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3500000" scaled="1"/>
                    </a:gradFill>
                  </a:rPr>
                  <a:t>명</a:t>
                </a:r>
                <a:endParaRPr lang="en-US" altLang="ko-KR" sz="1000" b="1" spc="-5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89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13500000" scaled="1"/>
                  </a:gradFill>
                </a:endParaRPr>
              </a:p>
            </p:txBody>
          </p:sp>
          <p:sp>
            <p:nvSpPr>
              <p:cNvPr id="124" name="사각형: 둥근 모서리 123">
                <a:extLst>
                  <a:ext uri="{FF2B5EF4-FFF2-40B4-BE49-F238E27FC236}">
                    <a16:creationId xmlns:a16="http://schemas.microsoft.com/office/drawing/2014/main" id="{32EDB962-8AB8-454D-B71F-08356AC22BA2}"/>
                  </a:ext>
                </a:extLst>
              </p:cNvPr>
              <p:cNvSpPr/>
              <p:nvPr/>
            </p:nvSpPr>
            <p:spPr>
              <a:xfrm>
                <a:off x="1683798" y="4267706"/>
                <a:ext cx="478988" cy="118207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ko-KR" altLang="en-US" sz="700" b="1" dirty="0">
                    <a:gradFill>
                      <a:gsLst>
                        <a:gs pos="99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13500000" scaled="1"/>
                    </a:gradFill>
                  </a:rPr>
                  <a:t>응답인원</a:t>
                </a:r>
              </a:p>
            </p:txBody>
          </p:sp>
        </p:grpSp>
      </p:grp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A4BFE0CC-6C34-4C78-A956-3F4F6BD9E443}"/>
              </a:ext>
            </a:extLst>
          </p:cNvPr>
          <p:cNvGrpSpPr/>
          <p:nvPr/>
        </p:nvGrpSpPr>
        <p:grpSpPr>
          <a:xfrm>
            <a:off x="983058" y="1826803"/>
            <a:ext cx="8171171" cy="357597"/>
            <a:chOff x="983058" y="1826803"/>
            <a:chExt cx="8171171" cy="357597"/>
          </a:xfrm>
        </p:grpSpPr>
        <p:grpSp>
          <p:nvGrpSpPr>
            <p:cNvPr id="72" name="그룹 71">
              <a:extLst>
                <a:ext uri="{FF2B5EF4-FFF2-40B4-BE49-F238E27FC236}">
                  <a16:creationId xmlns:a16="http://schemas.microsoft.com/office/drawing/2014/main" id="{21A9E8D8-B27F-4F49-8237-A53D24712078}"/>
                </a:ext>
              </a:extLst>
            </p:cNvPr>
            <p:cNvGrpSpPr/>
            <p:nvPr/>
          </p:nvGrpSpPr>
          <p:grpSpPr>
            <a:xfrm>
              <a:off x="2238699" y="1851541"/>
              <a:ext cx="6915530" cy="308120"/>
              <a:chOff x="1475870" y="1843649"/>
              <a:chExt cx="6915530" cy="308120"/>
            </a:xfrm>
          </p:grpSpPr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318CE5BF-E029-4FC6-97B4-525C5A54B573}"/>
                  </a:ext>
                </a:extLst>
              </p:cNvPr>
              <p:cNvSpPr txBox="1"/>
              <p:nvPr/>
            </p:nvSpPr>
            <p:spPr>
              <a:xfrm>
                <a:off x="1835117" y="1843820"/>
                <a:ext cx="6556283" cy="307777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lvl="0" algn="ctr">
                  <a:defRPr/>
                </a:pPr>
                <a:r>
                  <a:rPr lang="ko-KR" altLang="en-US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rgbClr val="303B4A"/>
                        </a:gs>
                      </a:gsLst>
                      <a:lin ang="2700000" scaled="1"/>
                    </a:gradFill>
                    <a:latin typeface="Calibri" panose="020F0502020204030204"/>
                    <a:ea typeface="맑은 고딕" panose="020B0503020000020004" pitchFamily="50" charset="-127"/>
                  </a:rPr>
                  <a:t>직장 내 성희롱 피해를 </a:t>
                </a:r>
                <a:r>
                  <a:rPr lang="ko-KR" altLang="en-US" sz="2000" b="1" spc="-100">
                    <a:gradFill>
                      <a:gsLst>
                        <a:gs pos="100000">
                          <a:schemeClr val="bg1"/>
                        </a:gs>
                        <a:gs pos="100000">
                          <a:srgbClr val="303B4A"/>
                        </a:gs>
                      </a:gsLst>
                      <a:lin ang="2700000" scaled="1"/>
                    </a:gradFill>
                    <a:latin typeface="Calibri" panose="020F0502020204030204"/>
                    <a:ea typeface="맑은 고딕" panose="020B0503020000020004" pitchFamily="50" charset="-127"/>
                  </a:rPr>
                  <a:t>경험한 근로자들의 비율은 </a:t>
                </a:r>
                <a:r>
                  <a:rPr lang="ko-KR" altLang="en-US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rgbClr val="303B4A"/>
                        </a:gs>
                      </a:gsLst>
                      <a:lin ang="2700000" scaled="1"/>
                    </a:gradFill>
                    <a:latin typeface="Calibri" panose="020F0502020204030204"/>
                    <a:ea typeface="맑은 고딕" panose="020B0503020000020004" pitchFamily="50" charset="-127"/>
                  </a:rPr>
                  <a:t>얼마나 될까</a:t>
                </a: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rgbClr val="303B4A"/>
                        </a:gs>
                      </a:gsLst>
                      <a:lin ang="2700000" scaled="1"/>
                    </a:gradFill>
                    <a:latin typeface="Calibri" panose="020F0502020204030204"/>
                    <a:ea typeface="맑은 고딕" panose="020B0503020000020004" pitchFamily="50" charset="-127"/>
                  </a:rPr>
                  <a:t>?</a:t>
                </a:r>
              </a:p>
            </p:txBody>
          </p:sp>
          <p:pic>
            <p:nvPicPr>
              <p:cNvPr id="98" name="그림 97">
                <a:extLst>
                  <a:ext uri="{FF2B5EF4-FFF2-40B4-BE49-F238E27FC236}">
                    <a16:creationId xmlns:a16="http://schemas.microsoft.com/office/drawing/2014/main" id="{6165BE4E-6B1C-40CC-8862-8C355BF0EB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1041"/>
              <a:stretch/>
            </p:blipFill>
            <p:spPr>
              <a:xfrm>
                <a:off x="1475870" y="1843649"/>
                <a:ext cx="352454" cy="308120"/>
              </a:xfrm>
              <a:prstGeom prst="rect">
                <a:avLst/>
              </a:prstGeom>
            </p:spPr>
          </p:pic>
        </p:grpSp>
        <p:sp>
          <p:nvSpPr>
            <p:cNvPr id="92" name="사각형: 둥근 모서리 91">
              <a:extLst>
                <a:ext uri="{FF2B5EF4-FFF2-40B4-BE49-F238E27FC236}">
                  <a16:creationId xmlns:a16="http://schemas.microsoft.com/office/drawing/2014/main" id="{D283E5D7-EC00-4514-8725-B43F5F21ED0E}"/>
                </a:ext>
              </a:extLst>
            </p:cNvPr>
            <p:cNvSpPr/>
            <p:nvPr/>
          </p:nvSpPr>
          <p:spPr>
            <a:xfrm>
              <a:off x="983058" y="1826803"/>
              <a:ext cx="1105651" cy="357597"/>
            </a:xfrm>
            <a:prstGeom prst="roundRect">
              <a:avLst>
                <a:gd name="adj" fmla="val 50000"/>
              </a:avLst>
            </a:prstGeom>
            <a:solidFill>
              <a:srgbClr val="5189E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h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96" name="그림 95">
              <a:extLst>
                <a:ext uri="{FF2B5EF4-FFF2-40B4-BE49-F238E27FC236}">
                  <a16:creationId xmlns:a16="http://schemas.microsoft.com/office/drawing/2014/main" id="{94243AF6-E647-4519-891F-A369C5256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41417" y="1890736"/>
              <a:ext cx="841321" cy="292633"/>
            </a:xfrm>
            <a:prstGeom prst="rect">
              <a:avLst/>
            </a:prstGeom>
          </p:spPr>
        </p:pic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85E04F99-61E0-4180-87E5-E01CB1DDC610}"/>
              </a:ext>
            </a:extLst>
          </p:cNvPr>
          <p:cNvSpPr txBox="1"/>
          <p:nvPr/>
        </p:nvSpPr>
        <p:spPr>
          <a:xfrm>
            <a:off x="7240825" y="6615956"/>
            <a:ext cx="2220160" cy="12311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lang="en-US" altLang="ko-KR" sz="800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+mn-ea"/>
              </a:rPr>
              <a:t>※ </a:t>
            </a:r>
            <a:r>
              <a:rPr lang="ko-KR" altLang="en-US" sz="800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+mn-ea"/>
              </a:rPr>
              <a:t>여성가족부</a:t>
            </a:r>
            <a:r>
              <a:rPr lang="en-US" altLang="ko-KR" sz="800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+mn-ea"/>
              </a:rPr>
              <a:t>,  </a:t>
            </a:r>
            <a:r>
              <a:rPr lang="en-US" altLang="ko-KR" sz="800" kern="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+mn-ea"/>
              </a:rPr>
              <a:t>2021</a:t>
            </a:r>
            <a:r>
              <a:rPr lang="ko-KR" altLang="en-US" sz="800" kern="0" spc="-1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+mn-ea"/>
              </a:rPr>
              <a:t>년 성희롱 실태조사연구 </a:t>
            </a:r>
            <a:r>
              <a:rPr lang="en-US" altLang="ko-KR" sz="800" kern="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</a:gradFill>
                <a:latin typeface="+mn-ea"/>
              </a:rPr>
              <a:t>(2022. 3.)</a:t>
            </a:r>
          </a:p>
        </p:txBody>
      </p:sp>
    </p:spTree>
    <p:extLst>
      <p:ext uri="{BB962C8B-B14F-4D97-AF65-F5344CB8AC3E}">
        <p14:creationId xmlns:p14="http://schemas.microsoft.com/office/powerpoint/2010/main" val="200018628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사용자 지정 1">
      <a:majorFont>
        <a:latin typeface="맑은 고딕"/>
        <a:ea typeface="맑은 고딕"/>
        <a:cs typeface=""/>
      </a:majorFont>
      <a:minorFont>
        <a:latin typeface="맑은 고딕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16100</TotalTime>
  <Words>10826</Words>
  <Application>Microsoft Office PowerPoint</Application>
  <PresentationFormat>A4 용지(210x297mm)</PresentationFormat>
  <Paragraphs>1169</Paragraphs>
  <Slides>61</Slides>
  <Notes>48</Notes>
  <HiddenSlides>0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61</vt:i4>
      </vt:variant>
    </vt:vector>
  </HeadingPairs>
  <TitlesOfParts>
    <vt:vector size="75" baseType="lpstr">
      <vt:lpstr>KOHI배움</vt:lpstr>
      <vt:lpstr>Bodoni Bk BT</vt:lpstr>
      <vt:lpstr>휴먼명조</vt:lpstr>
      <vt:lpstr>맑은 고딕</vt:lpstr>
      <vt:lpstr>나눔스퀘어 ExtraBold</vt:lpstr>
      <vt:lpstr>함초롬바탕</vt:lpstr>
      <vt:lpstr>Century Gothic</vt:lpstr>
      <vt:lpstr>나눔스퀘어 Bold</vt:lpstr>
      <vt:lpstr>Calibri</vt:lpstr>
      <vt:lpstr>G마켓 산스 TTF Medium</vt:lpstr>
      <vt:lpstr>Wingdings</vt:lpstr>
      <vt:lpstr>Yu Gothic UI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ppoll</dc:creator>
  <cp:lastModifiedBy>Moel</cp:lastModifiedBy>
  <cp:revision>852</cp:revision>
  <cp:lastPrinted>2023-01-09T06:34:42Z</cp:lastPrinted>
  <dcterms:created xsi:type="dcterms:W3CDTF">2021-12-03T01:12:42Z</dcterms:created>
  <dcterms:modified xsi:type="dcterms:W3CDTF">2023-03-09T07:44:46Z</dcterms:modified>
</cp:coreProperties>
</file>